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63" r:id="rId2"/>
    <p:sldId id="404" r:id="rId3"/>
    <p:sldId id="403" r:id="rId4"/>
    <p:sldId id="359" r:id="rId5"/>
    <p:sldId id="362" r:id="rId6"/>
    <p:sldId id="401" r:id="rId7"/>
    <p:sldId id="368" r:id="rId8"/>
    <p:sldId id="393" r:id="rId9"/>
    <p:sldId id="365" r:id="rId10"/>
    <p:sldId id="394" r:id="rId11"/>
    <p:sldId id="395" r:id="rId12"/>
    <p:sldId id="370" r:id="rId13"/>
    <p:sldId id="397" r:id="rId14"/>
    <p:sldId id="398" r:id="rId15"/>
    <p:sldId id="369" r:id="rId16"/>
    <p:sldId id="399" r:id="rId17"/>
    <p:sldId id="400" r:id="rId18"/>
    <p:sldId id="449" r:id="rId19"/>
    <p:sldId id="373" r:id="rId20"/>
    <p:sldId id="405" r:id="rId21"/>
    <p:sldId id="375" r:id="rId22"/>
    <p:sldId id="376" r:id="rId23"/>
    <p:sldId id="379" r:id="rId24"/>
    <p:sldId id="380" r:id="rId25"/>
    <p:sldId id="382" r:id="rId26"/>
    <p:sldId id="383" r:id="rId27"/>
    <p:sldId id="384" r:id="rId28"/>
    <p:sldId id="385" r:id="rId29"/>
    <p:sldId id="386" r:id="rId30"/>
    <p:sldId id="387" r:id="rId31"/>
    <p:sldId id="293" r:id="rId32"/>
    <p:sldId id="294" r:id="rId33"/>
    <p:sldId id="295" r:id="rId34"/>
    <p:sldId id="410" r:id="rId35"/>
    <p:sldId id="296" r:id="rId36"/>
    <p:sldId id="297" r:id="rId37"/>
    <p:sldId id="406" r:id="rId38"/>
    <p:sldId id="298" r:id="rId39"/>
    <p:sldId id="391" r:id="rId40"/>
    <p:sldId id="407" r:id="rId41"/>
    <p:sldId id="300" r:id="rId42"/>
    <p:sldId id="301" r:id="rId43"/>
    <p:sldId id="302" r:id="rId44"/>
    <p:sldId id="303" r:id="rId45"/>
    <p:sldId id="408" r:id="rId46"/>
    <p:sldId id="304" r:id="rId47"/>
    <p:sldId id="409" r:id="rId48"/>
    <p:sldId id="305" r:id="rId49"/>
    <p:sldId id="402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46" r:id="rId86"/>
    <p:sldId id="447" r:id="rId87"/>
    <p:sldId id="448" r:id="rId8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6633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2416" autoAdjust="0"/>
  </p:normalViewPr>
  <p:slideViewPr>
    <p:cSldViewPr>
      <p:cViewPr varScale="1">
        <p:scale>
          <a:sx n="51" d="100"/>
          <a:sy n="5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4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4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5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5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59.wmf"/><Relationship Id="rId1" Type="http://schemas.openxmlformats.org/officeDocument/2006/relationships/image" Target="../media/image69.wmf"/><Relationship Id="rId4" Type="http://schemas.openxmlformats.org/officeDocument/2006/relationships/image" Target="../media/image7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52.wmf"/><Relationship Id="rId4" Type="http://schemas.openxmlformats.org/officeDocument/2006/relationships/image" Target="../media/image9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/>
          <a:lstStyle>
            <a:lvl1pPr algn="r">
              <a:defRPr sz="1100"/>
            </a:lvl1pPr>
          </a:lstStyle>
          <a:p>
            <a:fld id="{9682AAA3-DA3A-45E5-8314-BB7654C3028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 anchor="b"/>
          <a:lstStyle>
            <a:lvl1pPr algn="r">
              <a:defRPr sz="1100"/>
            </a:lvl1pPr>
          </a:lstStyle>
          <a:p>
            <a:fld id="{6F85C7AE-ED05-4758-9025-62FC307C3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4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/>
          <a:lstStyle>
            <a:lvl1pPr algn="r">
              <a:defRPr sz="1100"/>
            </a:lvl1pPr>
          </a:lstStyle>
          <a:p>
            <a:fld id="{BF340121-6103-411A-B839-F59017FD6AEE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8" tIns="46560" rIns="93118" bIns="465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18" tIns="46560" rIns="93118" bIns="465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18" tIns="46560" rIns="93118" bIns="46560" rtlCol="0" anchor="b"/>
          <a:lstStyle>
            <a:lvl1pPr algn="r">
              <a:defRPr sz="1100"/>
            </a:lvl1pPr>
          </a:lstStyle>
          <a:p>
            <a:fld id="{F4D5271F-D216-48B6-A47A-1D361ACFD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70937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7" tIns="46554" rIns="93107" bIns="46554" anchor="b"/>
          <a:lstStyle/>
          <a:p>
            <a:pPr algn="r"/>
            <a:fld id="{7655C0DA-11B8-4003-8D4B-0C2D9F0C0792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0937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7" tIns="46554" rIns="93107" bIns="46554" anchor="b"/>
          <a:lstStyle/>
          <a:p>
            <a:pPr algn="r"/>
            <a:fld id="{763A5C2C-2827-49D3-8CFE-6895718EAC17}" type="slidenum">
              <a:rPr lang="en-US" altLang="zh-CN" sz="1200"/>
              <a:pPr algn="r"/>
              <a:t>1</a:t>
            </a:fld>
            <a:endParaRPr lang="en-US" altLang="zh-CN" sz="1200" dirty="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48200" cy="348615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7"/>
            <a:ext cx="5608320" cy="4181767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99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28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7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49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74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8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46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5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1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40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40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6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6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2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7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2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27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297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31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74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50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53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79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15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87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43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62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40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89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83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89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4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408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771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63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6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86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43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43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62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69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55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29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792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39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256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10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17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830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759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06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271F-D216-48B6-A47A-1D361ACFD2F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22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9211A-81CF-4E8F-9705-D348D3F0096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5FA0-9F7C-4427-9E36-77452A8A5781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200000"/>
              </a:lnSpc>
              <a:defRPr/>
            </a:lvl1pPr>
            <a:lvl2pPr>
              <a:lnSpc>
                <a:spcPct val="200000"/>
              </a:lnSpc>
              <a:defRPr/>
            </a:lvl2pPr>
            <a:lvl3pPr>
              <a:lnSpc>
                <a:spcPct val="200000"/>
              </a:lnSpc>
              <a:defRPr/>
            </a:lvl3pPr>
            <a:lvl4pPr>
              <a:lnSpc>
                <a:spcPct val="200000"/>
              </a:lnSpc>
              <a:defRPr/>
            </a:lvl4pPr>
            <a:lvl5pPr>
              <a:lnSpc>
                <a:spcPct val="2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0F9E-D6FF-48CC-9BEB-77FFA98B8065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1353-4D84-4A24-9A70-C119A9EE8D9C}" type="datetime1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DBAF-12A0-491B-8B42-1D87CFCD39F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6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6FE9-48A3-440D-8FC4-C427152FE54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DBAF-12A0-491B-8B42-1D87CFCD39F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20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20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1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6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17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4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7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7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8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8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8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8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8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0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71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7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9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9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9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9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00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0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0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07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87.wmf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85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90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8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3200" b="1" dirty="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Elastic</a:t>
            </a:r>
            <a:r>
              <a:rPr lang="en-US" sz="3600" dirty="0" smtClean="0"/>
              <a:t> Green's theorem preprocessing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/>
              <a:t>for </a:t>
            </a:r>
            <a:r>
              <a:rPr lang="en-US" sz="3600" b="1" dirty="0" smtClean="0"/>
              <a:t>on-shore</a:t>
            </a:r>
            <a:r>
              <a:rPr lang="en-US" sz="3600" dirty="0" smtClean="0"/>
              <a:t> internal multiple attenuation: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/>
              <a:t> theory and initial synthetic data tests</a:t>
            </a:r>
            <a:endParaRPr lang="en-US" sz="36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427738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Jing Wu* and Arthur B. Weglein</a:t>
            </a:r>
            <a:endParaRPr lang="en-US" altLang="zh-CN" sz="2800" dirty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90800" y="57150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400" dirty="0"/>
              <a:t>May </a:t>
            </a:r>
            <a:r>
              <a:rPr lang="en-US" altLang="zh-CN" sz="2400" dirty="0" smtClean="0"/>
              <a:t>28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, 2014</a:t>
            </a:r>
          </a:p>
          <a:p>
            <a:pPr algn="ctr"/>
            <a:r>
              <a:rPr lang="en-US" altLang="zh-CN" sz="2400" dirty="0" smtClean="0"/>
              <a:t>Austin, TX</a:t>
            </a:r>
            <a:endParaRPr lang="zh-CN" altLang="en-US" sz="2400" dirty="0"/>
          </a:p>
        </p:txBody>
      </p:sp>
      <p:pic>
        <p:nvPicPr>
          <p:cNvPr id="13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0"/>
            <a:ext cx="1242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-OS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2195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Off-shore: </a:t>
            </a:r>
            <a:r>
              <a:rPr lang="en-US" b="1" dirty="0" smtClean="0">
                <a:solidFill>
                  <a:srgbClr val="0000CC"/>
                </a:solidFill>
              </a:rPr>
              <a:t>reference wave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7036"/>
              </p:ext>
            </p:extLst>
          </p:nvPr>
        </p:nvGraphicFramePr>
        <p:xfrm>
          <a:off x="2012950" y="5316537"/>
          <a:ext cx="50863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7" name="Equation" r:id="rId4" imgW="2070000" imgH="380880" progId="">
                  <p:embed/>
                </p:oleObj>
              </mc:Choice>
              <mc:Fallback>
                <p:oleObj name="Equation" r:id="rId4" imgW="2070000" imgH="380880" progId="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316537"/>
                        <a:ext cx="50863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 </a:t>
            </a:r>
            <a:r>
              <a:rPr lang="en-US" dirty="0" err="1" smtClean="0"/>
              <a:t>Weglein</a:t>
            </a:r>
            <a:r>
              <a:rPr lang="en-US" dirty="0" smtClean="0"/>
              <a:t> and Secrest 90; Weglein 02; J. Zhang 05, 06, 07; Mayhan 12, 13; L. Tang 13 )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19200" y="1219200"/>
            <a:ext cx="7543800" cy="3581400"/>
            <a:chOff x="1219200" y="1219200"/>
            <a:chExt cx="7543800" cy="3581400"/>
          </a:xfrm>
        </p:grpSpPr>
        <p:grpSp>
          <p:nvGrpSpPr>
            <p:cNvPr id="3" name="Group 2"/>
            <p:cNvGrpSpPr/>
            <p:nvPr/>
          </p:nvGrpSpPr>
          <p:grpSpPr>
            <a:xfrm>
              <a:off x="1219200" y="1828800"/>
              <a:ext cx="7543800" cy="2971800"/>
              <a:chOff x="1219200" y="1828800"/>
              <a:chExt cx="7543800" cy="2971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280160" y="2059632"/>
                <a:ext cx="6400800" cy="27028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Flowchart: Document 70"/>
              <p:cNvSpPr/>
              <p:nvPr/>
            </p:nvSpPr>
            <p:spPr>
              <a:xfrm flipV="1">
                <a:off x="1280160" y="3314700"/>
                <a:ext cx="6400800" cy="1447800"/>
              </a:xfrm>
              <a:prstGeom prst="flowChartDocument">
                <a:avLst/>
              </a:prstGeom>
              <a:solidFill>
                <a:srgbClr val="663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Explosion 1 57"/>
              <p:cNvSpPr/>
              <p:nvPr/>
            </p:nvSpPr>
            <p:spPr>
              <a:xfrm>
                <a:off x="1905000" y="2209800"/>
                <a:ext cx="381000" cy="395729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295400" y="3048000"/>
                <a:ext cx="64008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 1"/>
              <p:cNvSpPr/>
              <p:nvPr/>
            </p:nvSpPr>
            <p:spPr>
              <a:xfrm>
                <a:off x="1219200" y="3048000"/>
                <a:ext cx="6492240" cy="1752600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461000" y="2998124"/>
                <a:ext cx="711200" cy="554283"/>
                <a:chOff x="4800600" y="3074324"/>
                <a:chExt cx="711200" cy="554283"/>
              </a:xfrm>
            </p:grpSpPr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2254775"/>
                    </p:ext>
                  </p:extLst>
                </p:nvPr>
              </p:nvGraphicFramePr>
              <p:xfrm>
                <a:off x="5087937" y="3074324"/>
                <a:ext cx="423863" cy="5542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4638" name="Equation" r:id="rId6" imgW="164880" imgH="215640" progId="">
                        <p:embed/>
                      </p:oleObj>
                    </mc:Choice>
                    <mc:Fallback>
                      <p:oleObj name="Equation" r:id="rId6" imgW="164880" imgH="215640" progId="">
                        <p:embed/>
                        <p:pic>
                          <p:nvPicPr>
                            <p:cNvPr id="0" name="Picture 3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7937" y="3074324"/>
                              <a:ext cx="423863" cy="55428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2" name="Flowchart: Connector 41"/>
                <p:cNvSpPr/>
                <p:nvPr/>
              </p:nvSpPr>
              <p:spPr>
                <a:xfrm>
                  <a:off x="4800600" y="3352800"/>
                  <a:ext cx="137160" cy="137160"/>
                </a:xfrm>
                <a:prstGeom prst="flowChartConnector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238500" y="2743200"/>
                <a:ext cx="2743200" cy="304800"/>
                <a:chOff x="3238500" y="2743200"/>
                <a:chExt cx="2743200" cy="304800"/>
              </a:xfrm>
              <a:solidFill>
                <a:srgbClr val="0000CC"/>
              </a:solidFill>
            </p:grpSpPr>
            <p:sp>
              <p:nvSpPr>
                <p:cNvPr id="43" name="Flowchart: Merge 42"/>
                <p:cNvSpPr/>
                <p:nvPr/>
              </p:nvSpPr>
              <p:spPr>
                <a:xfrm>
                  <a:off x="32385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4" name="Flowchart: Merge 43"/>
                <p:cNvSpPr/>
                <p:nvPr/>
              </p:nvSpPr>
              <p:spPr>
                <a:xfrm>
                  <a:off x="37338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5" name="Flowchart: Merge 44"/>
                <p:cNvSpPr/>
                <p:nvPr/>
              </p:nvSpPr>
              <p:spPr>
                <a:xfrm>
                  <a:off x="42291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6" name="Flowchart: Merge 45"/>
                <p:cNvSpPr/>
                <p:nvPr/>
              </p:nvSpPr>
              <p:spPr>
                <a:xfrm>
                  <a:off x="47244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7" name="Flowchart: Merge 46"/>
                <p:cNvSpPr/>
                <p:nvPr/>
              </p:nvSpPr>
              <p:spPr>
                <a:xfrm>
                  <a:off x="52197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8" name="Flowchart: Merge 47"/>
                <p:cNvSpPr/>
                <p:nvPr/>
              </p:nvSpPr>
              <p:spPr>
                <a:xfrm>
                  <a:off x="57150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TextBox 16"/>
              <p:cNvSpPr txBox="1"/>
              <p:nvPr/>
            </p:nvSpPr>
            <p:spPr>
              <a:xfrm>
                <a:off x="7467600" y="27387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/>
                  <a:t>M. S.</a:t>
                </a:r>
                <a:endParaRPr lang="en-US" sz="2400" b="1" dirty="0"/>
              </a:p>
            </p:txBody>
          </p:sp>
          <p:sp>
            <p:nvSpPr>
              <p:cNvPr id="50" name="TextBox 16"/>
              <p:cNvSpPr txBox="1"/>
              <p:nvPr/>
            </p:nvSpPr>
            <p:spPr>
              <a:xfrm>
                <a:off x="74676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F</a:t>
                </a:r>
                <a:r>
                  <a:rPr lang="en-US" sz="2400" b="1" dirty="0" smtClean="0"/>
                  <a:t>. S.</a:t>
                </a:r>
                <a:endParaRPr lang="en-US" sz="2400" b="1" dirty="0"/>
              </a:p>
            </p:txBody>
          </p:sp>
        </p:grpSp>
        <p:sp>
          <p:nvSpPr>
            <p:cNvPr id="36" name="TextBox 5"/>
            <p:cNvSpPr txBox="1"/>
            <p:nvPr/>
          </p:nvSpPr>
          <p:spPr>
            <a:xfrm>
              <a:off x="3276600" y="38100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 Earth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8" name="TextBox 5"/>
            <p:cNvSpPr txBox="1"/>
            <p:nvPr/>
          </p:nvSpPr>
          <p:spPr>
            <a:xfrm>
              <a:off x="2571750" y="207033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Water ( Acoustic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)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8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Off-shore: </a:t>
            </a:r>
            <a:r>
              <a:rPr lang="en-US" b="1" dirty="0" smtClean="0">
                <a:solidFill>
                  <a:srgbClr val="0000CC"/>
                </a:solidFill>
              </a:rPr>
              <a:t>reference wave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87807"/>
              </p:ext>
            </p:extLst>
          </p:nvPr>
        </p:nvGraphicFramePr>
        <p:xfrm>
          <a:off x="2012950" y="5316537"/>
          <a:ext cx="50863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1" name="Equation" r:id="rId4" imgW="2070000" imgH="380880" progId="">
                  <p:embed/>
                </p:oleObj>
              </mc:Choice>
              <mc:Fallback>
                <p:oleObj name="Equation" r:id="rId4" imgW="2070000" imgH="380880" progId="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316537"/>
                        <a:ext cx="50863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 </a:t>
            </a:r>
            <a:r>
              <a:rPr lang="en-US" dirty="0" err="1" smtClean="0"/>
              <a:t>Weglein</a:t>
            </a:r>
            <a:r>
              <a:rPr lang="en-US" dirty="0" smtClean="0"/>
              <a:t> and Secrest 90; Weglein 02; J. Zhang 05, 06, 07; Mayhan 12, 13; L. Tang 13 )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219200" y="1219200"/>
            <a:ext cx="7543800" cy="3581400"/>
            <a:chOff x="1219200" y="1219200"/>
            <a:chExt cx="7543800" cy="3581400"/>
          </a:xfrm>
        </p:grpSpPr>
        <p:sp>
          <p:nvSpPr>
            <p:cNvPr id="5" name="Rectangle 4"/>
            <p:cNvSpPr/>
            <p:nvPr/>
          </p:nvSpPr>
          <p:spPr>
            <a:xfrm>
              <a:off x="1280160" y="2059632"/>
              <a:ext cx="6400800" cy="270286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lowchart: Document 70"/>
            <p:cNvSpPr/>
            <p:nvPr/>
          </p:nvSpPr>
          <p:spPr>
            <a:xfrm flipV="1">
              <a:off x="1280160" y="3314700"/>
              <a:ext cx="6400800" cy="1447800"/>
            </a:xfrm>
            <a:prstGeom prst="flowChartDocument">
              <a:avLst/>
            </a:prstGeom>
            <a:solidFill>
              <a:srgbClr val="663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95400" y="3048000"/>
              <a:ext cx="64008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1219200" y="3048000"/>
              <a:ext cx="6492240" cy="17526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461000" y="2998124"/>
              <a:ext cx="711200" cy="554283"/>
              <a:chOff x="4800600" y="3074324"/>
              <a:chExt cx="711200" cy="554283"/>
            </a:xfrm>
          </p:grpSpPr>
          <p:graphicFrame>
            <p:nvGraphicFramePr>
              <p:cNvPr id="62" name="Object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2254775"/>
                  </p:ext>
                </p:extLst>
              </p:nvPr>
            </p:nvGraphicFramePr>
            <p:xfrm>
              <a:off x="5087937" y="3074324"/>
              <a:ext cx="423863" cy="554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662" name="Equation" r:id="rId6" imgW="164880" imgH="215640" progId="">
                      <p:embed/>
                    </p:oleObj>
                  </mc:Choice>
                  <mc:Fallback>
                    <p:oleObj name="Equation" r:id="rId6" imgW="164880" imgH="215640" progId="">
                      <p:embed/>
                      <p:pic>
                        <p:nvPicPr>
                          <p:cNvPr id="0" name="Picture 3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7937" y="3074324"/>
                            <a:ext cx="423863" cy="554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" name="Flowchart: Connector 62"/>
              <p:cNvSpPr/>
              <p:nvPr/>
            </p:nvSpPr>
            <p:spPr>
              <a:xfrm>
                <a:off x="4800600" y="3352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TextBox 16"/>
            <p:cNvSpPr txBox="1"/>
            <p:nvPr/>
          </p:nvSpPr>
          <p:spPr>
            <a:xfrm>
              <a:off x="7467600" y="27387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sp>
          <p:nvSpPr>
            <p:cNvPr id="29" name="TextBox 5"/>
            <p:cNvSpPr txBox="1"/>
            <p:nvPr/>
          </p:nvSpPr>
          <p:spPr>
            <a:xfrm>
              <a:off x="3276600" y="38100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 Earth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2571750" y="207033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Water ( Acoustic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) </a:t>
              </a:r>
              <a:endParaRPr lang="en-US" sz="28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019300" y="2070331"/>
              <a:ext cx="1104900" cy="4124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63" idx="0"/>
            </p:cNvCxnSpPr>
            <p:nvPr/>
          </p:nvCxnSpPr>
          <p:spPr>
            <a:xfrm>
              <a:off x="2095500" y="2482828"/>
              <a:ext cx="3434080" cy="7937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045460" y="2057400"/>
              <a:ext cx="2532613" cy="12905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xplosion 1 57"/>
            <p:cNvSpPr/>
            <p:nvPr/>
          </p:nvSpPr>
          <p:spPr>
            <a:xfrm>
              <a:off x="1905000" y="2209800"/>
              <a:ext cx="381000" cy="395729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medium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80160" y="1219200"/>
            <a:ext cx="7482840" cy="3581400"/>
            <a:chOff x="1280160" y="1219200"/>
            <a:chExt cx="7482840" cy="3581400"/>
          </a:xfrm>
        </p:grpSpPr>
        <p:sp>
          <p:nvSpPr>
            <p:cNvPr id="14" name="Rectangle 13"/>
            <p:cNvSpPr/>
            <p:nvPr/>
          </p:nvSpPr>
          <p:spPr>
            <a:xfrm>
              <a:off x="128016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3276600" y="28194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Elastic</a:t>
              </a:r>
              <a:endParaRPr lang="en-US" sz="2800" b="1" dirty="0"/>
            </a:p>
          </p:txBody>
        </p:sp>
        <p:sp>
          <p:nvSpPr>
            <p:cNvPr id="11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21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medium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0160" y="1219200"/>
            <a:ext cx="7482840" cy="3581400"/>
            <a:chOff x="1280160" y="1219200"/>
            <a:chExt cx="7482840" cy="3581400"/>
          </a:xfrm>
        </p:grpSpPr>
        <p:grpSp>
          <p:nvGrpSpPr>
            <p:cNvPr id="30" name="Group 29"/>
            <p:cNvGrpSpPr/>
            <p:nvPr/>
          </p:nvGrpSpPr>
          <p:grpSpPr>
            <a:xfrm>
              <a:off x="1280160" y="1828800"/>
              <a:ext cx="7482840" cy="2971800"/>
              <a:chOff x="1280160" y="1828800"/>
              <a:chExt cx="7482840" cy="29718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280160" y="2059632"/>
                <a:ext cx="6400800" cy="27409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295400" y="2362200"/>
                <a:ext cx="6400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3238500" y="2057400"/>
                <a:ext cx="2743200" cy="304800"/>
                <a:chOff x="3238500" y="2743200"/>
                <a:chExt cx="2743200" cy="304800"/>
              </a:xfrm>
              <a:solidFill>
                <a:srgbClr val="0000CC"/>
              </a:solidFill>
            </p:grpSpPr>
            <p:sp>
              <p:nvSpPr>
                <p:cNvPr id="38" name="Flowchart: Merge 37"/>
                <p:cNvSpPr/>
                <p:nvPr/>
              </p:nvSpPr>
              <p:spPr>
                <a:xfrm>
                  <a:off x="32385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9" name="Flowchart: Merge 38"/>
                <p:cNvSpPr/>
                <p:nvPr/>
              </p:nvSpPr>
              <p:spPr>
                <a:xfrm>
                  <a:off x="37338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0" name="Flowchart: Merge 39"/>
                <p:cNvSpPr/>
                <p:nvPr/>
              </p:nvSpPr>
              <p:spPr>
                <a:xfrm>
                  <a:off x="42291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1" name="Flowchart: Merge 40"/>
                <p:cNvSpPr/>
                <p:nvPr/>
              </p:nvSpPr>
              <p:spPr>
                <a:xfrm>
                  <a:off x="47244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2" name="Flowchart: Merge 41"/>
                <p:cNvSpPr/>
                <p:nvPr/>
              </p:nvSpPr>
              <p:spPr>
                <a:xfrm>
                  <a:off x="52197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3" name="Flowchart: Merge 42"/>
                <p:cNvSpPr/>
                <p:nvPr/>
              </p:nvSpPr>
              <p:spPr>
                <a:xfrm>
                  <a:off x="57150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36" name="TextBox 16"/>
              <p:cNvSpPr txBox="1"/>
              <p:nvPr/>
            </p:nvSpPr>
            <p:spPr>
              <a:xfrm>
                <a:off x="7467600" y="22053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/>
                  <a:t>M. S.</a:t>
                </a:r>
                <a:endParaRPr lang="en-US" sz="2400" b="1" dirty="0"/>
              </a:p>
            </p:txBody>
          </p:sp>
          <p:sp>
            <p:nvSpPr>
              <p:cNvPr id="37" name="TextBox 16"/>
              <p:cNvSpPr txBox="1"/>
              <p:nvPr/>
            </p:nvSpPr>
            <p:spPr>
              <a:xfrm>
                <a:off x="74676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F</a:t>
                </a:r>
                <a:r>
                  <a:rPr lang="en-US" sz="2400" b="1" dirty="0" smtClean="0"/>
                  <a:t>. S.</a:t>
                </a:r>
                <a:endParaRPr lang="en-US" sz="2400" b="1" dirty="0"/>
              </a:p>
            </p:txBody>
          </p:sp>
        </p:grpSp>
        <p:sp>
          <p:nvSpPr>
            <p:cNvPr id="31" name="TextBox 5"/>
            <p:cNvSpPr txBox="1"/>
            <p:nvPr/>
          </p:nvSpPr>
          <p:spPr>
            <a:xfrm>
              <a:off x="3276600" y="28194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2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9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medium </a:t>
            </a:r>
            <a:r>
              <a:rPr lang="en-US" b="1" dirty="0" smtClean="0">
                <a:solidFill>
                  <a:srgbClr val="FF0000"/>
                </a:solidFill>
              </a:rPr>
              <a:t>+ “source”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80160" y="1219200"/>
            <a:ext cx="7482840" cy="3581400"/>
            <a:chOff x="1280160" y="1219200"/>
            <a:chExt cx="7482840" cy="3581400"/>
          </a:xfrm>
        </p:grpSpPr>
        <p:sp>
          <p:nvSpPr>
            <p:cNvPr id="28" name="Rectangle 27"/>
            <p:cNvSpPr/>
            <p:nvPr/>
          </p:nvSpPr>
          <p:spPr>
            <a:xfrm>
              <a:off x="128016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5"/>
            <p:cNvSpPr txBox="1"/>
            <p:nvPr/>
          </p:nvSpPr>
          <p:spPr>
            <a:xfrm>
              <a:off x="5676900" y="1956816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0" name="Flowchart: Document 29"/>
            <p:cNvSpPr/>
            <p:nvPr/>
          </p:nvSpPr>
          <p:spPr>
            <a:xfrm flipV="1">
              <a:off x="1280160" y="2590800"/>
              <a:ext cx="6400799" cy="2209800"/>
            </a:xfrm>
            <a:prstGeom prst="flowChartDocument">
              <a:avLst/>
            </a:prstGeom>
            <a:solidFill>
              <a:srgbClr val="663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Explosion 1 32"/>
            <p:cNvSpPr/>
            <p:nvPr/>
          </p:nvSpPr>
          <p:spPr>
            <a:xfrm>
              <a:off x="1638300" y="1600200"/>
              <a:ext cx="381000" cy="395729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2954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  <p:sp>
          <p:nvSpPr>
            <p:cNvPr id="38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238500" y="2057400"/>
              <a:ext cx="2743200" cy="304800"/>
              <a:chOff x="3238500" y="2743200"/>
              <a:chExt cx="2743200" cy="304800"/>
            </a:xfrm>
            <a:solidFill>
              <a:srgbClr val="0000CC"/>
            </a:solidFill>
          </p:grpSpPr>
          <p:sp>
            <p:nvSpPr>
              <p:cNvPr id="42" name="Flowchart: Merge 41"/>
              <p:cNvSpPr/>
              <p:nvPr/>
            </p:nvSpPr>
            <p:spPr>
              <a:xfrm>
                <a:off x="32385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3" name="Flowchart: Merge 42"/>
              <p:cNvSpPr/>
              <p:nvPr/>
            </p:nvSpPr>
            <p:spPr>
              <a:xfrm>
                <a:off x="37338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4" name="Flowchart: Merge 43"/>
              <p:cNvSpPr/>
              <p:nvPr/>
            </p:nvSpPr>
            <p:spPr>
              <a:xfrm>
                <a:off x="42291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5" name="Flowchart: Merge 44"/>
              <p:cNvSpPr/>
              <p:nvPr/>
            </p:nvSpPr>
            <p:spPr>
              <a:xfrm>
                <a:off x="47244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6" name="Flowchart: Merge 45"/>
              <p:cNvSpPr/>
              <p:nvPr/>
            </p:nvSpPr>
            <p:spPr>
              <a:xfrm>
                <a:off x="52197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7" name="Flowchart: Merge 46"/>
              <p:cNvSpPr/>
              <p:nvPr/>
            </p:nvSpPr>
            <p:spPr>
              <a:xfrm>
                <a:off x="57150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40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3352800" y="3157835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Earth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wave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234440" y="1219200"/>
            <a:ext cx="7528560" cy="3581400"/>
            <a:chOff x="1234440" y="1219200"/>
            <a:chExt cx="7528560" cy="3581400"/>
          </a:xfrm>
        </p:grpSpPr>
        <p:grpSp>
          <p:nvGrpSpPr>
            <p:cNvPr id="34" name="Group 33"/>
            <p:cNvGrpSpPr/>
            <p:nvPr/>
          </p:nvGrpSpPr>
          <p:grpSpPr>
            <a:xfrm>
              <a:off x="1234440" y="1600200"/>
              <a:ext cx="7528560" cy="3200400"/>
              <a:chOff x="1234440" y="1600200"/>
              <a:chExt cx="7528560" cy="32004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280160" y="2059632"/>
                <a:ext cx="6400800" cy="27409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lowchart: Document 46"/>
              <p:cNvSpPr/>
              <p:nvPr/>
            </p:nvSpPr>
            <p:spPr>
              <a:xfrm flipV="1">
                <a:off x="1280160" y="2590800"/>
                <a:ext cx="6400799" cy="2209800"/>
              </a:xfrm>
              <a:prstGeom prst="flowChartDocument">
                <a:avLst/>
              </a:prstGeom>
              <a:solidFill>
                <a:srgbClr val="663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Explosion 1 47"/>
              <p:cNvSpPr/>
              <p:nvPr/>
            </p:nvSpPr>
            <p:spPr>
              <a:xfrm>
                <a:off x="1638300" y="1600200"/>
                <a:ext cx="381000" cy="395729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257300" y="2362200"/>
                <a:ext cx="6400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>
                <a:off x="5105400" y="2286000"/>
                <a:ext cx="711200" cy="554283"/>
                <a:chOff x="4800600" y="3074324"/>
                <a:chExt cx="711200" cy="554283"/>
              </a:xfrm>
            </p:grpSpPr>
            <p:graphicFrame>
              <p:nvGraphicFramePr>
                <p:cNvPr id="62" name="Object 6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65939961"/>
                    </p:ext>
                  </p:extLst>
                </p:nvPr>
              </p:nvGraphicFramePr>
              <p:xfrm>
                <a:off x="5087937" y="3074324"/>
                <a:ext cx="423863" cy="5542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991" name="Equation" r:id="rId4" imgW="164880" imgH="215640" progId="">
                        <p:embed/>
                      </p:oleObj>
                    </mc:Choice>
                    <mc:Fallback>
                      <p:oleObj name="Equation" r:id="rId4" imgW="164880" imgH="215640" progId="">
                        <p:embed/>
                        <p:pic>
                          <p:nvPicPr>
                            <p:cNvPr id="0" name="Picture 2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7937" y="3074324"/>
                              <a:ext cx="423863" cy="55428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4" name="Flowchart: Connector 63"/>
                <p:cNvSpPr/>
                <p:nvPr/>
              </p:nvSpPr>
              <p:spPr>
                <a:xfrm>
                  <a:off x="4800600" y="3352800"/>
                  <a:ext cx="137160" cy="137160"/>
                </a:xfrm>
                <a:prstGeom prst="flowChartConnector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1234440" y="2362200"/>
                <a:ext cx="6492240" cy="2438400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16"/>
              <p:cNvSpPr txBox="1"/>
              <p:nvPr/>
            </p:nvSpPr>
            <p:spPr>
              <a:xfrm>
                <a:off x="7467600" y="22053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/>
                  <a:t>M. S.</a:t>
                </a:r>
                <a:endParaRPr lang="en-US" sz="2400" b="1" dirty="0"/>
              </a:p>
            </p:txBody>
          </p:sp>
          <p:sp>
            <p:nvSpPr>
              <p:cNvPr id="53" name="TextBox 16"/>
              <p:cNvSpPr txBox="1"/>
              <p:nvPr/>
            </p:nvSpPr>
            <p:spPr>
              <a:xfrm>
                <a:off x="74676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F</a:t>
                </a:r>
                <a:r>
                  <a:rPr lang="en-US" sz="2400" b="1" dirty="0" smtClean="0"/>
                  <a:t>. S.</a:t>
                </a:r>
                <a:endParaRPr lang="en-US" sz="2400" b="1" dirty="0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3238500" y="2057400"/>
                <a:ext cx="2743200" cy="304800"/>
                <a:chOff x="3238500" y="2743200"/>
                <a:chExt cx="2743200" cy="304800"/>
              </a:xfrm>
              <a:solidFill>
                <a:srgbClr val="0000CC"/>
              </a:solidFill>
            </p:grpSpPr>
            <p:sp>
              <p:nvSpPr>
                <p:cNvPr id="55" name="Flowchart: Merge 54"/>
                <p:cNvSpPr/>
                <p:nvPr/>
              </p:nvSpPr>
              <p:spPr>
                <a:xfrm>
                  <a:off x="32385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6" name="Flowchart: Merge 55"/>
                <p:cNvSpPr/>
                <p:nvPr/>
              </p:nvSpPr>
              <p:spPr>
                <a:xfrm>
                  <a:off x="37338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7" name="Flowchart: Merge 56"/>
                <p:cNvSpPr/>
                <p:nvPr/>
              </p:nvSpPr>
              <p:spPr>
                <a:xfrm>
                  <a:off x="42291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9" name="Flowchart: Merge 58"/>
                <p:cNvSpPr/>
                <p:nvPr/>
              </p:nvSpPr>
              <p:spPr>
                <a:xfrm>
                  <a:off x="47244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0" name="Flowchart: Merge 59"/>
                <p:cNvSpPr/>
                <p:nvPr/>
              </p:nvSpPr>
              <p:spPr>
                <a:xfrm>
                  <a:off x="52197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1" name="Flowchart: Merge 60"/>
                <p:cNvSpPr/>
                <p:nvPr/>
              </p:nvSpPr>
              <p:spPr>
                <a:xfrm>
                  <a:off x="57150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3" name="TextBox 5"/>
            <p:cNvSpPr txBox="1"/>
            <p:nvPr/>
          </p:nvSpPr>
          <p:spPr>
            <a:xfrm>
              <a:off x="5676900" y="1956816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44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45" name="TextBox 5"/>
            <p:cNvSpPr txBox="1"/>
            <p:nvPr/>
          </p:nvSpPr>
          <p:spPr>
            <a:xfrm>
              <a:off x="3352800" y="3157835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Earth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2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wave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0160" y="1219200"/>
            <a:ext cx="7482840" cy="3581400"/>
            <a:chOff x="1280160" y="1219200"/>
            <a:chExt cx="7482840" cy="3581400"/>
          </a:xfrm>
        </p:grpSpPr>
        <p:grpSp>
          <p:nvGrpSpPr>
            <p:cNvPr id="22" name="Group 21"/>
            <p:cNvGrpSpPr/>
            <p:nvPr/>
          </p:nvGrpSpPr>
          <p:grpSpPr>
            <a:xfrm>
              <a:off x="1280160" y="1600200"/>
              <a:ext cx="7482840" cy="3200400"/>
              <a:chOff x="1280160" y="1600200"/>
              <a:chExt cx="7482840" cy="32004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280160" y="2059632"/>
                <a:ext cx="6400800" cy="27409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lowchart: Document 34"/>
              <p:cNvSpPr/>
              <p:nvPr/>
            </p:nvSpPr>
            <p:spPr>
              <a:xfrm flipV="1">
                <a:off x="1280160" y="2590800"/>
                <a:ext cx="6400799" cy="2209800"/>
              </a:xfrm>
              <a:prstGeom prst="flowChartDocument">
                <a:avLst/>
              </a:prstGeom>
              <a:solidFill>
                <a:srgbClr val="663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Explosion 1 35"/>
              <p:cNvSpPr/>
              <p:nvPr/>
            </p:nvSpPr>
            <p:spPr>
              <a:xfrm>
                <a:off x="1638300" y="1600200"/>
                <a:ext cx="381000" cy="395729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1295400" y="2362200"/>
                <a:ext cx="6400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5105400" y="2286000"/>
                <a:ext cx="711200" cy="554283"/>
                <a:chOff x="4800600" y="3074324"/>
                <a:chExt cx="711200" cy="554283"/>
              </a:xfrm>
            </p:grpSpPr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84518968"/>
                    </p:ext>
                  </p:extLst>
                </p:nvPr>
              </p:nvGraphicFramePr>
              <p:xfrm>
                <a:off x="5087937" y="3074324"/>
                <a:ext cx="423863" cy="5542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469" name="Equation" r:id="rId4" imgW="164880" imgH="215640" progId="">
                        <p:embed/>
                      </p:oleObj>
                    </mc:Choice>
                    <mc:Fallback>
                      <p:oleObj name="Equation" r:id="rId4" imgW="164880" imgH="215640" progId="">
                        <p:embed/>
                        <p:pic>
                          <p:nvPicPr>
                            <p:cNvPr id="0" name="Picture 1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7937" y="3074324"/>
                              <a:ext cx="423863" cy="55428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" name="Flowchart: Connector 43"/>
                <p:cNvSpPr/>
                <p:nvPr/>
              </p:nvSpPr>
              <p:spPr>
                <a:xfrm>
                  <a:off x="4800600" y="3352800"/>
                  <a:ext cx="137160" cy="137160"/>
                </a:xfrm>
                <a:prstGeom prst="flowChartConnector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9" name="Straight Arrow Connector 38"/>
              <p:cNvCxnSpPr/>
              <p:nvPr/>
            </p:nvCxnSpPr>
            <p:spPr>
              <a:xfrm>
                <a:off x="2209800" y="2142718"/>
                <a:ext cx="2857500" cy="4903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924050" y="1879424"/>
                <a:ext cx="95250" cy="1802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16"/>
              <p:cNvSpPr txBox="1"/>
              <p:nvPr/>
            </p:nvSpPr>
            <p:spPr>
              <a:xfrm>
                <a:off x="7467600" y="22053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/>
                  <a:t>M. S.</a:t>
                </a:r>
                <a:endParaRPr lang="en-US" sz="2400" b="1" dirty="0"/>
              </a:p>
            </p:txBody>
          </p:sp>
          <p:sp>
            <p:nvSpPr>
              <p:cNvPr id="42" name="TextBox 16"/>
              <p:cNvSpPr txBox="1"/>
              <p:nvPr/>
            </p:nvSpPr>
            <p:spPr>
              <a:xfrm>
                <a:off x="74676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F</a:t>
                </a:r>
                <a:r>
                  <a:rPr lang="en-US" sz="2400" b="1" dirty="0" smtClean="0"/>
                  <a:t>. S.</a:t>
                </a:r>
                <a:endParaRPr lang="en-US" sz="2400" b="1" dirty="0"/>
              </a:p>
            </p:txBody>
          </p:sp>
        </p:grpSp>
        <p:sp>
          <p:nvSpPr>
            <p:cNvPr id="31" name="TextBox 5"/>
            <p:cNvSpPr txBox="1"/>
            <p:nvPr/>
          </p:nvSpPr>
          <p:spPr>
            <a:xfrm>
              <a:off x="5676900" y="1956816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2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3352800" y="3157835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Earth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9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wave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280160" y="1219200"/>
            <a:ext cx="7482840" cy="3581400"/>
            <a:chOff x="1280160" y="1219200"/>
            <a:chExt cx="7482840" cy="3581400"/>
          </a:xfrm>
        </p:grpSpPr>
        <p:sp>
          <p:nvSpPr>
            <p:cNvPr id="46" name="Rectangle 45"/>
            <p:cNvSpPr/>
            <p:nvPr/>
          </p:nvSpPr>
          <p:spPr>
            <a:xfrm>
              <a:off x="128016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lowchart: Document 46"/>
            <p:cNvSpPr/>
            <p:nvPr/>
          </p:nvSpPr>
          <p:spPr>
            <a:xfrm flipV="1">
              <a:off x="1280160" y="2590800"/>
              <a:ext cx="6400799" cy="2209800"/>
            </a:xfrm>
            <a:prstGeom prst="flowChartDocument">
              <a:avLst/>
            </a:prstGeom>
            <a:solidFill>
              <a:srgbClr val="663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2954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xplosion 1 48"/>
            <p:cNvSpPr/>
            <p:nvPr/>
          </p:nvSpPr>
          <p:spPr>
            <a:xfrm>
              <a:off x="1638300" y="1600200"/>
              <a:ext cx="381000" cy="395729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105400" y="2286000"/>
              <a:ext cx="711200" cy="554283"/>
              <a:chOff x="4800600" y="3074324"/>
              <a:chExt cx="711200" cy="554283"/>
            </a:xfrm>
          </p:grpSpPr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342477"/>
                  </p:ext>
                </p:extLst>
              </p:nvPr>
            </p:nvGraphicFramePr>
            <p:xfrm>
              <a:off x="5087937" y="3074324"/>
              <a:ext cx="423863" cy="554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493" name="Equation" r:id="rId4" imgW="164880" imgH="215640" progId="">
                      <p:embed/>
                    </p:oleObj>
                  </mc:Choice>
                  <mc:Fallback>
                    <p:oleObj name="Equation" r:id="rId4" imgW="164880" imgH="215640" progId="">
                      <p:embed/>
                      <p:pic>
                        <p:nvPicPr>
                          <p:cNvPr id="0" name="Picture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7937" y="3074324"/>
                            <a:ext cx="423863" cy="554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" name="Flowchart: Connector 73"/>
              <p:cNvSpPr/>
              <p:nvPr/>
            </p:nvSpPr>
            <p:spPr>
              <a:xfrm>
                <a:off x="4800600" y="3352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>
              <a:off x="2209800" y="2142718"/>
              <a:ext cx="2857500" cy="490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924050" y="1879424"/>
              <a:ext cx="95250" cy="1802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2464709" y="1902767"/>
              <a:ext cx="381000" cy="685800"/>
              <a:chOff x="2743200" y="3733800"/>
              <a:chExt cx="381000" cy="6858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743200" y="3733800"/>
                <a:ext cx="381000" cy="685800"/>
              </a:xfrm>
              <a:prstGeom prst="ellipse">
                <a:avLst/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 rot="5400000" flipV="1">
                <a:off x="2723388" y="4251960"/>
                <a:ext cx="152400" cy="76200"/>
              </a:xfrm>
              <a:prstGeom prst="straightConnector1">
                <a:avLst/>
              </a:prstGeom>
              <a:noFill/>
              <a:ln w="57150">
                <a:solidFill>
                  <a:srgbClr val="0000CC"/>
                </a:solidFill>
                <a:tailEnd type="arrow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048000" y="1905000"/>
              <a:ext cx="381000" cy="685800"/>
              <a:chOff x="2743200" y="3733800"/>
              <a:chExt cx="381000" cy="6858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743200" y="3733800"/>
                <a:ext cx="381000" cy="685800"/>
              </a:xfrm>
              <a:prstGeom prst="ellipse">
                <a:avLst/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rot="5400000" flipV="1">
                <a:off x="2723388" y="4251960"/>
                <a:ext cx="152400" cy="76200"/>
              </a:xfrm>
              <a:prstGeom prst="straightConnector1">
                <a:avLst/>
              </a:prstGeom>
              <a:noFill/>
              <a:ln w="57150">
                <a:solidFill>
                  <a:srgbClr val="0000CC"/>
                </a:solidFill>
                <a:tailEnd type="arrow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657600" y="1905000"/>
              <a:ext cx="381000" cy="685800"/>
              <a:chOff x="2743200" y="3733800"/>
              <a:chExt cx="381000" cy="6858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743200" y="3733800"/>
                <a:ext cx="381000" cy="685800"/>
              </a:xfrm>
              <a:prstGeom prst="ellipse">
                <a:avLst/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rot="5400000" flipV="1">
                <a:off x="2723388" y="4251960"/>
                <a:ext cx="152400" cy="76200"/>
              </a:xfrm>
              <a:prstGeom prst="straightConnector1">
                <a:avLst/>
              </a:prstGeom>
              <a:noFill/>
              <a:ln w="57150">
                <a:solidFill>
                  <a:srgbClr val="0000CC"/>
                </a:solidFill>
                <a:tailEnd type="arrow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4267200" y="1905000"/>
              <a:ext cx="381000" cy="685800"/>
              <a:chOff x="2743200" y="3733800"/>
              <a:chExt cx="381000" cy="6858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743200" y="3733800"/>
                <a:ext cx="381000" cy="685800"/>
              </a:xfrm>
              <a:prstGeom prst="ellipse">
                <a:avLst/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CC"/>
                  </a:solidFill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rot="5400000" flipV="1">
                <a:off x="2723388" y="4251960"/>
                <a:ext cx="152400" cy="76200"/>
              </a:xfrm>
              <a:prstGeom prst="straightConnector1">
                <a:avLst/>
              </a:prstGeom>
              <a:noFill/>
              <a:ln w="57150">
                <a:solidFill>
                  <a:srgbClr val="0000CC"/>
                </a:solidFill>
                <a:tailEnd type="arrow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  <p:sp>
          <p:nvSpPr>
            <p:cNvPr id="57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  <p:sp>
          <p:nvSpPr>
            <p:cNvPr id="59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sp>
          <p:nvSpPr>
            <p:cNvPr id="60" name="TextBox 5"/>
            <p:cNvSpPr txBox="1"/>
            <p:nvPr/>
          </p:nvSpPr>
          <p:spPr>
            <a:xfrm>
              <a:off x="5676900" y="1956816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61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62" name="TextBox 5"/>
            <p:cNvSpPr txBox="1"/>
            <p:nvPr/>
          </p:nvSpPr>
          <p:spPr>
            <a:xfrm>
              <a:off x="3352800" y="3157835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Earth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154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On-shore: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reference wave prediction in (x,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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848148"/>
              </p:ext>
            </p:extLst>
          </p:nvPr>
        </p:nvGraphicFramePr>
        <p:xfrm>
          <a:off x="0" y="1655763"/>
          <a:ext cx="9156426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Equation" r:id="rId4" imgW="3962160" imgH="634680" progId="Equation.DSMT4">
                  <p:embed/>
                </p:oleObj>
              </mc:Choice>
              <mc:Fallback>
                <p:oleObj name="Equation" r:id="rId4" imgW="396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55763"/>
                        <a:ext cx="9156426" cy="146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2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154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On-shore: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reference wave prediction in (x,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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152741"/>
              </p:ext>
            </p:extLst>
          </p:nvPr>
        </p:nvGraphicFramePr>
        <p:xfrm>
          <a:off x="0" y="4114800"/>
          <a:ext cx="89900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6" name="Equation" r:id="rId4" imgW="2819160" imgH="419040" progId="Equation.DSMT4">
                  <p:embed/>
                </p:oleObj>
              </mc:Choice>
              <mc:Fallback>
                <p:oleObj name="Equation" r:id="rId4" imgW="2819160" imgH="419040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00"/>
                        <a:ext cx="8990013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37864"/>
              </p:ext>
            </p:extLst>
          </p:nvPr>
        </p:nvGraphicFramePr>
        <p:xfrm>
          <a:off x="3810000" y="5640559"/>
          <a:ext cx="4343400" cy="103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7" name="Equation" r:id="rId6" imgW="2019240" imgH="482400" progId="">
                  <p:embed/>
                </p:oleObj>
              </mc:Choice>
              <mc:Fallback>
                <p:oleObj name="Equation" r:id="rId6" imgW="2019240" imgH="48240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640559"/>
                        <a:ext cx="4343400" cy="1036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3886200"/>
            <a:ext cx="91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2D: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46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Stolt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Weglein</a:t>
            </a:r>
            <a:r>
              <a:rPr lang="en-US" sz="2400" dirty="0" smtClean="0"/>
              <a:t> 1992, 2012 )</a:t>
            </a:r>
            <a:endParaRPr lang="en-US" sz="2400" dirty="0"/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222404"/>
              </p:ext>
            </p:extLst>
          </p:nvPr>
        </p:nvGraphicFramePr>
        <p:xfrm>
          <a:off x="0" y="1655763"/>
          <a:ext cx="9156426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8" name="Equation" r:id="rId8" imgW="3962160" imgH="634680" progId="Equation.DSMT4">
                  <p:embed/>
                </p:oleObj>
              </mc:Choice>
              <mc:Fallback>
                <p:oleObj name="Equation" r:id="rId8" imgW="396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55763"/>
                        <a:ext cx="9156426" cy="146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914400"/>
            <a:ext cx="7816103" cy="5931932"/>
            <a:chOff x="990600" y="838200"/>
            <a:chExt cx="7816103" cy="59319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0" t="4414" r="18919" b="8045"/>
            <a:stretch/>
          </p:blipFill>
          <p:spPr>
            <a:xfrm>
              <a:off x="990600" y="838200"/>
              <a:ext cx="4876800" cy="54431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28800" y="64008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 </a:t>
              </a:r>
              <a:r>
                <a:rPr lang="en-US" dirty="0" err="1" smtClean="0"/>
                <a:t>Bahareh</a:t>
              </a:r>
              <a:r>
                <a:rPr lang="en-US" dirty="0" smtClean="0"/>
                <a:t> </a:t>
              </a:r>
              <a:r>
                <a:rPr lang="en-US" dirty="0"/>
                <a:t>Boustani </a:t>
              </a:r>
              <a:r>
                <a:rPr lang="en-US" i="1" dirty="0"/>
                <a:t>et </a:t>
              </a:r>
              <a:r>
                <a:rPr lang="en-US" i="1" dirty="0" smtClean="0"/>
                <a:t>al</a:t>
              </a:r>
              <a:r>
                <a:rPr lang="en-US" i="1" dirty="0" smtClean="0"/>
                <a:t>.</a:t>
              </a:r>
              <a:r>
                <a:rPr lang="en-US" dirty="0"/>
                <a:t> </a:t>
              </a:r>
              <a:r>
                <a:rPr lang="en-US" dirty="0" smtClean="0"/>
                <a:t>2013 )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1796" y="1066800"/>
              <a:ext cx="294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Ground Roll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(Rayleigh Wave)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2700000">
              <a:off x="4949542" y="2080807"/>
              <a:ext cx="509293" cy="1306932"/>
            </a:xfrm>
            <a:prstGeom prst="downArrow">
              <a:avLst>
                <a:gd name="adj1" fmla="val 50000"/>
                <a:gd name="adj2" fmla="val 6781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53650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392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On-shore: </a:t>
            </a:r>
            <a:r>
              <a:rPr lang="en-US" b="1" dirty="0" smtClean="0">
                <a:solidFill>
                  <a:srgbClr val="0000CC"/>
                </a:solidFill>
              </a:rPr>
              <a:t>reference wave prediction in (x,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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842252"/>
              </p:ext>
            </p:extLst>
          </p:nvPr>
        </p:nvGraphicFramePr>
        <p:xfrm>
          <a:off x="0" y="4114800"/>
          <a:ext cx="89900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5" name="Equation" r:id="rId4" imgW="2819160" imgH="419040" progId="">
                  <p:embed/>
                </p:oleObj>
              </mc:Choice>
              <mc:Fallback>
                <p:oleObj name="Equation" r:id="rId4" imgW="2819160" imgH="41904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00"/>
                        <a:ext cx="8990013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98012"/>
              </p:ext>
            </p:extLst>
          </p:nvPr>
        </p:nvGraphicFramePr>
        <p:xfrm>
          <a:off x="3810000" y="5640559"/>
          <a:ext cx="4343400" cy="103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6" name="Equation" r:id="rId6" imgW="2019240" imgH="482400" progId="">
                  <p:embed/>
                </p:oleObj>
              </mc:Choice>
              <mc:Fallback>
                <p:oleObj name="Equation" r:id="rId6" imgW="2019240" imgH="48240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640559"/>
                        <a:ext cx="4343400" cy="1036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3886200"/>
            <a:ext cx="91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2D: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655763"/>
            <a:ext cx="9156426" cy="1468437"/>
            <a:chOff x="0" y="1655763"/>
            <a:chExt cx="9156426" cy="1468437"/>
          </a:xfrm>
        </p:grpSpPr>
        <p:graphicFrame>
          <p:nvGraphicFramePr>
            <p:cNvPr id="1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5278396"/>
                </p:ext>
              </p:extLst>
            </p:nvPr>
          </p:nvGraphicFramePr>
          <p:xfrm>
            <a:off x="0" y="1655763"/>
            <a:ext cx="9156426" cy="146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797" name="Equation" r:id="rId8" imgW="3962160" imgH="634680" progId="Equation.DSMT4">
                    <p:embed/>
                  </p:oleObj>
                </mc:Choice>
                <mc:Fallback>
                  <p:oleObj name="Equation" r:id="rId8" imgW="3962160" imgH="634680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655763"/>
                          <a:ext cx="9156426" cy="1468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2590800" y="2209800"/>
              <a:ext cx="173736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6446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Stolt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Weglein</a:t>
            </a:r>
            <a:r>
              <a:rPr lang="en-US" sz="2400" dirty="0" smtClean="0"/>
              <a:t> 1992, 2012 )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9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21" name="Rectangle 20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30" name="Flowchart: Connector 29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814255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523" name="Equation" r:id="rId4" imgW="164880" imgH="215640" progId="">
                    <p:embed/>
                  </p:oleObj>
                </mc:Choice>
                <mc:Fallback>
                  <p:oleObj name="Equation" r:id="rId4" imgW="164880" imgH="215640" progId="">
                    <p:embed/>
                    <p:pic>
                      <p:nvPicPr>
                        <p:cNvPr id="0" name="Picture 5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9392407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524" name="Equation" r:id="rId6" imgW="228600" imgH="228600" progId="">
                    <p:embed/>
                  </p:oleObj>
                </mc:Choice>
                <mc:Fallback>
                  <p:oleObj name="Equation" r:id="rId6" imgW="228600" imgH="228600" progId="">
                    <p:embed/>
                    <p:pic>
                      <p:nvPicPr>
                        <p:cNvPr id="0" name="Picture 5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5" name="Equation" r:id="rId8" imgW="723586" imgH="253890" progId="">
                  <p:embed/>
                </p:oleObj>
              </mc:Choice>
              <mc:Fallback>
                <p:oleObj name="Equation" r:id="rId8" imgW="723586" imgH="253890" progId="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7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75" name="Equation" r:id="rId4" imgW="723586" imgH="253890" progId="">
                  <p:embed/>
                </p:oleObj>
              </mc:Choice>
              <mc:Fallback>
                <p:oleObj name="Equation" r:id="rId4" imgW="723586" imgH="253890" progId="">
                  <p:embed/>
                  <p:pic>
                    <p:nvPicPr>
                      <p:cNvPr id="0" name="Picture 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19" name="Rectangle 18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2" idx="2"/>
            </p:cNvCxnSpPr>
            <p:nvPr/>
          </p:nvCxnSpPr>
          <p:spPr>
            <a:xfrm flipH="1" flipV="1">
              <a:off x="2819401" y="2362201"/>
              <a:ext cx="1981199" cy="2209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32" name="Flowchart: Connector 31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lowchart: Connector 28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18809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76" name="Equation" r:id="rId6" imgW="164880" imgH="215640" progId="">
                    <p:embed/>
                  </p:oleObj>
                </mc:Choice>
                <mc:Fallback>
                  <p:oleObj name="Equation" r:id="rId6" imgW="164880" imgH="215640" progId="">
                    <p:embed/>
                    <p:pic>
                      <p:nvPicPr>
                        <p:cNvPr id="0" name="Picture 6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2547772"/>
                </p:ext>
              </p:extLst>
            </p:nvPr>
          </p:nvGraphicFramePr>
          <p:xfrm>
            <a:off x="2887663" y="2651125"/>
            <a:ext cx="82391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77" name="Equation" r:id="rId8" imgW="228600" imgH="253800" progId="">
                    <p:embed/>
                  </p:oleObj>
                </mc:Choice>
                <mc:Fallback>
                  <p:oleObj name="Equation" r:id="rId8" imgW="228600" imgH="253800" progId="">
                    <p:embed/>
                    <p:pic>
                      <p:nvPicPr>
                        <p:cNvPr id="0" name="Picture 6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7663" y="2651125"/>
                          <a:ext cx="823912" cy="914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25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945663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678" name="Equation" r:id="rId10" imgW="228600" imgH="228600" progId="">
                    <p:embed/>
                  </p:oleObj>
                </mc:Choice>
                <mc:Fallback>
                  <p:oleObj name="Equation" r:id="rId10" imgW="228600" imgH="228600" progId="">
                    <p:embed/>
                    <p:pic>
                      <p:nvPicPr>
                        <p:cNvPr id="0" name="Picture 6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77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3" name="Equation" r:id="rId4" imgW="723586" imgH="253890" progId="">
                  <p:embed/>
                </p:oleObj>
              </mc:Choice>
              <mc:Fallback>
                <p:oleObj name="Equation" r:id="rId4" imgW="723586" imgH="253890" progId="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23" name="Rectangle 22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36231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694" name="Equation" r:id="rId6" imgW="164880" imgH="215640" progId="">
                    <p:embed/>
                  </p:oleObj>
                </mc:Choice>
                <mc:Fallback>
                  <p:oleObj name="Equation" r:id="rId6" imgW="164880" imgH="215640" progId="">
                    <p:embed/>
                    <p:pic>
                      <p:nvPicPr>
                        <p:cNvPr id="0" name="Picture 6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5217186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695" name="Equation" r:id="rId8" imgW="228600" imgH="228600" progId="">
                    <p:embed/>
                  </p:oleObj>
                </mc:Choice>
                <mc:Fallback>
                  <p:oleObj name="Equation" r:id="rId8" imgW="228600" imgH="228600" progId="">
                    <p:embed/>
                    <p:pic>
                      <p:nvPicPr>
                        <p:cNvPr id="0" name="Picture 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flipH="1">
              <a:off x="2819400" y="2059632"/>
              <a:ext cx="731694" cy="2949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551094" y="2059632"/>
              <a:ext cx="1249507" cy="5105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392051"/>
                </p:ext>
              </p:extLst>
            </p:nvPr>
          </p:nvGraphicFramePr>
          <p:xfrm>
            <a:off x="2797175" y="2651125"/>
            <a:ext cx="100488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696" name="Equation" r:id="rId10" imgW="279360" imgH="253800" progId="">
                    <p:embed/>
                  </p:oleObj>
                </mc:Choice>
                <mc:Fallback>
                  <p:oleObj name="Equation" r:id="rId10" imgW="279360" imgH="253800" progId="">
                    <p:embed/>
                    <p:pic>
                      <p:nvPicPr>
                        <p:cNvPr id="0" name="Picture 6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175" y="2651125"/>
                          <a:ext cx="1004888" cy="914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5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6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60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17" name="Equation" r:id="rId4" imgW="723586" imgH="253890" progId="">
                  <p:embed/>
                </p:oleObj>
              </mc:Choice>
              <mc:Fallback>
                <p:oleObj name="Equation" r:id="rId4" imgW="723586" imgH="253890" progId="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22" name="Rectangle 21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244697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18" name="Equation" r:id="rId6" imgW="164880" imgH="215640" progId="">
                    <p:embed/>
                  </p:oleObj>
                </mc:Choice>
                <mc:Fallback>
                  <p:oleObj name="Equation" r:id="rId6" imgW="164880" imgH="215640" progId="">
                    <p:embed/>
                    <p:pic>
                      <p:nvPicPr>
                        <p:cNvPr id="0" name="Picture 6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1601983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19" name="Equation" r:id="rId8" imgW="228600" imgH="228600" progId="">
                    <p:embed/>
                  </p:oleObj>
                </mc:Choice>
                <mc:Fallback>
                  <p:oleObj name="Equation" r:id="rId8" imgW="228600" imgH="228600" progId="">
                    <p:embed/>
                    <p:pic>
                      <p:nvPicPr>
                        <p:cNvPr id="0" name="Picture 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>
            <a:xfrm flipH="1">
              <a:off x="2819400" y="2059632"/>
              <a:ext cx="457200" cy="29494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3222227" y="2059632"/>
              <a:ext cx="1578375" cy="5105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5434957"/>
                </p:ext>
              </p:extLst>
            </p:nvPr>
          </p:nvGraphicFramePr>
          <p:xfrm>
            <a:off x="2819400" y="2651125"/>
            <a:ext cx="96043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20" name="Equation" r:id="rId10" imgW="266400" imgH="253800" progId="">
                    <p:embed/>
                  </p:oleObj>
                </mc:Choice>
                <mc:Fallback>
                  <p:oleObj name="Equation" r:id="rId10" imgW="266400" imgH="253800" progId="">
                    <p:embed/>
                    <p:pic>
                      <p:nvPicPr>
                        <p:cNvPr id="0" name="Picture 6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651125"/>
                          <a:ext cx="960438" cy="914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2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55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42" name="Equation" r:id="rId4" imgW="723586" imgH="253890" progId="">
                  <p:embed/>
                </p:oleObj>
              </mc:Choice>
              <mc:Fallback>
                <p:oleObj name="Equation" r:id="rId4" imgW="723586" imgH="253890" progId="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22" name="Rectangle 21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3" idx="2"/>
            </p:cNvCxnSpPr>
            <p:nvPr/>
          </p:nvCxnSpPr>
          <p:spPr>
            <a:xfrm flipH="1" flipV="1">
              <a:off x="2819401" y="2362201"/>
              <a:ext cx="1981199" cy="220979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33" name="Flowchart: Connector 32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lowchart: Connector 33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665181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743" name="Equation" r:id="rId6" imgW="164880" imgH="215640" progId="">
                    <p:embed/>
                  </p:oleObj>
                </mc:Choice>
                <mc:Fallback>
                  <p:oleObj name="Equation" r:id="rId6" imgW="164880" imgH="215640" progId="">
                    <p:embed/>
                    <p:pic>
                      <p:nvPicPr>
                        <p:cNvPr id="0" name="Picture 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7517020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744" name="Equation" r:id="rId8" imgW="228600" imgH="228600" progId="">
                    <p:embed/>
                  </p:oleObj>
                </mc:Choice>
                <mc:Fallback>
                  <p:oleObj name="Equation" r:id="rId8" imgW="228600" imgH="228600" progId="">
                    <p:embed/>
                    <p:pic>
                      <p:nvPicPr>
                        <p:cNvPr id="0" name="Picture 6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79172"/>
                </p:ext>
              </p:extLst>
            </p:nvPr>
          </p:nvGraphicFramePr>
          <p:xfrm>
            <a:off x="2911475" y="2651125"/>
            <a:ext cx="77628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745" name="Equation" r:id="rId10" imgW="215640" imgH="253800" progId="">
                    <p:embed/>
                  </p:oleObj>
                </mc:Choice>
                <mc:Fallback>
                  <p:oleObj name="Equation" r:id="rId10" imgW="215640" imgH="253800" progId="">
                    <p:embed/>
                    <p:pic>
                      <p:nvPicPr>
                        <p:cNvPr id="0" name="Picture 6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2651125"/>
                          <a:ext cx="776288" cy="914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75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6" name="Equation" r:id="rId4" imgW="723586" imgH="253890" progId="">
                  <p:embed/>
                </p:oleObj>
              </mc:Choice>
              <mc:Fallback>
                <p:oleObj name="Equation" r:id="rId4" imgW="723586" imgH="253890" progId="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22" name="Rectangle 21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lowchart: Connector 35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2635797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7" name="Equation" r:id="rId6" imgW="164880" imgH="215640" progId="">
                    <p:embed/>
                  </p:oleObj>
                </mc:Choice>
                <mc:Fallback>
                  <p:oleObj name="Equation" r:id="rId6" imgW="164880" imgH="215640" progId="">
                    <p:embed/>
                    <p:pic>
                      <p:nvPicPr>
                        <p:cNvPr id="0" name="Picture 6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0080817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8" name="Equation" r:id="rId8" imgW="228600" imgH="228600" progId="">
                    <p:embed/>
                  </p:oleObj>
                </mc:Choice>
                <mc:Fallback>
                  <p:oleObj name="Equation" r:id="rId8" imgW="228600" imgH="228600" progId="">
                    <p:embed/>
                    <p:pic>
                      <p:nvPicPr>
                        <p:cNvPr id="0" name="Picture 6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>
            <a:xfrm flipH="1">
              <a:off x="2819400" y="2059632"/>
              <a:ext cx="1143000" cy="2949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3962400" y="2059632"/>
              <a:ext cx="838204" cy="51055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721796"/>
                </p:ext>
              </p:extLst>
            </p:nvPr>
          </p:nvGraphicFramePr>
          <p:xfrm>
            <a:off x="2797175" y="2651125"/>
            <a:ext cx="100488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9" name="Equation" r:id="rId10" imgW="279360" imgH="253800" progId="">
                    <p:embed/>
                  </p:oleObj>
                </mc:Choice>
                <mc:Fallback>
                  <p:oleObj name="Equation" r:id="rId10" imgW="279360" imgH="253800" progId="">
                    <p:embed/>
                    <p:pic>
                      <p:nvPicPr>
                        <p:cNvPr id="0" name="Picture 6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175" y="2651125"/>
                          <a:ext cx="1004888" cy="914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32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59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413" y="0"/>
          <a:ext cx="2389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2" name="Equation" r:id="rId4" imgW="723586" imgH="253890" progId="">
                  <p:embed/>
                </p:oleObj>
              </mc:Choice>
              <mc:Fallback>
                <p:oleObj name="Equation" r:id="rId4" imgW="723586" imgH="253890" progId="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0"/>
                        <a:ext cx="2389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257300" y="1219200"/>
            <a:ext cx="7505700" cy="3581400"/>
            <a:chOff x="1257300" y="1219200"/>
            <a:chExt cx="7505700" cy="3581400"/>
          </a:xfrm>
        </p:grpSpPr>
        <p:sp>
          <p:nvSpPr>
            <p:cNvPr id="44" name="Rectangle 43"/>
            <p:cNvSpPr/>
            <p:nvPr/>
          </p:nvSpPr>
          <p:spPr>
            <a:xfrm>
              <a:off x="1257300" y="2059632"/>
              <a:ext cx="6400800" cy="2740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57300" y="2362200"/>
              <a:ext cx="6400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2682240" y="2286000"/>
              <a:ext cx="2255520" cy="365760"/>
              <a:chOff x="2682240" y="2362200"/>
              <a:chExt cx="2255520" cy="365760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4800600" y="25908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2682240" y="2362200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8202721"/>
                </p:ext>
              </p:extLst>
            </p:nvPr>
          </p:nvGraphicFramePr>
          <p:xfrm>
            <a:off x="5138737" y="2417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93" name="Equation" r:id="rId6" imgW="164880" imgH="215640" progId="">
                    <p:embed/>
                  </p:oleObj>
                </mc:Choice>
                <mc:Fallback>
                  <p:oleObj name="Equation" r:id="rId6" imgW="164880" imgH="215640" progId="">
                    <p:embed/>
                    <p:pic>
                      <p:nvPicPr>
                        <p:cNvPr id="0" name="Picture 6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8737" y="2417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166671"/>
                </p:ext>
              </p:extLst>
            </p:nvPr>
          </p:nvGraphicFramePr>
          <p:xfrm>
            <a:off x="2005013" y="2079625"/>
            <a:ext cx="587375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94" name="Equation" r:id="rId8" imgW="228600" imgH="228600" progId="">
                    <p:embed/>
                  </p:oleObj>
                </mc:Choice>
                <mc:Fallback>
                  <p:oleObj name="Equation" r:id="rId8" imgW="228600" imgH="228600" progId="">
                    <p:embed/>
                    <p:pic>
                      <p:nvPicPr>
                        <p:cNvPr id="0" name="Picture 6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079625"/>
                          <a:ext cx="587375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>
            <a:xfrm flipH="1">
              <a:off x="2819400" y="2059632"/>
              <a:ext cx="731694" cy="29494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3551094" y="2059632"/>
              <a:ext cx="1249507" cy="510557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590267"/>
                </p:ext>
              </p:extLst>
            </p:nvPr>
          </p:nvGraphicFramePr>
          <p:xfrm>
            <a:off x="2819400" y="2651125"/>
            <a:ext cx="96043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95" name="Equation" r:id="rId10" imgW="266400" imgH="253800" progId="">
                    <p:embed/>
                  </p:oleObj>
                </mc:Choice>
                <mc:Fallback>
                  <p:oleObj name="Equation" r:id="rId10" imgW="266400" imgH="253800" progId="">
                    <p:embed/>
                    <p:pic>
                      <p:nvPicPr>
                        <p:cNvPr id="0" name="Picture 6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651125"/>
                          <a:ext cx="960438" cy="914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7467600" y="2205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2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74621"/>
              </p:ext>
            </p:extLst>
          </p:nvPr>
        </p:nvGraphicFramePr>
        <p:xfrm>
          <a:off x="506730" y="0"/>
          <a:ext cx="238887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4" name="Equation" r:id="rId4" imgW="723600" imgH="253800" progId="">
                  <p:embed/>
                </p:oleObj>
              </mc:Choice>
              <mc:Fallback>
                <p:oleObj name="Equation" r:id="rId4" imgW="723600" imgH="253800" progId="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" y="0"/>
                        <a:ext cx="238887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58119"/>
              </p:ext>
            </p:extLst>
          </p:nvPr>
        </p:nvGraphicFramePr>
        <p:xfrm>
          <a:off x="499264" y="2587625"/>
          <a:ext cx="8111336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5" name="Equation" r:id="rId6" imgW="2463800" imgH="533400" progId="">
                  <p:embed/>
                </p:oleObj>
              </mc:Choice>
              <mc:Fallback>
                <p:oleObj name="Equation" r:id="rId6" imgW="2463800" imgH="533400" progId="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4" y="2587625"/>
                        <a:ext cx="8111336" cy="175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5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02880"/>
              </p:ext>
            </p:extLst>
          </p:nvPr>
        </p:nvGraphicFramePr>
        <p:xfrm>
          <a:off x="539750" y="2082800"/>
          <a:ext cx="7608888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4" name="Equation" r:id="rId4" imgW="2260440" imgH="888840" progId="">
                  <p:embed/>
                </p:oleObj>
              </mc:Choice>
              <mc:Fallback>
                <p:oleObj name="Equation" r:id="rId4" imgW="2260440" imgH="88884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82800"/>
                        <a:ext cx="7608888" cy="299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1531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Assuming M.S. is horizontal</a:t>
            </a:r>
            <a:endParaRPr lang="en-US" sz="28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9154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On-shore: </a:t>
            </a:r>
            <a:r>
              <a:rPr lang="en-US" b="1" dirty="0">
                <a:solidFill>
                  <a:srgbClr val="0000CC"/>
                </a:solidFill>
              </a:rPr>
              <a:t>reference wave prediction in </a:t>
            </a:r>
            <a:r>
              <a:rPr lang="en-US" b="1" dirty="0" smtClean="0">
                <a:solidFill>
                  <a:srgbClr val="0000CC"/>
                </a:solidFill>
              </a:rPr>
              <a:t>(</a:t>
            </a:r>
            <a:r>
              <a:rPr lang="en-US" b="1" dirty="0" err="1" smtClean="0">
                <a:solidFill>
                  <a:srgbClr val="0000CC"/>
                </a:solidFill>
              </a:rPr>
              <a:t>k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x</a:t>
            </a:r>
            <a:r>
              <a:rPr lang="en-US" b="1" dirty="0" smtClean="0">
                <a:solidFill>
                  <a:srgbClr val="0000CC"/>
                </a:solidFill>
              </a:rPr>
              <a:t>,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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914400"/>
            <a:ext cx="7943850" cy="5443152"/>
            <a:chOff x="457200" y="914400"/>
            <a:chExt cx="7943850" cy="5443152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" y="914400"/>
              <a:ext cx="7943850" cy="5443152"/>
              <a:chOff x="990600" y="838200"/>
              <a:chExt cx="7943850" cy="544315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0" t="4414" r="18919" b="8045"/>
              <a:stretch/>
            </p:blipFill>
            <p:spPr>
              <a:xfrm>
                <a:off x="990600" y="838200"/>
                <a:ext cx="4876800" cy="544315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861797" y="2978554"/>
                <a:ext cx="29449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Reference wave</a:t>
                </a:r>
                <a:endParaRPr lang="en-US" sz="2800" b="1" dirty="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7239000" y="2221750"/>
                <a:ext cx="190500" cy="77893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734050" y="4495800"/>
                <a:ext cx="32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00CC"/>
                    </a:solidFill>
                  </a:rPr>
                  <a:t>Green’s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00CC"/>
                    </a:solidFill>
                  </a:rPr>
                  <a:t>theorem</a:t>
                </a:r>
                <a:endParaRPr lang="en-US" sz="28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2700000">
                <a:off x="4949542" y="2080807"/>
                <a:ext cx="509293" cy="1306932"/>
              </a:xfrm>
              <a:prstGeom prst="downArrow">
                <a:avLst>
                  <a:gd name="adj1" fmla="val 50000"/>
                  <a:gd name="adj2" fmla="val 6781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own Arrow 30"/>
              <p:cNvSpPr/>
              <p:nvPr/>
            </p:nvSpPr>
            <p:spPr>
              <a:xfrm flipV="1">
                <a:off x="7239000" y="3564466"/>
                <a:ext cx="190500" cy="778934"/>
              </a:xfrm>
              <a:prstGeom prst="down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28396" y="1143000"/>
              <a:ext cx="294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Ground Roll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(Rayleigh Wave)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954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</a:t>
            </a:r>
            <a:r>
              <a:rPr lang="en-US" dirty="0" err="1" smtClean="0"/>
              <a:t>Bahareh</a:t>
            </a:r>
            <a:r>
              <a:rPr lang="en-US" dirty="0" smtClean="0"/>
              <a:t> </a:t>
            </a:r>
            <a:r>
              <a:rPr lang="en-US" dirty="0"/>
              <a:t>Boustani </a:t>
            </a:r>
            <a:r>
              <a:rPr lang="en-US" i="1" dirty="0"/>
              <a:t>et </a:t>
            </a:r>
            <a:r>
              <a:rPr lang="en-US" i="1" dirty="0" smtClean="0"/>
              <a:t>al</a:t>
            </a:r>
            <a:r>
              <a:rPr lang="en-US" i="1" dirty="0" smtClean="0"/>
              <a:t>.</a:t>
            </a:r>
            <a:r>
              <a:rPr lang="en-US" dirty="0"/>
              <a:t> </a:t>
            </a:r>
            <a:r>
              <a:rPr lang="en-US" dirty="0" smtClean="0"/>
              <a:t>2013 )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650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80160" y="1219200"/>
            <a:ext cx="7482840" cy="3581400"/>
            <a:chOff x="1280160" y="1219200"/>
            <a:chExt cx="7482840" cy="3581400"/>
          </a:xfrm>
        </p:grpSpPr>
        <p:grpSp>
          <p:nvGrpSpPr>
            <p:cNvPr id="23" name="Group 22"/>
            <p:cNvGrpSpPr/>
            <p:nvPr/>
          </p:nvGrpSpPr>
          <p:grpSpPr>
            <a:xfrm>
              <a:off x="1280160" y="1600200"/>
              <a:ext cx="7482840" cy="3200400"/>
              <a:chOff x="1280160" y="1600200"/>
              <a:chExt cx="7482840" cy="3200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280160" y="2059632"/>
                <a:ext cx="6400800" cy="274096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lowchart: Document 27"/>
              <p:cNvSpPr/>
              <p:nvPr/>
            </p:nvSpPr>
            <p:spPr>
              <a:xfrm flipV="1">
                <a:off x="1280160" y="2590800"/>
                <a:ext cx="6400799" cy="2209800"/>
              </a:xfrm>
              <a:prstGeom prst="flowChartDocument">
                <a:avLst/>
              </a:prstGeom>
              <a:solidFill>
                <a:srgbClr val="663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Explosion 1 28"/>
              <p:cNvSpPr/>
              <p:nvPr/>
            </p:nvSpPr>
            <p:spPr>
              <a:xfrm>
                <a:off x="1638300" y="1600200"/>
                <a:ext cx="381000" cy="395729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295400" y="2362200"/>
                <a:ext cx="6400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6"/>
              <p:cNvSpPr txBox="1"/>
              <p:nvPr/>
            </p:nvSpPr>
            <p:spPr>
              <a:xfrm>
                <a:off x="7467600" y="22053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/>
                  <a:t>M. S.</a:t>
                </a:r>
                <a:endParaRPr lang="en-US" sz="2400" b="1" dirty="0"/>
              </a:p>
            </p:txBody>
          </p:sp>
          <p:sp>
            <p:nvSpPr>
              <p:cNvPr id="32" name="TextBox 16"/>
              <p:cNvSpPr txBox="1"/>
              <p:nvPr/>
            </p:nvSpPr>
            <p:spPr>
              <a:xfrm>
                <a:off x="74676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F</a:t>
                </a:r>
                <a:r>
                  <a:rPr lang="en-US" sz="2400" b="1" dirty="0" smtClean="0"/>
                  <a:t>. S.</a:t>
                </a:r>
                <a:endParaRPr lang="en-US" sz="2400" b="1" dirty="0"/>
              </a:p>
            </p:txBody>
          </p:sp>
        </p:grpSp>
        <p:sp>
          <p:nvSpPr>
            <p:cNvPr id="24" name="TextBox 5"/>
            <p:cNvSpPr txBox="1"/>
            <p:nvPr/>
          </p:nvSpPr>
          <p:spPr>
            <a:xfrm>
              <a:off x="5676900" y="1956816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25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26" name="TextBox 5"/>
            <p:cNvSpPr txBox="1"/>
            <p:nvPr/>
          </p:nvSpPr>
          <p:spPr>
            <a:xfrm>
              <a:off x="3352800" y="3157835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Earth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9154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On-shore: </a:t>
            </a:r>
            <a:r>
              <a:rPr lang="en-US" b="1" dirty="0">
                <a:solidFill>
                  <a:srgbClr val="0000CC"/>
                </a:solidFill>
              </a:rPr>
              <a:t>reference wave prediction in </a:t>
            </a:r>
            <a:r>
              <a:rPr lang="en-US" b="1" dirty="0" smtClean="0">
                <a:solidFill>
                  <a:srgbClr val="0000CC"/>
                </a:solidFill>
              </a:rPr>
              <a:t>(</a:t>
            </a:r>
            <a:r>
              <a:rPr lang="en-US" b="1" dirty="0" err="1" smtClean="0">
                <a:solidFill>
                  <a:srgbClr val="0000CC"/>
                </a:solidFill>
              </a:rPr>
              <a:t>k</a:t>
            </a:r>
            <a:r>
              <a:rPr lang="en-US" b="1" baseline="-25000" dirty="0" err="1" smtClean="0">
                <a:solidFill>
                  <a:srgbClr val="0000CC"/>
                </a:solidFill>
              </a:rPr>
              <a:t>x</a:t>
            </a:r>
            <a:r>
              <a:rPr lang="en-US" b="1" dirty="0" smtClean="0">
                <a:solidFill>
                  <a:srgbClr val="0000CC"/>
                </a:solidFill>
              </a:rPr>
              <a:t>,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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2036517"/>
            <a:ext cx="711200" cy="554283"/>
            <a:chOff x="5105400" y="2036517"/>
            <a:chExt cx="711200" cy="55428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8180156"/>
                </p:ext>
              </p:extLst>
            </p:nvPr>
          </p:nvGraphicFramePr>
          <p:xfrm>
            <a:off x="5392737" y="2036517"/>
            <a:ext cx="423863" cy="554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56" name="Equation" r:id="rId4" imgW="164880" imgH="215640" progId="">
                    <p:embed/>
                  </p:oleObj>
                </mc:Choice>
                <mc:Fallback>
                  <p:oleObj name="Equation" r:id="rId4" imgW="164880" imgH="215640" progId="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2737" y="2036517"/>
                          <a:ext cx="423863" cy="554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lowchart: Connector 17"/>
            <p:cNvSpPr/>
            <p:nvPr/>
          </p:nvSpPr>
          <p:spPr>
            <a:xfrm>
              <a:off x="5105400" y="2314993"/>
              <a:ext cx="137160" cy="13716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9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Wavelet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45111"/>
              </p:ext>
            </p:extLst>
          </p:nvPr>
        </p:nvGraphicFramePr>
        <p:xfrm>
          <a:off x="2057400" y="1295400"/>
          <a:ext cx="498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1" name="Equation" r:id="rId4" imgW="1993900" imgH="457200" progId="">
                  <p:embed/>
                </p:oleObj>
              </mc:Choice>
              <mc:Fallback>
                <p:oleObj name="Equation" r:id="rId4" imgW="1993900" imgH="457200" progId="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984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78728"/>
              </p:ext>
            </p:extLst>
          </p:nvPr>
        </p:nvGraphicFramePr>
        <p:xfrm>
          <a:off x="3124200" y="3048000"/>
          <a:ext cx="28162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2" name="Equation" r:id="rId6" imgW="1282700" imgH="469900" progId="">
                  <p:embed/>
                </p:oleObj>
              </mc:Choice>
              <mc:Fallback>
                <p:oleObj name="Equation" r:id="rId6" imgW="1282700" imgH="469900" progId="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0"/>
                        <a:ext cx="28162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41696"/>
              </p:ext>
            </p:extLst>
          </p:nvPr>
        </p:nvGraphicFramePr>
        <p:xfrm>
          <a:off x="3159125" y="5105400"/>
          <a:ext cx="27844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3" name="Equation" r:id="rId8" imgW="1269449" imgH="469696" progId="">
                  <p:embed/>
                </p:oleObj>
              </mc:Choice>
              <mc:Fallback>
                <p:oleObj name="Equation" r:id="rId8" imgW="1269449" imgH="469696" progId="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105400"/>
                        <a:ext cx="2784475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430529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or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9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Numerical Evaluation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747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28600" y="1219200"/>
            <a:ext cx="8597579" cy="3657600"/>
            <a:chOff x="228600" y="1219200"/>
            <a:chExt cx="8597579" cy="3657600"/>
          </a:xfrm>
        </p:grpSpPr>
        <p:grpSp>
          <p:nvGrpSpPr>
            <p:cNvPr id="62" name="Group 61"/>
            <p:cNvGrpSpPr/>
            <p:nvPr/>
          </p:nvGrpSpPr>
          <p:grpSpPr>
            <a:xfrm>
              <a:off x="228600" y="1219200"/>
              <a:ext cx="8597579" cy="3657600"/>
              <a:chOff x="228600" y="1219200"/>
              <a:chExt cx="8597579" cy="36576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295400" y="2362200"/>
                <a:ext cx="6400800" cy="2514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228600" y="1219200"/>
                <a:ext cx="8213568" cy="1219200"/>
                <a:chOff x="-364968" y="1071265"/>
                <a:chExt cx="8213568" cy="1219200"/>
              </a:xfrm>
            </p:grpSpPr>
            <p:sp>
              <p:nvSpPr>
                <p:cNvPr id="76" name="TextBox 20"/>
                <p:cNvSpPr txBox="1"/>
                <p:nvPr/>
              </p:nvSpPr>
              <p:spPr>
                <a:xfrm>
                  <a:off x="4648200" y="1828800"/>
                  <a:ext cx="3200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  <p:sp>
              <p:nvSpPr>
                <p:cNvPr id="77" name="Explosion 1 76"/>
                <p:cNvSpPr/>
                <p:nvPr/>
              </p:nvSpPr>
              <p:spPr>
                <a:xfrm>
                  <a:off x="1066800" y="1528465"/>
                  <a:ext cx="381000" cy="395729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-364968" y="1071265"/>
                  <a:ext cx="185179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0000CC"/>
                      </a:solidFill>
                    </a:rPr>
                    <a:t>Z</a:t>
                  </a:r>
                  <a:r>
                    <a:rPr lang="en-US" sz="2800" b="1" baseline="-25000" dirty="0" err="1" smtClean="0">
                      <a:solidFill>
                        <a:srgbClr val="0000CC"/>
                      </a:solidFill>
                    </a:rPr>
                    <a:t>s</a:t>
                  </a:r>
                  <a:r>
                    <a:rPr lang="en-US" sz="2800" b="1" baseline="-25000" dirty="0" smtClean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= -10 m</a:t>
                  </a:r>
                  <a:endParaRPr lang="en-US" sz="2800" b="1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7086600" y="1981200"/>
                <a:ext cx="17395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</a:rPr>
                  <a:t>O</a:t>
                </a:r>
                <a:r>
                  <a:rPr lang="en-US" sz="2800" b="1" dirty="0" smtClean="0">
                    <a:solidFill>
                      <a:srgbClr val="0000CC"/>
                    </a:solidFill>
                  </a:rPr>
                  <a:t>. B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. 0m 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238500" y="2286000"/>
                <a:ext cx="2247900" cy="304800"/>
                <a:chOff x="3238500" y="2819400"/>
                <a:chExt cx="2247900" cy="304800"/>
              </a:xfrm>
              <a:solidFill>
                <a:srgbClr val="0000CC"/>
              </a:solidFill>
            </p:grpSpPr>
            <p:sp>
              <p:nvSpPr>
                <p:cNvPr id="71" name="Flowchart: Merge 70"/>
                <p:cNvSpPr/>
                <p:nvPr/>
              </p:nvSpPr>
              <p:spPr>
                <a:xfrm>
                  <a:off x="3238500" y="28194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2" name="Flowchart: Merge 71"/>
                <p:cNvSpPr/>
                <p:nvPr/>
              </p:nvSpPr>
              <p:spPr>
                <a:xfrm>
                  <a:off x="3733800" y="28194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3" name="Flowchart: Merge 72"/>
                <p:cNvSpPr/>
                <p:nvPr/>
              </p:nvSpPr>
              <p:spPr>
                <a:xfrm>
                  <a:off x="4229100" y="28194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4" name="Flowchart: Merge 73"/>
                <p:cNvSpPr/>
                <p:nvPr/>
              </p:nvSpPr>
              <p:spPr>
                <a:xfrm>
                  <a:off x="4724400" y="28194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5" name="Flowchart: Merge 74"/>
                <p:cNvSpPr/>
                <p:nvPr/>
              </p:nvSpPr>
              <p:spPr>
                <a:xfrm>
                  <a:off x="5219700" y="28194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1295400" y="2590800"/>
                <a:ext cx="6400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16"/>
              <p:cNvSpPr txBox="1"/>
              <p:nvPr/>
            </p:nvSpPr>
            <p:spPr>
              <a:xfrm>
                <a:off x="244632" y="2372380"/>
                <a:ext cx="1812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smtClean="0">
                    <a:solidFill>
                      <a:srgbClr val="0000CC"/>
                    </a:solidFill>
                  </a:rPr>
                  <a:t>M.S. 1 m</a:t>
                </a:r>
                <a:endParaRPr lang="en-US" sz="2800" b="1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63" name="TextBox 5"/>
            <p:cNvSpPr txBox="1"/>
            <p:nvPr/>
          </p:nvSpPr>
          <p:spPr>
            <a:xfrm>
              <a:off x="3276600" y="351538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Elastic</a:t>
              </a:r>
              <a:endParaRPr lang="en-US" sz="2800" b="1" dirty="0"/>
            </a:p>
          </p:txBody>
        </p:sp>
        <p:sp>
          <p:nvSpPr>
            <p:cNvPr id="64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Water </a:t>
              </a:r>
              <a:endParaRPr lang="en-US" sz="2800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(acoustic) /elastic </a:t>
            </a:r>
            <a:r>
              <a:rPr lang="en-US" dirty="0" smtClean="0"/>
              <a:t>model --- </a:t>
            </a:r>
            <a:r>
              <a:rPr lang="en-US" dirty="0" smtClean="0">
                <a:solidFill>
                  <a:srgbClr val="FF0000"/>
                </a:solidFill>
              </a:rPr>
              <a:t>OBC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53492"/>
              </p:ext>
            </p:extLst>
          </p:nvPr>
        </p:nvGraphicFramePr>
        <p:xfrm>
          <a:off x="-1" y="5227320"/>
          <a:ext cx="9144001" cy="1402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51612"/>
                <a:gridCol w="2813539"/>
                <a:gridCol w="2549769"/>
                <a:gridCol w="2529081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Velocity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Velocity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(m/s)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Density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(kg/m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05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(acoustic) /elastic </a:t>
            </a:r>
            <a:r>
              <a:rPr lang="en-US" dirty="0" smtClean="0"/>
              <a:t>model --- </a:t>
            </a:r>
            <a:r>
              <a:rPr lang="en-US" dirty="0" smtClean="0">
                <a:solidFill>
                  <a:srgbClr val="FF0000"/>
                </a:solidFill>
              </a:rPr>
              <a:t>OBC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97653"/>
              </p:ext>
            </p:extLst>
          </p:nvPr>
        </p:nvGraphicFramePr>
        <p:xfrm>
          <a:off x="-1" y="5227320"/>
          <a:ext cx="9144001" cy="1402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51612"/>
                <a:gridCol w="2813539"/>
                <a:gridCol w="2549769"/>
                <a:gridCol w="2529081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Velocity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Velocity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(m/s)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Density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(kg/m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8600" y="1219200"/>
            <a:ext cx="8597579" cy="3657600"/>
            <a:chOff x="228600" y="1219200"/>
            <a:chExt cx="8597579" cy="3657600"/>
          </a:xfrm>
        </p:grpSpPr>
        <p:grpSp>
          <p:nvGrpSpPr>
            <p:cNvPr id="61" name="Group 60"/>
            <p:cNvGrpSpPr/>
            <p:nvPr/>
          </p:nvGrpSpPr>
          <p:grpSpPr>
            <a:xfrm>
              <a:off x="228600" y="1219200"/>
              <a:ext cx="8597579" cy="3657600"/>
              <a:chOff x="228600" y="1219200"/>
              <a:chExt cx="8597579" cy="365760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28600" y="1219200"/>
                <a:ext cx="8597579" cy="3657600"/>
                <a:chOff x="228600" y="1219200"/>
                <a:chExt cx="8597579" cy="3657600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295400" y="2362200"/>
                  <a:ext cx="6400800" cy="2514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228600" y="1219200"/>
                  <a:ext cx="8213568" cy="1219200"/>
                  <a:chOff x="-364968" y="1071265"/>
                  <a:chExt cx="8213568" cy="1219200"/>
                </a:xfrm>
              </p:grpSpPr>
              <p:sp>
                <p:nvSpPr>
                  <p:cNvPr id="76" name="TextBox 20"/>
                  <p:cNvSpPr txBox="1"/>
                  <p:nvPr/>
                </p:nvSpPr>
                <p:spPr>
                  <a:xfrm>
                    <a:off x="4648200" y="1828800"/>
                    <a:ext cx="3200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  <p:sp>
                <p:nvSpPr>
                  <p:cNvPr id="77" name="Explosion 1 76"/>
                  <p:cNvSpPr/>
                  <p:nvPr/>
                </p:nvSpPr>
                <p:spPr>
                  <a:xfrm>
                    <a:off x="1066800" y="1528465"/>
                    <a:ext cx="381000" cy="395729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-364968" y="1071265"/>
                    <a:ext cx="18517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800" b="1" dirty="0" err="1" smtClean="0">
                        <a:solidFill>
                          <a:srgbClr val="0000CC"/>
                        </a:solidFill>
                      </a:rPr>
                      <a:t>Z</a:t>
                    </a:r>
                    <a:r>
                      <a:rPr lang="en-US" sz="2800" b="1" baseline="-25000" dirty="0" err="1" smtClean="0">
                        <a:solidFill>
                          <a:srgbClr val="0000CC"/>
                        </a:solidFill>
                      </a:rPr>
                      <a:t>s</a:t>
                    </a:r>
                    <a:r>
                      <a:rPr lang="en-US" sz="2800" b="1" baseline="-25000" dirty="0" smtClean="0">
                        <a:solidFill>
                          <a:srgbClr val="0000CC"/>
                        </a:solidFill>
                      </a:rPr>
                      <a:t> </a:t>
                    </a:r>
                    <a:r>
                      <a:rPr lang="en-US" sz="2800" b="1" dirty="0" smtClean="0">
                        <a:solidFill>
                          <a:srgbClr val="0000CC"/>
                        </a:solidFill>
                      </a:rPr>
                      <a:t>= -10 m</a:t>
                    </a:r>
                    <a:endParaRPr lang="en-US" sz="2800" b="1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7086600" y="1981200"/>
                  <a:ext cx="17395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0000CC"/>
                      </a:solidFill>
                    </a:rPr>
                    <a:t>O</a:t>
                  </a:r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. B</a:t>
                  </a:r>
                  <a:r>
                    <a:rPr lang="en-US" sz="2800" b="1" dirty="0">
                      <a:solidFill>
                        <a:srgbClr val="0000CC"/>
                      </a:solidFill>
                    </a:rPr>
                    <a:t>. 0m </a:t>
                  </a: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238500" y="2286000"/>
                  <a:ext cx="2247900" cy="304800"/>
                  <a:chOff x="3238500" y="2819400"/>
                  <a:chExt cx="2247900" cy="304800"/>
                </a:xfrm>
                <a:solidFill>
                  <a:srgbClr val="0000CC"/>
                </a:solidFill>
              </p:grpSpPr>
              <p:sp>
                <p:nvSpPr>
                  <p:cNvPr id="71" name="Flowchart: Merge 70"/>
                  <p:cNvSpPr/>
                  <p:nvPr/>
                </p:nvSpPr>
                <p:spPr>
                  <a:xfrm>
                    <a:off x="32385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lowchart: Merge 71"/>
                  <p:cNvSpPr/>
                  <p:nvPr/>
                </p:nvSpPr>
                <p:spPr>
                  <a:xfrm>
                    <a:off x="37338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3" name="Flowchart: Merge 72"/>
                  <p:cNvSpPr/>
                  <p:nvPr/>
                </p:nvSpPr>
                <p:spPr>
                  <a:xfrm>
                    <a:off x="42291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lowchart: Merge 73"/>
                  <p:cNvSpPr/>
                  <p:nvPr/>
                </p:nvSpPr>
                <p:spPr>
                  <a:xfrm>
                    <a:off x="47244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lowchart: Merge 74"/>
                  <p:cNvSpPr/>
                  <p:nvPr/>
                </p:nvSpPr>
                <p:spPr>
                  <a:xfrm>
                    <a:off x="52197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295400" y="2590800"/>
                  <a:ext cx="64008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16"/>
                <p:cNvSpPr txBox="1"/>
                <p:nvPr/>
              </p:nvSpPr>
              <p:spPr>
                <a:xfrm>
                  <a:off x="244632" y="2372380"/>
                  <a:ext cx="18127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M.S. 1 m</a:t>
                  </a:r>
                  <a:endParaRPr lang="en-US" sz="2800" b="1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63" name="TextBox 5"/>
              <p:cNvSpPr txBox="1"/>
              <p:nvPr/>
            </p:nvSpPr>
            <p:spPr>
              <a:xfrm>
                <a:off x="3276600" y="3515380"/>
                <a:ext cx="1943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/>
                  <a:t>Elastic</a:t>
                </a:r>
                <a:endParaRPr lang="en-US" sz="2800" b="1" dirty="0"/>
              </a:p>
            </p:txBody>
          </p:sp>
          <p:sp>
            <p:nvSpPr>
              <p:cNvPr id="64" name="TextBox 5"/>
              <p:cNvSpPr txBox="1"/>
              <p:nvPr/>
            </p:nvSpPr>
            <p:spPr>
              <a:xfrm>
                <a:off x="3276600" y="1219200"/>
                <a:ext cx="1943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smtClean="0"/>
                  <a:t> Water </a:t>
                </a:r>
                <a:endParaRPr lang="en-US" sz="2800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715000" y="2188917"/>
              <a:ext cx="711200" cy="554283"/>
              <a:chOff x="5715000" y="2188917"/>
              <a:chExt cx="711200" cy="554283"/>
            </a:xfrm>
          </p:grpSpPr>
          <p:sp>
            <p:nvSpPr>
              <p:cNvPr id="45" name="Flowchart: Connector 44"/>
              <p:cNvSpPr/>
              <p:nvPr/>
            </p:nvSpPr>
            <p:spPr>
              <a:xfrm>
                <a:off x="5715000" y="2467393"/>
                <a:ext cx="137160" cy="13716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364524"/>
                  </p:ext>
                </p:extLst>
              </p:nvPr>
            </p:nvGraphicFramePr>
            <p:xfrm>
              <a:off x="6002337" y="2188917"/>
              <a:ext cx="423863" cy="554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13" name="Equation" r:id="rId4" imgW="164880" imgH="215640" progId="Equation.DSMT4">
                      <p:embed/>
                    </p:oleObj>
                  </mc:Choice>
                  <mc:Fallback>
                    <p:oleObj name="Equation" r:id="rId4" imgW="16488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2337" y="2188917"/>
                            <a:ext cx="423863" cy="554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42377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Reference wave prediction in </a:t>
            </a:r>
            <a:r>
              <a:rPr lang="en-US" b="1" dirty="0" smtClean="0">
                <a:solidFill>
                  <a:srgbClr val="FF0000"/>
                </a:solidFill>
              </a:rPr>
              <a:t>water/earth: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b="1" dirty="0" smtClean="0"/>
              <a:t>wave </a:t>
            </a:r>
            <a:r>
              <a:rPr lang="en-US" b="1" dirty="0"/>
              <a:t>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10" y="914401"/>
            <a:ext cx="9239266" cy="5828525"/>
            <a:chOff x="910" y="914401"/>
            <a:chExt cx="9239266" cy="5828525"/>
          </a:xfrm>
        </p:grpSpPr>
        <p:grpSp>
          <p:nvGrpSpPr>
            <p:cNvPr id="23" name="Group 22"/>
            <p:cNvGrpSpPr/>
            <p:nvPr/>
          </p:nvGrpSpPr>
          <p:grpSpPr>
            <a:xfrm>
              <a:off x="910" y="914401"/>
              <a:ext cx="9239266" cy="5486398"/>
              <a:chOff x="910" y="914401"/>
              <a:chExt cx="9239266" cy="548639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910" y="914401"/>
                <a:ext cx="9239266" cy="5486398"/>
                <a:chOff x="910" y="457201"/>
                <a:chExt cx="9239266" cy="5486398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" y="457201"/>
                  <a:ext cx="3295666" cy="5486398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2710" y="457201"/>
                  <a:ext cx="3295666" cy="5486398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4510" y="457201"/>
                  <a:ext cx="3295666" cy="5486398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914400" y="3351192"/>
                <a:ext cx="7696200" cy="1490723"/>
                <a:chOff x="914400" y="3351192"/>
                <a:chExt cx="7696200" cy="1490723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1485900" y="3351192"/>
                  <a:ext cx="266700" cy="535008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tailEnd type="arrow"/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914400" y="3886200"/>
                  <a:ext cx="1752600" cy="954107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FFFF00"/>
                      </a:solidFill>
                    </a:rPr>
                    <a:t>Scholte</a:t>
                  </a:r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 wave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4457700" y="3352800"/>
                  <a:ext cx="266700" cy="535008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tailEnd type="arrow"/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886200" y="3887808"/>
                  <a:ext cx="1752600" cy="954107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FFFF00"/>
                      </a:solidFill>
                    </a:rPr>
                    <a:t>Scholte</a:t>
                  </a:r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 wave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 flipH="1" flipV="1">
                  <a:off x="7429500" y="3352800"/>
                  <a:ext cx="266700" cy="535008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tailEnd type="arrow"/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6858000" y="3887808"/>
                  <a:ext cx="1752600" cy="954107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FFFF00"/>
                      </a:solidFill>
                    </a:rPr>
                    <a:t>Scholte</a:t>
                  </a:r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 wave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24" name="Group 14"/>
            <p:cNvGrpSpPr/>
            <p:nvPr/>
          </p:nvGrpSpPr>
          <p:grpSpPr>
            <a:xfrm>
              <a:off x="685800" y="6035040"/>
              <a:ext cx="7848600" cy="707886"/>
              <a:chOff x="685800" y="5791200"/>
              <a:chExt cx="7848600" cy="707886"/>
            </a:xfrm>
          </p:grpSpPr>
          <p:grpSp>
            <p:nvGrpSpPr>
              <p:cNvPr id="25" name="Group 8"/>
              <p:cNvGrpSpPr/>
              <p:nvPr/>
            </p:nvGrpSpPr>
            <p:grpSpPr>
              <a:xfrm>
                <a:off x="685800" y="5791200"/>
                <a:ext cx="5410200" cy="707886"/>
                <a:chOff x="685800" y="5791200"/>
                <a:chExt cx="5410200" cy="707886"/>
              </a:xfrm>
            </p:grpSpPr>
            <p:sp>
              <p:nvSpPr>
                <p:cNvPr id="27" name="TextBox 9"/>
                <p:cNvSpPr txBox="1"/>
                <p:nvPr/>
              </p:nvSpPr>
              <p:spPr>
                <a:xfrm>
                  <a:off x="685800" y="5802868"/>
                  <a:ext cx="2057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Input data P</a:t>
                  </a:r>
                  <a:endParaRPr lang="en-US" sz="2000" b="1" dirty="0"/>
                </a:p>
              </p:txBody>
            </p:sp>
            <p:sp>
              <p:nvSpPr>
                <p:cNvPr id="28" name="TextBox 9"/>
                <p:cNvSpPr txBox="1"/>
                <p:nvPr/>
              </p:nvSpPr>
              <p:spPr>
                <a:xfrm>
                  <a:off x="3124200" y="5791200"/>
                  <a:ext cx="2971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Predicted </a:t>
                  </a:r>
                </a:p>
                <a:p>
                  <a:pPr algn="ctr"/>
                  <a:r>
                    <a:rPr lang="en-US" sz="2000" b="1" dirty="0" smtClean="0"/>
                    <a:t>Reference wave P</a:t>
                  </a:r>
                  <a:r>
                    <a:rPr lang="en-US" sz="2000" b="1" baseline="-25000" dirty="0" smtClean="0"/>
                    <a:t>0</a:t>
                  </a:r>
                  <a:endParaRPr lang="en-US" sz="2000" b="1" baseline="-25000" dirty="0"/>
                </a:p>
              </p:txBody>
            </p:sp>
          </p:grpSp>
          <p:sp>
            <p:nvSpPr>
              <p:cNvPr id="26" name="TextBox 9"/>
              <p:cNvSpPr txBox="1"/>
              <p:nvPr/>
            </p:nvSpPr>
            <p:spPr>
              <a:xfrm>
                <a:off x="7010400" y="57912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/>
                  <a:t>P-P</a:t>
                </a:r>
                <a:r>
                  <a:rPr lang="en-US" sz="2000" b="1" baseline="-25000" dirty="0" smtClean="0"/>
                  <a:t>0</a:t>
                </a:r>
                <a:endParaRPr lang="en-US" sz="2000" b="1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8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Actual wavelet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725609"/>
              </p:ext>
            </p:extLst>
          </p:nvPr>
        </p:nvGraphicFramePr>
        <p:xfrm>
          <a:off x="152400" y="4286307"/>
          <a:ext cx="8839200" cy="249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1" name="Equation" r:id="rId4" imgW="4317840" imgH="1218960" progId="Equation.DSMT4">
                  <p:embed/>
                </p:oleObj>
              </mc:Choice>
              <mc:Fallback>
                <p:oleObj name="Equation" r:id="rId4" imgW="4317840" imgH="1218960" progId="Equation.DSMT4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86307"/>
                        <a:ext cx="8839200" cy="2495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156"/>
          <p:cNvGrpSpPr>
            <a:grpSpLocks noChangeAspect="1"/>
          </p:cNvGrpSpPr>
          <p:nvPr/>
        </p:nvGrpSpPr>
        <p:grpSpPr bwMode="auto">
          <a:xfrm>
            <a:off x="5486400" y="228600"/>
            <a:ext cx="2781842" cy="5029200"/>
            <a:chOff x="967" y="612"/>
            <a:chExt cx="1983" cy="3585"/>
          </a:xfrm>
        </p:grpSpPr>
        <p:sp>
          <p:nvSpPr>
            <p:cNvPr id="72" name="Freeform 158"/>
            <p:cNvSpPr>
              <a:spLocks/>
            </p:cNvSpPr>
            <p:nvPr/>
          </p:nvSpPr>
          <p:spPr bwMode="auto">
            <a:xfrm>
              <a:off x="1491" y="818"/>
              <a:ext cx="1280" cy="3377"/>
            </a:xfrm>
            <a:custGeom>
              <a:avLst/>
              <a:gdLst>
                <a:gd name="T0" fmla="*/ 394 w 1280"/>
                <a:gd name="T1" fmla="*/ 0 h 3377"/>
                <a:gd name="T2" fmla="*/ 392 w 1280"/>
                <a:gd name="T3" fmla="*/ 579 h 3377"/>
                <a:gd name="T4" fmla="*/ 390 w 1280"/>
                <a:gd name="T5" fmla="*/ 614 h 3377"/>
                <a:gd name="T6" fmla="*/ 371 w 1280"/>
                <a:gd name="T7" fmla="*/ 683 h 3377"/>
                <a:gd name="T8" fmla="*/ 345 w 1280"/>
                <a:gd name="T9" fmla="*/ 718 h 3377"/>
                <a:gd name="T10" fmla="*/ 302 w 1280"/>
                <a:gd name="T11" fmla="*/ 754 h 3377"/>
                <a:gd name="T12" fmla="*/ 236 w 1280"/>
                <a:gd name="T13" fmla="*/ 788 h 3377"/>
                <a:gd name="T14" fmla="*/ 68 w 1280"/>
                <a:gd name="T15" fmla="*/ 856 h 3377"/>
                <a:gd name="T16" fmla="*/ 9 w 1280"/>
                <a:gd name="T17" fmla="*/ 919 h 3377"/>
                <a:gd name="T18" fmla="*/ 323 w 1280"/>
                <a:gd name="T19" fmla="*/ 985 h 3377"/>
                <a:gd name="T20" fmla="*/ 623 w 1280"/>
                <a:gd name="T21" fmla="*/ 1019 h 3377"/>
                <a:gd name="T22" fmla="*/ 1186 w 1280"/>
                <a:gd name="T23" fmla="*/ 1087 h 3377"/>
                <a:gd name="T24" fmla="*/ 1280 w 1280"/>
                <a:gd name="T25" fmla="*/ 1122 h 3377"/>
                <a:gd name="T26" fmla="*/ 1188 w 1280"/>
                <a:gd name="T27" fmla="*/ 1163 h 3377"/>
                <a:gd name="T28" fmla="*/ 942 w 1280"/>
                <a:gd name="T29" fmla="*/ 1196 h 3377"/>
                <a:gd name="T30" fmla="*/ 323 w 1280"/>
                <a:gd name="T31" fmla="*/ 1265 h 3377"/>
                <a:gd name="T32" fmla="*/ 108 w 1280"/>
                <a:gd name="T33" fmla="*/ 1300 h 3377"/>
                <a:gd name="T34" fmla="*/ 8 w 1280"/>
                <a:gd name="T35" fmla="*/ 1362 h 3377"/>
                <a:gd name="T36" fmla="*/ 68 w 1280"/>
                <a:gd name="T37" fmla="*/ 1394 h 3377"/>
                <a:gd name="T38" fmla="*/ 236 w 1280"/>
                <a:gd name="T39" fmla="*/ 1463 h 3377"/>
                <a:gd name="T40" fmla="*/ 302 w 1280"/>
                <a:gd name="T41" fmla="*/ 1498 h 3377"/>
                <a:gd name="T42" fmla="*/ 345 w 1280"/>
                <a:gd name="T43" fmla="*/ 1534 h 3377"/>
                <a:gd name="T44" fmla="*/ 384 w 1280"/>
                <a:gd name="T45" fmla="*/ 1601 h 3377"/>
                <a:gd name="T46" fmla="*/ 390 w 1280"/>
                <a:gd name="T47" fmla="*/ 1636 h 3377"/>
                <a:gd name="T48" fmla="*/ 394 w 1280"/>
                <a:gd name="T49" fmla="*/ 1705 h 3377"/>
                <a:gd name="T50" fmla="*/ 386 w 1280"/>
                <a:gd name="T51" fmla="*/ 3377 h 3377"/>
                <a:gd name="T52" fmla="*/ 385 w 1280"/>
                <a:gd name="T53" fmla="*/ 1670 h 3377"/>
                <a:gd name="T54" fmla="*/ 383 w 1280"/>
                <a:gd name="T55" fmla="*/ 1637 h 3377"/>
                <a:gd name="T56" fmla="*/ 363 w 1280"/>
                <a:gd name="T57" fmla="*/ 1569 h 3377"/>
                <a:gd name="T58" fmla="*/ 339 w 1280"/>
                <a:gd name="T59" fmla="*/ 1537 h 3377"/>
                <a:gd name="T60" fmla="*/ 234 w 1280"/>
                <a:gd name="T61" fmla="*/ 1470 h 3377"/>
                <a:gd name="T62" fmla="*/ 65 w 1280"/>
                <a:gd name="T63" fmla="*/ 1402 h 3377"/>
                <a:gd name="T64" fmla="*/ 0 w 1280"/>
                <a:gd name="T65" fmla="*/ 1364 h 3377"/>
                <a:gd name="T66" fmla="*/ 5 w 1280"/>
                <a:gd name="T67" fmla="*/ 1326 h 3377"/>
                <a:gd name="T68" fmla="*/ 322 w 1280"/>
                <a:gd name="T69" fmla="*/ 1257 h 3377"/>
                <a:gd name="T70" fmla="*/ 942 w 1280"/>
                <a:gd name="T71" fmla="*/ 1189 h 3377"/>
                <a:gd name="T72" fmla="*/ 1269 w 1280"/>
                <a:gd name="T73" fmla="*/ 1125 h 3377"/>
                <a:gd name="T74" fmla="*/ 942 w 1280"/>
                <a:gd name="T75" fmla="*/ 1061 h 3377"/>
                <a:gd name="T76" fmla="*/ 322 w 1280"/>
                <a:gd name="T77" fmla="*/ 992 h 3377"/>
                <a:gd name="T78" fmla="*/ 5 w 1280"/>
                <a:gd name="T79" fmla="*/ 925 h 3377"/>
                <a:gd name="T80" fmla="*/ 0 w 1280"/>
                <a:gd name="T81" fmla="*/ 887 h 3377"/>
                <a:gd name="T82" fmla="*/ 65 w 1280"/>
                <a:gd name="T83" fmla="*/ 850 h 3377"/>
                <a:gd name="T84" fmla="*/ 152 w 1280"/>
                <a:gd name="T85" fmla="*/ 814 h 3377"/>
                <a:gd name="T86" fmla="*/ 298 w 1280"/>
                <a:gd name="T87" fmla="*/ 746 h 3377"/>
                <a:gd name="T88" fmla="*/ 339 w 1280"/>
                <a:gd name="T89" fmla="*/ 715 h 3377"/>
                <a:gd name="T90" fmla="*/ 363 w 1280"/>
                <a:gd name="T91" fmla="*/ 680 h 3377"/>
                <a:gd name="T92" fmla="*/ 377 w 1280"/>
                <a:gd name="T93" fmla="*/ 646 h 3377"/>
                <a:gd name="T94" fmla="*/ 385 w 1280"/>
                <a:gd name="T95" fmla="*/ 579 h 3377"/>
                <a:gd name="T96" fmla="*/ 386 w 1280"/>
                <a:gd name="T97" fmla="*/ 0 h 3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0" h="3377">
                  <a:moveTo>
                    <a:pt x="386" y="0"/>
                  </a:moveTo>
                  <a:lnTo>
                    <a:pt x="394" y="0"/>
                  </a:lnTo>
                  <a:lnTo>
                    <a:pt x="394" y="546"/>
                  </a:lnTo>
                  <a:lnTo>
                    <a:pt x="392" y="579"/>
                  </a:lnTo>
                  <a:lnTo>
                    <a:pt x="390" y="613"/>
                  </a:lnTo>
                  <a:lnTo>
                    <a:pt x="390" y="614"/>
                  </a:lnTo>
                  <a:lnTo>
                    <a:pt x="384" y="649"/>
                  </a:lnTo>
                  <a:lnTo>
                    <a:pt x="371" y="683"/>
                  </a:lnTo>
                  <a:lnTo>
                    <a:pt x="371" y="684"/>
                  </a:lnTo>
                  <a:lnTo>
                    <a:pt x="345" y="718"/>
                  </a:lnTo>
                  <a:lnTo>
                    <a:pt x="344" y="720"/>
                  </a:lnTo>
                  <a:lnTo>
                    <a:pt x="302" y="754"/>
                  </a:lnTo>
                  <a:lnTo>
                    <a:pt x="301" y="754"/>
                  </a:lnTo>
                  <a:lnTo>
                    <a:pt x="236" y="788"/>
                  </a:lnTo>
                  <a:lnTo>
                    <a:pt x="154" y="821"/>
                  </a:lnTo>
                  <a:lnTo>
                    <a:pt x="68" y="856"/>
                  </a:lnTo>
                  <a:lnTo>
                    <a:pt x="8" y="889"/>
                  </a:lnTo>
                  <a:lnTo>
                    <a:pt x="9" y="919"/>
                  </a:lnTo>
                  <a:lnTo>
                    <a:pt x="108" y="951"/>
                  </a:lnTo>
                  <a:lnTo>
                    <a:pt x="323" y="985"/>
                  </a:lnTo>
                  <a:lnTo>
                    <a:pt x="323" y="985"/>
                  </a:lnTo>
                  <a:lnTo>
                    <a:pt x="623" y="1019"/>
                  </a:lnTo>
                  <a:lnTo>
                    <a:pt x="942" y="1053"/>
                  </a:lnTo>
                  <a:lnTo>
                    <a:pt x="1186" y="1087"/>
                  </a:lnTo>
                  <a:lnTo>
                    <a:pt x="1188" y="1087"/>
                  </a:lnTo>
                  <a:lnTo>
                    <a:pt x="1280" y="1122"/>
                  </a:lnTo>
                  <a:lnTo>
                    <a:pt x="1280" y="1129"/>
                  </a:lnTo>
                  <a:lnTo>
                    <a:pt x="1188" y="1163"/>
                  </a:lnTo>
                  <a:lnTo>
                    <a:pt x="1186" y="1163"/>
                  </a:lnTo>
                  <a:lnTo>
                    <a:pt x="942" y="1196"/>
                  </a:lnTo>
                  <a:lnTo>
                    <a:pt x="623" y="1230"/>
                  </a:lnTo>
                  <a:lnTo>
                    <a:pt x="323" y="1265"/>
                  </a:lnTo>
                  <a:lnTo>
                    <a:pt x="323" y="1265"/>
                  </a:lnTo>
                  <a:lnTo>
                    <a:pt x="108" y="1300"/>
                  </a:lnTo>
                  <a:lnTo>
                    <a:pt x="9" y="1332"/>
                  </a:lnTo>
                  <a:lnTo>
                    <a:pt x="8" y="1362"/>
                  </a:lnTo>
                  <a:lnTo>
                    <a:pt x="68" y="1395"/>
                  </a:lnTo>
                  <a:lnTo>
                    <a:pt x="68" y="1394"/>
                  </a:lnTo>
                  <a:lnTo>
                    <a:pt x="154" y="1428"/>
                  </a:lnTo>
                  <a:lnTo>
                    <a:pt x="236" y="1463"/>
                  </a:lnTo>
                  <a:lnTo>
                    <a:pt x="301" y="1497"/>
                  </a:lnTo>
                  <a:lnTo>
                    <a:pt x="302" y="1498"/>
                  </a:lnTo>
                  <a:lnTo>
                    <a:pt x="344" y="1532"/>
                  </a:lnTo>
                  <a:lnTo>
                    <a:pt x="345" y="1534"/>
                  </a:lnTo>
                  <a:lnTo>
                    <a:pt x="371" y="1567"/>
                  </a:lnTo>
                  <a:lnTo>
                    <a:pt x="384" y="1601"/>
                  </a:lnTo>
                  <a:lnTo>
                    <a:pt x="384" y="1602"/>
                  </a:lnTo>
                  <a:lnTo>
                    <a:pt x="390" y="1636"/>
                  </a:lnTo>
                  <a:lnTo>
                    <a:pt x="392" y="1670"/>
                  </a:lnTo>
                  <a:lnTo>
                    <a:pt x="394" y="1705"/>
                  </a:lnTo>
                  <a:lnTo>
                    <a:pt x="394" y="3377"/>
                  </a:lnTo>
                  <a:lnTo>
                    <a:pt x="386" y="3377"/>
                  </a:lnTo>
                  <a:lnTo>
                    <a:pt x="386" y="1705"/>
                  </a:lnTo>
                  <a:lnTo>
                    <a:pt x="385" y="1670"/>
                  </a:lnTo>
                  <a:lnTo>
                    <a:pt x="383" y="1637"/>
                  </a:lnTo>
                  <a:lnTo>
                    <a:pt x="383" y="1637"/>
                  </a:lnTo>
                  <a:lnTo>
                    <a:pt x="377" y="1603"/>
                  </a:lnTo>
                  <a:lnTo>
                    <a:pt x="363" y="1569"/>
                  </a:lnTo>
                  <a:lnTo>
                    <a:pt x="363" y="1569"/>
                  </a:lnTo>
                  <a:lnTo>
                    <a:pt x="339" y="1537"/>
                  </a:lnTo>
                  <a:lnTo>
                    <a:pt x="298" y="1504"/>
                  </a:lnTo>
                  <a:lnTo>
                    <a:pt x="234" y="1470"/>
                  </a:lnTo>
                  <a:lnTo>
                    <a:pt x="152" y="1436"/>
                  </a:lnTo>
                  <a:lnTo>
                    <a:pt x="65" y="1402"/>
                  </a:lnTo>
                  <a:lnTo>
                    <a:pt x="3" y="1367"/>
                  </a:lnTo>
                  <a:lnTo>
                    <a:pt x="0" y="1364"/>
                  </a:lnTo>
                  <a:lnTo>
                    <a:pt x="2" y="1329"/>
                  </a:lnTo>
                  <a:lnTo>
                    <a:pt x="5" y="1326"/>
                  </a:lnTo>
                  <a:lnTo>
                    <a:pt x="107" y="1293"/>
                  </a:lnTo>
                  <a:lnTo>
                    <a:pt x="322" y="1257"/>
                  </a:lnTo>
                  <a:lnTo>
                    <a:pt x="623" y="1223"/>
                  </a:lnTo>
                  <a:lnTo>
                    <a:pt x="942" y="1189"/>
                  </a:lnTo>
                  <a:lnTo>
                    <a:pt x="1186" y="1156"/>
                  </a:lnTo>
                  <a:lnTo>
                    <a:pt x="1269" y="1125"/>
                  </a:lnTo>
                  <a:lnTo>
                    <a:pt x="1186" y="1095"/>
                  </a:lnTo>
                  <a:lnTo>
                    <a:pt x="942" y="1061"/>
                  </a:lnTo>
                  <a:lnTo>
                    <a:pt x="623" y="1026"/>
                  </a:lnTo>
                  <a:lnTo>
                    <a:pt x="322" y="992"/>
                  </a:lnTo>
                  <a:lnTo>
                    <a:pt x="107" y="958"/>
                  </a:lnTo>
                  <a:lnTo>
                    <a:pt x="5" y="925"/>
                  </a:lnTo>
                  <a:lnTo>
                    <a:pt x="2" y="921"/>
                  </a:lnTo>
                  <a:lnTo>
                    <a:pt x="0" y="887"/>
                  </a:lnTo>
                  <a:lnTo>
                    <a:pt x="3" y="885"/>
                  </a:lnTo>
                  <a:lnTo>
                    <a:pt x="65" y="850"/>
                  </a:lnTo>
                  <a:lnTo>
                    <a:pt x="65" y="849"/>
                  </a:lnTo>
                  <a:lnTo>
                    <a:pt x="152" y="814"/>
                  </a:lnTo>
                  <a:lnTo>
                    <a:pt x="234" y="781"/>
                  </a:lnTo>
                  <a:lnTo>
                    <a:pt x="298" y="746"/>
                  </a:lnTo>
                  <a:lnTo>
                    <a:pt x="298" y="748"/>
                  </a:lnTo>
                  <a:lnTo>
                    <a:pt x="339" y="715"/>
                  </a:lnTo>
                  <a:lnTo>
                    <a:pt x="364" y="680"/>
                  </a:lnTo>
                  <a:lnTo>
                    <a:pt x="363" y="680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83" y="613"/>
                  </a:lnTo>
                  <a:lnTo>
                    <a:pt x="385" y="579"/>
                  </a:lnTo>
                  <a:lnTo>
                    <a:pt x="386" y="54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0"/>
            <p:cNvSpPr>
              <a:spLocks noEditPoints="1"/>
            </p:cNvSpPr>
            <p:nvPr/>
          </p:nvSpPr>
          <p:spPr bwMode="auto">
            <a:xfrm>
              <a:off x="1182" y="781"/>
              <a:ext cx="39" cy="62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1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7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1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0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59 h 62"/>
                <a:gd name="T60" fmla="*/ 7 w 39"/>
                <a:gd name="T61" fmla="*/ 56 h 62"/>
                <a:gd name="T62" fmla="*/ 2 w 39"/>
                <a:gd name="T63" fmla="*/ 45 h 62"/>
                <a:gd name="T64" fmla="*/ 0 w 39"/>
                <a:gd name="T65" fmla="*/ 31 h 62"/>
                <a:gd name="T66" fmla="*/ 8 w 39"/>
                <a:gd name="T67" fmla="*/ 31 h 62"/>
                <a:gd name="T68" fmla="*/ 8 w 39"/>
                <a:gd name="T69" fmla="*/ 38 h 62"/>
                <a:gd name="T70" fmla="*/ 9 w 39"/>
                <a:gd name="T71" fmla="*/ 43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4 h 62"/>
                <a:gd name="T80" fmla="*/ 20 w 39"/>
                <a:gd name="T81" fmla="*/ 55 h 62"/>
                <a:gd name="T82" fmla="*/ 22 w 39"/>
                <a:gd name="T83" fmla="*/ 54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3 h 62"/>
                <a:gd name="T92" fmla="*/ 31 w 39"/>
                <a:gd name="T93" fmla="*/ 38 h 62"/>
                <a:gd name="T94" fmla="*/ 32 w 39"/>
                <a:gd name="T95" fmla="*/ 31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7 h 62"/>
                <a:gd name="T108" fmla="*/ 20 w 39"/>
                <a:gd name="T109" fmla="*/ 7 h 62"/>
                <a:gd name="T110" fmla="*/ 16 w 39"/>
                <a:gd name="T111" fmla="*/ 7 h 62"/>
                <a:gd name="T112" fmla="*/ 14 w 39"/>
                <a:gd name="T113" fmla="*/ 9 h 62"/>
                <a:gd name="T114" fmla="*/ 11 w 39"/>
                <a:gd name="T115" fmla="*/ 11 h 62"/>
                <a:gd name="T116" fmla="*/ 9 w 39"/>
                <a:gd name="T117" fmla="*/ 20 h 62"/>
                <a:gd name="T118" fmla="*/ 8 w 39"/>
                <a:gd name="T11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6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2" y="31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20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1"/>
            <p:cNvSpPr>
              <a:spLocks noEditPoints="1"/>
            </p:cNvSpPr>
            <p:nvPr/>
          </p:nvSpPr>
          <p:spPr bwMode="auto">
            <a:xfrm>
              <a:off x="1065" y="1208"/>
              <a:ext cx="39" cy="61"/>
            </a:xfrm>
            <a:custGeom>
              <a:avLst/>
              <a:gdLst>
                <a:gd name="T0" fmla="*/ 0 w 39"/>
                <a:gd name="T1" fmla="*/ 30 h 61"/>
                <a:gd name="T2" fmla="*/ 0 w 39"/>
                <a:gd name="T3" fmla="*/ 24 h 61"/>
                <a:gd name="T4" fmla="*/ 1 w 39"/>
                <a:gd name="T5" fmla="*/ 18 h 61"/>
                <a:gd name="T6" fmla="*/ 3 w 39"/>
                <a:gd name="T7" fmla="*/ 13 h 61"/>
                <a:gd name="T8" fmla="*/ 4 w 39"/>
                <a:gd name="T9" fmla="*/ 9 h 61"/>
                <a:gd name="T10" fmla="*/ 6 w 39"/>
                <a:gd name="T11" fmla="*/ 6 h 61"/>
                <a:gd name="T12" fmla="*/ 9 w 39"/>
                <a:gd name="T13" fmla="*/ 3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2 h 61"/>
                <a:gd name="T24" fmla="*/ 32 w 39"/>
                <a:gd name="T25" fmla="*/ 4 h 61"/>
                <a:gd name="T26" fmla="*/ 34 w 39"/>
                <a:gd name="T27" fmla="*/ 7 h 61"/>
                <a:gd name="T28" fmla="*/ 37 w 39"/>
                <a:gd name="T29" fmla="*/ 12 h 61"/>
                <a:gd name="T30" fmla="*/ 38 w 39"/>
                <a:gd name="T31" fmla="*/ 17 h 61"/>
                <a:gd name="T32" fmla="*/ 39 w 39"/>
                <a:gd name="T33" fmla="*/ 20 h 61"/>
                <a:gd name="T34" fmla="*/ 39 w 39"/>
                <a:gd name="T35" fmla="*/ 25 h 61"/>
                <a:gd name="T36" fmla="*/ 39 w 39"/>
                <a:gd name="T37" fmla="*/ 30 h 61"/>
                <a:gd name="T38" fmla="*/ 39 w 39"/>
                <a:gd name="T39" fmla="*/ 37 h 61"/>
                <a:gd name="T40" fmla="*/ 39 w 39"/>
                <a:gd name="T41" fmla="*/ 42 h 61"/>
                <a:gd name="T42" fmla="*/ 38 w 39"/>
                <a:gd name="T43" fmla="*/ 47 h 61"/>
                <a:gd name="T44" fmla="*/ 36 w 39"/>
                <a:gd name="T45" fmla="*/ 52 h 61"/>
                <a:gd name="T46" fmla="*/ 33 w 39"/>
                <a:gd name="T47" fmla="*/ 56 h 61"/>
                <a:gd name="T48" fmla="*/ 31 w 39"/>
                <a:gd name="T49" fmla="*/ 58 h 61"/>
                <a:gd name="T50" fmla="*/ 28 w 39"/>
                <a:gd name="T51" fmla="*/ 59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1 h 61"/>
                <a:gd name="T58" fmla="*/ 10 w 39"/>
                <a:gd name="T59" fmla="*/ 58 h 61"/>
                <a:gd name="T60" fmla="*/ 6 w 39"/>
                <a:gd name="T61" fmla="*/ 56 h 61"/>
                <a:gd name="T62" fmla="*/ 1 w 39"/>
                <a:gd name="T63" fmla="*/ 45 h 61"/>
                <a:gd name="T64" fmla="*/ 0 w 39"/>
                <a:gd name="T65" fmla="*/ 30 h 61"/>
                <a:gd name="T66" fmla="*/ 7 w 39"/>
                <a:gd name="T67" fmla="*/ 30 h 61"/>
                <a:gd name="T68" fmla="*/ 9 w 39"/>
                <a:gd name="T69" fmla="*/ 37 h 61"/>
                <a:gd name="T70" fmla="*/ 9 w 39"/>
                <a:gd name="T71" fmla="*/ 42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2 h 61"/>
                <a:gd name="T78" fmla="*/ 17 w 39"/>
                <a:gd name="T79" fmla="*/ 53 h 61"/>
                <a:gd name="T80" fmla="*/ 20 w 39"/>
                <a:gd name="T81" fmla="*/ 55 h 61"/>
                <a:gd name="T82" fmla="*/ 23 w 39"/>
                <a:gd name="T83" fmla="*/ 53 h 61"/>
                <a:gd name="T84" fmla="*/ 26 w 39"/>
                <a:gd name="T85" fmla="*/ 52 h 61"/>
                <a:gd name="T86" fmla="*/ 28 w 39"/>
                <a:gd name="T87" fmla="*/ 50 h 61"/>
                <a:gd name="T88" fmla="*/ 29 w 39"/>
                <a:gd name="T89" fmla="*/ 47 h 61"/>
                <a:gd name="T90" fmla="*/ 31 w 39"/>
                <a:gd name="T91" fmla="*/ 42 h 61"/>
                <a:gd name="T92" fmla="*/ 32 w 39"/>
                <a:gd name="T93" fmla="*/ 37 h 61"/>
                <a:gd name="T94" fmla="*/ 32 w 39"/>
                <a:gd name="T95" fmla="*/ 30 h 61"/>
                <a:gd name="T96" fmla="*/ 32 w 39"/>
                <a:gd name="T97" fmla="*/ 24 h 61"/>
                <a:gd name="T98" fmla="*/ 31 w 39"/>
                <a:gd name="T99" fmla="*/ 18 h 61"/>
                <a:gd name="T100" fmla="*/ 29 w 39"/>
                <a:gd name="T101" fmla="*/ 14 h 61"/>
                <a:gd name="T102" fmla="*/ 28 w 39"/>
                <a:gd name="T103" fmla="*/ 12 h 61"/>
                <a:gd name="T104" fmla="*/ 26 w 39"/>
                <a:gd name="T105" fmla="*/ 9 h 61"/>
                <a:gd name="T106" fmla="*/ 23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8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0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7"/>
                  </a:lnTo>
                  <a:lnTo>
                    <a:pt x="9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62"/>
            <p:cNvSpPr>
              <a:spLocks noChangeArrowheads="1"/>
            </p:cNvSpPr>
            <p:nvPr/>
          </p:nvSpPr>
          <p:spPr bwMode="auto">
            <a:xfrm>
              <a:off x="1116" y="1260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3"/>
            <p:cNvSpPr>
              <a:spLocks noEditPoints="1"/>
            </p:cNvSpPr>
            <p:nvPr/>
          </p:nvSpPr>
          <p:spPr bwMode="auto">
            <a:xfrm>
              <a:off x="1135" y="1208"/>
              <a:ext cx="40" cy="61"/>
            </a:xfrm>
            <a:custGeom>
              <a:avLst/>
              <a:gdLst>
                <a:gd name="T0" fmla="*/ 0 w 40"/>
                <a:gd name="T1" fmla="*/ 30 h 61"/>
                <a:gd name="T2" fmla="*/ 1 w 40"/>
                <a:gd name="T3" fmla="*/ 24 h 61"/>
                <a:gd name="T4" fmla="*/ 1 w 40"/>
                <a:gd name="T5" fmla="*/ 18 h 61"/>
                <a:gd name="T6" fmla="*/ 2 w 40"/>
                <a:gd name="T7" fmla="*/ 13 h 61"/>
                <a:gd name="T8" fmla="*/ 5 w 40"/>
                <a:gd name="T9" fmla="*/ 9 h 61"/>
                <a:gd name="T10" fmla="*/ 6 w 40"/>
                <a:gd name="T11" fmla="*/ 6 h 61"/>
                <a:gd name="T12" fmla="*/ 10 w 40"/>
                <a:gd name="T13" fmla="*/ 3 h 61"/>
                <a:gd name="T14" fmla="*/ 12 w 40"/>
                <a:gd name="T15" fmla="*/ 1 h 61"/>
                <a:gd name="T16" fmla="*/ 16 w 40"/>
                <a:gd name="T17" fmla="*/ 0 h 61"/>
                <a:gd name="T18" fmla="*/ 21 w 40"/>
                <a:gd name="T19" fmla="*/ 0 h 61"/>
                <a:gd name="T20" fmla="*/ 24 w 40"/>
                <a:gd name="T21" fmla="*/ 0 h 61"/>
                <a:gd name="T22" fmla="*/ 29 w 40"/>
                <a:gd name="T23" fmla="*/ 2 h 61"/>
                <a:gd name="T24" fmla="*/ 33 w 40"/>
                <a:gd name="T25" fmla="*/ 4 h 61"/>
                <a:gd name="T26" fmla="*/ 35 w 40"/>
                <a:gd name="T27" fmla="*/ 7 h 61"/>
                <a:gd name="T28" fmla="*/ 36 w 40"/>
                <a:gd name="T29" fmla="*/ 12 h 61"/>
                <a:gd name="T30" fmla="*/ 39 w 40"/>
                <a:gd name="T31" fmla="*/ 17 h 61"/>
                <a:gd name="T32" fmla="*/ 39 w 40"/>
                <a:gd name="T33" fmla="*/ 20 h 61"/>
                <a:gd name="T34" fmla="*/ 40 w 40"/>
                <a:gd name="T35" fmla="*/ 25 h 61"/>
                <a:gd name="T36" fmla="*/ 40 w 40"/>
                <a:gd name="T37" fmla="*/ 30 h 61"/>
                <a:gd name="T38" fmla="*/ 40 w 40"/>
                <a:gd name="T39" fmla="*/ 37 h 61"/>
                <a:gd name="T40" fmla="*/ 39 w 40"/>
                <a:gd name="T41" fmla="*/ 42 h 61"/>
                <a:gd name="T42" fmla="*/ 38 w 40"/>
                <a:gd name="T43" fmla="*/ 47 h 61"/>
                <a:gd name="T44" fmla="*/ 36 w 40"/>
                <a:gd name="T45" fmla="*/ 52 h 61"/>
                <a:gd name="T46" fmla="*/ 34 w 40"/>
                <a:gd name="T47" fmla="*/ 56 h 61"/>
                <a:gd name="T48" fmla="*/ 32 w 40"/>
                <a:gd name="T49" fmla="*/ 58 h 61"/>
                <a:gd name="T50" fmla="*/ 28 w 40"/>
                <a:gd name="T51" fmla="*/ 59 h 61"/>
                <a:gd name="T52" fmla="*/ 24 w 40"/>
                <a:gd name="T53" fmla="*/ 61 h 61"/>
                <a:gd name="T54" fmla="*/ 21 w 40"/>
                <a:gd name="T55" fmla="*/ 61 h 61"/>
                <a:gd name="T56" fmla="*/ 14 w 40"/>
                <a:gd name="T57" fmla="*/ 61 h 61"/>
                <a:gd name="T58" fmla="*/ 10 w 40"/>
                <a:gd name="T59" fmla="*/ 58 h 61"/>
                <a:gd name="T60" fmla="*/ 6 w 40"/>
                <a:gd name="T61" fmla="*/ 56 h 61"/>
                <a:gd name="T62" fmla="*/ 2 w 40"/>
                <a:gd name="T63" fmla="*/ 45 h 61"/>
                <a:gd name="T64" fmla="*/ 0 w 40"/>
                <a:gd name="T65" fmla="*/ 30 h 61"/>
                <a:gd name="T66" fmla="*/ 8 w 40"/>
                <a:gd name="T67" fmla="*/ 30 h 61"/>
                <a:gd name="T68" fmla="*/ 8 w 40"/>
                <a:gd name="T69" fmla="*/ 37 h 61"/>
                <a:gd name="T70" fmla="*/ 10 w 40"/>
                <a:gd name="T71" fmla="*/ 42 h 61"/>
                <a:gd name="T72" fmla="*/ 11 w 40"/>
                <a:gd name="T73" fmla="*/ 47 h 61"/>
                <a:gd name="T74" fmla="*/ 12 w 40"/>
                <a:gd name="T75" fmla="*/ 50 h 61"/>
                <a:gd name="T76" fmla="*/ 14 w 40"/>
                <a:gd name="T77" fmla="*/ 52 h 61"/>
                <a:gd name="T78" fmla="*/ 17 w 40"/>
                <a:gd name="T79" fmla="*/ 53 h 61"/>
                <a:gd name="T80" fmla="*/ 21 w 40"/>
                <a:gd name="T81" fmla="*/ 55 h 61"/>
                <a:gd name="T82" fmla="*/ 23 w 40"/>
                <a:gd name="T83" fmla="*/ 53 h 61"/>
                <a:gd name="T84" fmla="*/ 27 w 40"/>
                <a:gd name="T85" fmla="*/ 52 h 61"/>
                <a:gd name="T86" fmla="*/ 29 w 40"/>
                <a:gd name="T87" fmla="*/ 50 h 61"/>
                <a:gd name="T88" fmla="*/ 30 w 40"/>
                <a:gd name="T89" fmla="*/ 47 h 61"/>
                <a:gd name="T90" fmla="*/ 32 w 40"/>
                <a:gd name="T91" fmla="*/ 42 h 61"/>
                <a:gd name="T92" fmla="*/ 32 w 40"/>
                <a:gd name="T93" fmla="*/ 37 h 61"/>
                <a:gd name="T94" fmla="*/ 32 w 40"/>
                <a:gd name="T95" fmla="*/ 30 h 61"/>
                <a:gd name="T96" fmla="*/ 32 w 40"/>
                <a:gd name="T97" fmla="*/ 24 h 61"/>
                <a:gd name="T98" fmla="*/ 32 w 40"/>
                <a:gd name="T99" fmla="*/ 18 h 61"/>
                <a:gd name="T100" fmla="*/ 30 w 40"/>
                <a:gd name="T101" fmla="*/ 14 h 61"/>
                <a:gd name="T102" fmla="*/ 29 w 40"/>
                <a:gd name="T103" fmla="*/ 12 h 61"/>
                <a:gd name="T104" fmla="*/ 27 w 40"/>
                <a:gd name="T105" fmla="*/ 9 h 61"/>
                <a:gd name="T106" fmla="*/ 23 w 40"/>
                <a:gd name="T107" fmla="*/ 7 h 61"/>
                <a:gd name="T108" fmla="*/ 21 w 40"/>
                <a:gd name="T109" fmla="*/ 7 h 61"/>
                <a:gd name="T110" fmla="*/ 17 w 40"/>
                <a:gd name="T111" fmla="*/ 7 h 61"/>
                <a:gd name="T112" fmla="*/ 14 w 40"/>
                <a:gd name="T113" fmla="*/ 8 h 61"/>
                <a:gd name="T114" fmla="*/ 12 w 40"/>
                <a:gd name="T115" fmla="*/ 11 h 61"/>
                <a:gd name="T116" fmla="*/ 10 w 40"/>
                <a:gd name="T117" fmla="*/ 18 h 61"/>
                <a:gd name="T118" fmla="*/ 8 w 40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0"/>
                  </a:moveTo>
                  <a:lnTo>
                    <a:pt x="1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40" y="25"/>
                  </a:lnTo>
                  <a:lnTo>
                    <a:pt x="40" y="30"/>
                  </a:lnTo>
                  <a:lnTo>
                    <a:pt x="40" y="37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28" y="59"/>
                  </a:lnTo>
                  <a:lnTo>
                    <a:pt x="24" y="61"/>
                  </a:lnTo>
                  <a:lnTo>
                    <a:pt x="21" y="61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2" y="45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37"/>
                  </a:lnTo>
                  <a:lnTo>
                    <a:pt x="10" y="42"/>
                  </a:lnTo>
                  <a:lnTo>
                    <a:pt x="11" y="47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7" y="52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2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0" y="18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4"/>
            <p:cNvSpPr>
              <a:spLocks/>
            </p:cNvSpPr>
            <p:nvPr/>
          </p:nvSpPr>
          <p:spPr bwMode="auto">
            <a:xfrm>
              <a:off x="1182" y="1209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8 w 39"/>
                <a:gd name="T3" fmla="*/ 43 h 60"/>
                <a:gd name="T4" fmla="*/ 9 w 39"/>
                <a:gd name="T5" fmla="*/ 47 h 60"/>
                <a:gd name="T6" fmla="*/ 11 w 39"/>
                <a:gd name="T7" fmla="*/ 51 h 60"/>
                <a:gd name="T8" fmla="*/ 15 w 39"/>
                <a:gd name="T9" fmla="*/ 52 h 60"/>
                <a:gd name="T10" fmla="*/ 19 w 39"/>
                <a:gd name="T11" fmla="*/ 54 h 60"/>
                <a:gd name="T12" fmla="*/ 22 w 39"/>
                <a:gd name="T13" fmla="*/ 52 h 60"/>
                <a:gd name="T14" fmla="*/ 26 w 39"/>
                <a:gd name="T15" fmla="*/ 51 h 60"/>
                <a:gd name="T16" fmla="*/ 29 w 39"/>
                <a:gd name="T17" fmla="*/ 49 h 60"/>
                <a:gd name="T18" fmla="*/ 30 w 39"/>
                <a:gd name="T19" fmla="*/ 46 h 60"/>
                <a:gd name="T20" fmla="*/ 31 w 39"/>
                <a:gd name="T21" fmla="*/ 43 h 60"/>
                <a:gd name="T22" fmla="*/ 32 w 39"/>
                <a:gd name="T23" fmla="*/ 39 h 60"/>
                <a:gd name="T24" fmla="*/ 31 w 39"/>
                <a:gd name="T25" fmla="*/ 35 h 60"/>
                <a:gd name="T26" fmla="*/ 30 w 39"/>
                <a:gd name="T27" fmla="*/ 32 h 60"/>
                <a:gd name="T28" fmla="*/ 29 w 39"/>
                <a:gd name="T29" fmla="*/ 29 h 60"/>
                <a:gd name="T30" fmla="*/ 26 w 39"/>
                <a:gd name="T31" fmla="*/ 28 h 60"/>
                <a:gd name="T32" fmla="*/ 24 w 39"/>
                <a:gd name="T33" fmla="*/ 27 h 60"/>
                <a:gd name="T34" fmla="*/ 19 w 39"/>
                <a:gd name="T35" fmla="*/ 25 h 60"/>
                <a:gd name="T36" fmla="*/ 16 w 39"/>
                <a:gd name="T37" fmla="*/ 27 h 60"/>
                <a:gd name="T38" fmla="*/ 13 w 39"/>
                <a:gd name="T39" fmla="*/ 28 h 60"/>
                <a:gd name="T40" fmla="*/ 10 w 39"/>
                <a:gd name="T41" fmla="*/ 29 h 60"/>
                <a:gd name="T42" fmla="*/ 9 w 39"/>
                <a:gd name="T43" fmla="*/ 32 h 60"/>
                <a:gd name="T44" fmla="*/ 0 w 39"/>
                <a:gd name="T45" fmla="*/ 30 h 60"/>
                <a:gd name="T46" fmla="*/ 7 w 39"/>
                <a:gd name="T47" fmla="*/ 0 h 60"/>
                <a:gd name="T48" fmla="*/ 36 w 39"/>
                <a:gd name="T49" fmla="*/ 0 h 60"/>
                <a:gd name="T50" fmla="*/ 36 w 39"/>
                <a:gd name="T51" fmla="*/ 7 h 60"/>
                <a:gd name="T52" fmla="*/ 14 w 39"/>
                <a:gd name="T53" fmla="*/ 7 h 60"/>
                <a:gd name="T54" fmla="*/ 10 w 39"/>
                <a:gd name="T55" fmla="*/ 23 h 60"/>
                <a:gd name="T56" fmla="*/ 16 w 39"/>
                <a:gd name="T57" fmla="*/ 19 h 60"/>
                <a:gd name="T58" fmla="*/ 21 w 39"/>
                <a:gd name="T59" fmla="*/ 19 h 60"/>
                <a:gd name="T60" fmla="*/ 26 w 39"/>
                <a:gd name="T61" fmla="*/ 19 h 60"/>
                <a:gd name="T62" fmla="*/ 31 w 39"/>
                <a:gd name="T63" fmla="*/ 22 h 60"/>
                <a:gd name="T64" fmla="*/ 35 w 39"/>
                <a:gd name="T65" fmla="*/ 24 h 60"/>
                <a:gd name="T66" fmla="*/ 37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7 w 39"/>
                <a:gd name="T75" fmla="*/ 49 h 60"/>
                <a:gd name="T76" fmla="*/ 35 w 39"/>
                <a:gd name="T77" fmla="*/ 52 h 60"/>
                <a:gd name="T78" fmla="*/ 32 w 39"/>
                <a:gd name="T79" fmla="*/ 56 h 60"/>
                <a:gd name="T80" fmla="*/ 29 w 39"/>
                <a:gd name="T81" fmla="*/ 58 h 60"/>
                <a:gd name="T82" fmla="*/ 24 w 39"/>
                <a:gd name="T83" fmla="*/ 60 h 60"/>
                <a:gd name="T84" fmla="*/ 19 w 39"/>
                <a:gd name="T85" fmla="*/ 60 h 60"/>
                <a:gd name="T86" fmla="*/ 14 w 39"/>
                <a:gd name="T87" fmla="*/ 60 h 60"/>
                <a:gd name="T88" fmla="*/ 10 w 39"/>
                <a:gd name="T89" fmla="*/ 58 h 60"/>
                <a:gd name="T90" fmla="*/ 5 w 39"/>
                <a:gd name="T91" fmla="*/ 56 h 60"/>
                <a:gd name="T92" fmla="*/ 3 w 39"/>
                <a:gd name="T93" fmla="*/ 52 h 60"/>
                <a:gd name="T94" fmla="*/ 0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8" y="43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0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2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0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5"/>
            <p:cNvSpPr>
              <a:spLocks noEditPoints="1"/>
            </p:cNvSpPr>
            <p:nvPr/>
          </p:nvSpPr>
          <p:spPr bwMode="auto">
            <a:xfrm>
              <a:off x="1065" y="1634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1 w 39"/>
                <a:gd name="T5" fmla="*/ 18 h 61"/>
                <a:gd name="T6" fmla="*/ 3 w 39"/>
                <a:gd name="T7" fmla="*/ 14 h 61"/>
                <a:gd name="T8" fmla="*/ 4 w 39"/>
                <a:gd name="T9" fmla="*/ 9 h 61"/>
                <a:gd name="T10" fmla="*/ 6 w 39"/>
                <a:gd name="T11" fmla="*/ 6 h 61"/>
                <a:gd name="T12" fmla="*/ 9 w 39"/>
                <a:gd name="T13" fmla="*/ 4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1 h 61"/>
                <a:gd name="T24" fmla="*/ 32 w 39"/>
                <a:gd name="T25" fmla="*/ 4 h 61"/>
                <a:gd name="T26" fmla="*/ 34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9 w 39"/>
                <a:gd name="T33" fmla="*/ 21 h 61"/>
                <a:gd name="T34" fmla="*/ 39 w 39"/>
                <a:gd name="T35" fmla="*/ 25 h 61"/>
                <a:gd name="T36" fmla="*/ 39 w 39"/>
                <a:gd name="T37" fmla="*/ 31 h 61"/>
                <a:gd name="T38" fmla="*/ 39 w 39"/>
                <a:gd name="T39" fmla="*/ 37 h 61"/>
                <a:gd name="T40" fmla="*/ 39 w 39"/>
                <a:gd name="T41" fmla="*/ 43 h 61"/>
                <a:gd name="T42" fmla="*/ 38 w 39"/>
                <a:gd name="T43" fmla="*/ 48 h 61"/>
                <a:gd name="T44" fmla="*/ 36 w 39"/>
                <a:gd name="T45" fmla="*/ 53 h 61"/>
                <a:gd name="T46" fmla="*/ 33 w 39"/>
                <a:gd name="T47" fmla="*/ 55 h 61"/>
                <a:gd name="T48" fmla="*/ 31 w 39"/>
                <a:gd name="T49" fmla="*/ 58 h 61"/>
                <a:gd name="T50" fmla="*/ 28 w 39"/>
                <a:gd name="T51" fmla="*/ 60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1 h 61"/>
                <a:gd name="T58" fmla="*/ 10 w 39"/>
                <a:gd name="T59" fmla="*/ 59 h 61"/>
                <a:gd name="T60" fmla="*/ 6 w 39"/>
                <a:gd name="T61" fmla="*/ 55 h 61"/>
                <a:gd name="T62" fmla="*/ 1 w 39"/>
                <a:gd name="T63" fmla="*/ 45 h 61"/>
                <a:gd name="T64" fmla="*/ 0 w 39"/>
                <a:gd name="T65" fmla="*/ 31 h 61"/>
                <a:gd name="T66" fmla="*/ 7 w 39"/>
                <a:gd name="T67" fmla="*/ 31 h 61"/>
                <a:gd name="T68" fmla="*/ 9 w 39"/>
                <a:gd name="T69" fmla="*/ 38 h 61"/>
                <a:gd name="T70" fmla="*/ 9 w 39"/>
                <a:gd name="T71" fmla="*/ 43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3 h 61"/>
                <a:gd name="T78" fmla="*/ 17 w 39"/>
                <a:gd name="T79" fmla="*/ 54 h 61"/>
                <a:gd name="T80" fmla="*/ 20 w 39"/>
                <a:gd name="T81" fmla="*/ 54 h 61"/>
                <a:gd name="T82" fmla="*/ 23 w 39"/>
                <a:gd name="T83" fmla="*/ 54 h 61"/>
                <a:gd name="T84" fmla="*/ 26 w 39"/>
                <a:gd name="T85" fmla="*/ 53 h 61"/>
                <a:gd name="T86" fmla="*/ 28 w 39"/>
                <a:gd name="T87" fmla="*/ 50 h 61"/>
                <a:gd name="T88" fmla="*/ 29 w 39"/>
                <a:gd name="T89" fmla="*/ 47 h 61"/>
                <a:gd name="T90" fmla="*/ 31 w 39"/>
                <a:gd name="T91" fmla="*/ 43 h 61"/>
                <a:gd name="T92" fmla="*/ 32 w 39"/>
                <a:gd name="T93" fmla="*/ 37 h 61"/>
                <a:gd name="T94" fmla="*/ 32 w 39"/>
                <a:gd name="T95" fmla="*/ 31 h 61"/>
                <a:gd name="T96" fmla="*/ 32 w 39"/>
                <a:gd name="T97" fmla="*/ 25 h 61"/>
                <a:gd name="T98" fmla="*/ 31 w 39"/>
                <a:gd name="T99" fmla="*/ 18 h 61"/>
                <a:gd name="T100" fmla="*/ 29 w 39"/>
                <a:gd name="T101" fmla="*/ 15 h 61"/>
                <a:gd name="T102" fmla="*/ 28 w 39"/>
                <a:gd name="T103" fmla="*/ 11 h 61"/>
                <a:gd name="T104" fmla="*/ 26 w 39"/>
                <a:gd name="T105" fmla="*/ 9 h 61"/>
                <a:gd name="T106" fmla="*/ 23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3" y="14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21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7" y="31"/>
                  </a:moveTo>
                  <a:lnTo>
                    <a:pt x="9" y="38"/>
                  </a:lnTo>
                  <a:lnTo>
                    <a:pt x="9" y="43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1" y="18"/>
                  </a:lnTo>
                  <a:lnTo>
                    <a:pt x="29" y="15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66"/>
            <p:cNvSpPr>
              <a:spLocks noChangeArrowheads="1"/>
            </p:cNvSpPr>
            <p:nvPr/>
          </p:nvSpPr>
          <p:spPr bwMode="auto">
            <a:xfrm>
              <a:off x="1116" y="1687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7"/>
            <p:cNvSpPr>
              <a:spLocks/>
            </p:cNvSpPr>
            <p:nvPr/>
          </p:nvSpPr>
          <p:spPr bwMode="auto">
            <a:xfrm>
              <a:off x="1141" y="1634"/>
              <a:ext cx="22" cy="60"/>
            </a:xfrm>
            <a:custGeom>
              <a:avLst/>
              <a:gdLst>
                <a:gd name="T0" fmla="*/ 22 w 22"/>
                <a:gd name="T1" fmla="*/ 60 h 60"/>
                <a:gd name="T2" fmla="*/ 13 w 22"/>
                <a:gd name="T3" fmla="*/ 60 h 60"/>
                <a:gd name="T4" fmla="*/ 13 w 22"/>
                <a:gd name="T5" fmla="*/ 14 h 60"/>
                <a:gd name="T6" fmla="*/ 11 w 22"/>
                <a:gd name="T7" fmla="*/ 16 h 60"/>
                <a:gd name="T8" fmla="*/ 7 w 22"/>
                <a:gd name="T9" fmla="*/ 18 h 60"/>
                <a:gd name="T10" fmla="*/ 4 w 22"/>
                <a:gd name="T11" fmla="*/ 21 h 60"/>
                <a:gd name="T12" fmla="*/ 0 w 22"/>
                <a:gd name="T13" fmla="*/ 22 h 60"/>
                <a:gd name="T14" fmla="*/ 0 w 22"/>
                <a:gd name="T15" fmla="*/ 15 h 60"/>
                <a:gd name="T16" fmla="*/ 5 w 22"/>
                <a:gd name="T17" fmla="*/ 12 h 60"/>
                <a:gd name="T18" fmla="*/ 10 w 22"/>
                <a:gd name="T19" fmla="*/ 7 h 60"/>
                <a:gd name="T20" fmla="*/ 15 w 22"/>
                <a:gd name="T21" fmla="*/ 4 h 60"/>
                <a:gd name="T22" fmla="*/ 17 w 22"/>
                <a:gd name="T23" fmla="*/ 0 h 60"/>
                <a:gd name="T24" fmla="*/ 22 w 22"/>
                <a:gd name="T25" fmla="*/ 0 h 60"/>
                <a:gd name="T26" fmla="*/ 22 w 22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13" y="6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8"/>
            <p:cNvSpPr>
              <a:spLocks noEditPoints="1"/>
            </p:cNvSpPr>
            <p:nvPr/>
          </p:nvSpPr>
          <p:spPr bwMode="auto">
            <a:xfrm>
              <a:off x="1182" y="1634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0 w 39"/>
                <a:gd name="T5" fmla="*/ 18 h 61"/>
                <a:gd name="T6" fmla="*/ 2 w 39"/>
                <a:gd name="T7" fmla="*/ 14 h 61"/>
                <a:gd name="T8" fmla="*/ 4 w 39"/>
                <a:gd name="T9" fmla="*/ 9 h 61"/>
                <a:gd name="T10" fmla="*/ 7 w 39"/>
                <a:gd name="T11" fmla="*/ 6 h 61"/>
                <a:gd name="T12" fmla="*/ 9 w 39"/>
                <a:gd name="T13" fmla="*/ 4 h 61"/>
                <a:gd name="T14" fmla="*/ 11 w 39"/>
                <a:gd name="T15" fmla="*/ 1 h 61"/>
                <a:gd name="T16" fmla="*/ 15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9 w 39"/>
                <a:gd name="T23" fmla="*/ 1 h 61"/>
                <a:gd name="T24" fmla="*/ 32 w 39"/>
                <a:gd name="T25" fmla="*/ 4 h 61"/>
                <a:gd name="T26" fmla="*/ 35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8 w 39"/>
                <a:gd name="T33" fmla="*/ 21 h 61"/>
                <a:gd name="T34" fmla="*/ 39 w 39"/>
                <a:gd name="T35" fmla="*/ 25 h 61"/>
                <a:gd name="T36" fmla="*/ 39 w 39"/>
                <a:gd name="T37" fmla="*/ 31 h 61"/>
                <a:gd name="T38" fmla="*/ 39 w 39"/>
                <a:gd name="T39" fmla="*/ 37 h 61"/>
                <a:gd name="T40" fmla="*/ 38 w 39"/>
                <a:gd name="T41" fmla="*/ 43 h 61"/>
                <a:gd name="T42" fmla="*/ 37 w 39"/>
                <a:gd name="T43" fmla="*/ 48 h 61"/>
                <a:gd name="T44" fmla="*/ 36 w 39"/>
                <a:gd name="T45" fmla="*/ 53 h 61"/>
                <a:gd name="T46" fmla="*/ 33 w 39"/>
                <a:gd name="T47" fmla="*/ 55 h 61"/>
                <a:gd name="T48" fmla="*/ 31 w 39"/>
                <a:gd name="T49" fmla="*/ 58 h 61"/>
                <a:gd name="T50" fmla="*/ 27 w 39"/>
                <a:gd name="T51" fmla="*/ 60 h 61"/>
                <a:gd name="T52" fmla="*/ 24 w 39"/>
                <a:gd name="T53" fmla="*/ 61 h 61"/>
                <a:gd name="T54" fmla="*/ 20 w 39"/>
                <a:gd name="T55" fmla="*/ 61 h 61"/>
                <a:gd name="T56" fmla="*/ 14 w 39"/>
                <a:gd name="T57" fmla="*/ 61 h 61"/>
                <a:gd name="T58" fmla="*/ 10 w 39"/>
                <a:gd name="T59" fmla="*/ 59 h 61"/>
                <a:gd name="T60" fmla="*/ 7 w 39"/>
                <a:gd name="T61" fmla="*/ 55 h 61"/>
                <a:gd name="T62" fmla="*/ 2 w 39"/>
                <a:gd name="T63" fmla="*/ 45 h 61"/>
                <a:gd name="T64" fmla="*/ 0 w 39"/>
                <a:gd name="T65" fmla="*/ 31 h 61"/>
                <a:gd name="T66" fmla="*/ 8 w 39"/>
                <a:gd name="T67" fmla="*/ 31 h 61"/>
                <a:gd name="T68" fmla="*/ 8 w 39"/>
                <a:gd name="T69" fmla="*/ 38 h 61"/>
                <a:gd name="T70" fmla="*/ 9 w 39"/>
                <a:gd name="T71" fmla="*/ 43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3 h 61"/>
                <a:gd name="T78" fmla="*/ 16 w 39"/>
                <a:gd name="T79" fmla="*/ 54 h 61"/>
                <a:gd name="T80" fmla="*/ 20 w 39"/>
                <a:gd name="T81" fmla="*/ 54 h 61"/>
                <a:gd name="T82" fmla="*/ 22 w 39"/>
                <a:gd name="T83" fmla="*/ 54 h 61"/>
                <a:gd name="T84" fmla="*/ 26 w 39"/>
                <a:gd name="T85" fmla="*/ 53 h 61"/>
                <a:gd name="T86" fmla="*/ 29 w 39"/>
                <a:gd name="T87" fmla="*/ 50 h 61"/>
                <a:gd name="T88" fmla="*/ 30 w 39"/>
                <a:gd name="T89" fmla="*/ 47 h 61"/>
                <a:gd name="T90" fmla="*/ 31 w 39"/>
                <a:gd name="T91" fmla="*/ 43 h 61"/>
                <a:gd name="T92" fmla="*/ 31 w 39"/>
                <a:gd name="T93" fmla="*/ 37 h 61"/>
                <a:gd name="T94" fmla="*/ 32 w 39"/>
                <a:gd name="T95" fmla="*/ 31 h 61"/>
                <a:gd name="T96" fmla="*/ 31 w 39"/>
                <a:gd name="T97" fmla="*/ 25 h 61"/>
                <a:gd name="T98" fmla="*/ 31 w 39"/>
                <a:gd name="T99" fmla="*/ 18 h 61"/>
                <a:gd name="T100" fmla="*/ 30 w 39"/>
                <a:gd name="T101" fmla="*/ 15 h 61"/>
                <a:gd name="T102" fmla="*/ 29 w 39"/>
                <a:gd name="T103" fmla="*/ 11 h 61"/>
                <a:gd name="T104" fmla="*/ 26 w 39"/>
                <a:gd name="T105" fmla="*/ 9 h 61"/>
                <a:gd name="T106" fmla="*/ 22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8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8" y="43"/>
                  </a:lnTo>
                  <a:lnTo>
                    <a:pt x="37" y="48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32" y="31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30" y="15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9"/>
            <p:cNvSpPr>
              <a:spLocks noEditPoints="1"/>
            </p:cNvSpPr>
            <p:nvPr/>
          </p:nvSpPr>
          <p:spPr bwMode="auto">
            <a:xfrm>
              <a:off x="1065" y="2061"/>
              <a:ext cx="39" cy="61"/>
            </a:xfrm>
            <a:custGeom>
              <a:avLst/>
              <a:gdLst>
                <a:gd name="T0" fmla="*/ 0 w 39"/>
                <a:gd name="T1" fmla="*/ 30 h 61"/>
                <a:gd name="T2" fmla="*/ 0 w 39"/>
                <a:gd name="T3" fmla="*/ 23 h 61"/>
                <a:gd name="T4" fmla="*/ 1 w 39"/>
                <a:gd name="T5" fmla="*/ 18 h 61"/>
                <a:gd name="T6" fmla="*/ 3 w 39"/>
                <a:gd name="T7" fmla="*/ 13 h 61"/>
                <a:gd name="T8" fmla="*/ 4 w 39"/>
                <a:gd name="T9" fmla="*/ 8 h 61"/>
                <a:gd name="T10" fmla="*/ 6 w 39"/>
                <a:gd name="T11" fmla="*/ 5 h 61"/>
                <a:gd name="T12" fmla="*/ 9 w 39"/>
                <a:gd name="T13" fmla="*/ 2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1 h 61"/>
                <a:gd name="T24" fmla="*/ 32 w 39"/>
                <a:gd name="T25" fmla="*/ 3 h 61"/>
                <a:gd name="T26" fmla="*/ 34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9 w 39"/>
                <a:gd name="T33" fmla="*/ 19 h 61"/>
                <a:gd name="T34" fmla="*/ 39 w 39"/>
                <a:gd name="T35" fmla="*/ 24 h 61"/>
                <a:gd name="T36" fmla="*/ 39 w 39"/>
                <a:gd name="T37" fmla="*/ 30 h 61"/>
                <a:gd name="T38" fmla="*/ 39 w 39"/>
                <a:gd name="T39" fmla="*/ 36 h 61"/>
                <a:gd name="T40" fmla="*/ 39 w 39"/>
                <a:gd name="T41" fmla="*/ 42 h 61"/>
                <a:gd name="T42" fmla="*/ 38 w 39"/>
                <a:gd name="T43" fmla="*/ 47 h 61"/>
                <a:gd name="T44" fmla="*/ 36 w 39"/>
                <a:gd name="T45" fmla="*/ 51 h 61"/>
                <a:gd name="T46" fmla="*/ 33 w 39"/>
                <a:gd name="T47" fmla="*/ 55 h 61"/>
                <a:gd name="T48" fmla="*/ 31 w 39"/>
                <a:gd name="T49" fmla="*/ 57 h 61"/>
                <a:gd name="T50" fmla="*/ 28 w 39"/>
                <a:gd name="T51" fmla="*/ 60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0 h 61"/>
                <a:gd name="T58" fmla="*/ 10 w 39"/>
                <a:gd name="T59" fmla="*/ 58 h 61"/>
                <a:gd name="T60" fmla="*/ 6 w 39"/>
                <a:gd name="T61" fmla="*/ 55 h 61"/>
                <a:gd name="T62" fmla="*/ 1 w 39"/>
                <a:gd name="T63" fmla="*/ 45 h 61"/>
                <a:gd name="T64" fmla="*/ 0 w 39"/>
                <a:gd name="T65" fmla="*/ 30 h 61"/>
                <a:gd name="T66" fmla="*/ 7 w 39"/>
                <a:gd name="T67" fmla="*/ 30 h 61"/>
                <a:gd name="T68" fmla="*/ 9 w 39"/>
                <a:gd name="T69" fmla="*/ 36 h 61"/>
                <a:gd name="T70" fmla="*/ 9 w 39"/>
                <a:gd name="T71" fmla="*/ 42 h 61"/>
                <a:gd name="T72" fmla="*/ 10 w 39"/>
                <a:gd name="T73" fmla="*/ 46 h 61"/>
                <a:gd name="T74" fmla="*/ 11 w 39"/>
                <a:gd name="T75" fmla="*/ 50 h 61"/>
                <a:gd name="T76" fmla="*/ 14 w 39"/>
                <a:gd name="T77" fmla="*/ 52 h 61"/>
                <a:gd name="T78" fmla="*/ 17 w 39"/>
                <a:gd name="T79" fmla="*/ 53 h 61"/>
                <a:gd name="T80" fmla="*/ 20 w 39"/>
                <a:gd name="T81" fmla="*/ 53 h 61"/>
                <a:gd name="T82" fmla="*/ 23 w 39"/>
                <a:gd name="T83" fmla="*/ 53 h 61"/>
                <a:gd name="T84" fmla="*/ 26 w 39"/>
                <a:gd name="T85" fmla="*/ 52 h 61"/>
                <a:gd name="T86" fmla="*/ 28 w 39"/>
                <a:gd name="T87" fmla="*/ 50 h 61"/>
                <a:gd name="T88" fmla="*/ 29 w 39"/>
                <a:gd name="T89" fmla="*/ 46 h 61"/>
                <a:gd name="T90" fmla="*/ 31 w 39"/>
                <a:gd name="T91" fmla="*/ 42 h 61"/>
                <a:gd name="T92" fmla="*/ 32 w 39"/>
                <a:gd name="T93" fmla="*/ 36 h 61"/>
                <a:gd name="T94" fmla="*/ 32 w 39"/>
                <a:gd name="T95" fmla="*/ 30 h 61"/>
                <a:gd name="T96" fmla="*/ 32 w 39"/>
                <a:gd name="T97" fmla="*/ 23 h 61"/>
                <a:gd name="T98" fmla="*/ 31 w 39"/>
                <a:gd name="T99" fmla="*/ 18 h 61"/>
                <a:gd name="T100" fmla="*/ 29 w 39"/>
                <a:gd name="T101" fmla="*/ 14 h 61"/>
                <a:gd name="T102" fmla="*/ 28 w 39"/>
                <a:gd name="T103" fmla="*/ 11 h 61"/>
                <a:gd name="T104" fmla="*/ 26 w 39"/>
                <a:gd name="T105" fmla="*/ 8 h 61"/>
                <a:gd name="T106" fmla="*/ 23 w 39"/>
                <a:gd name="T107" fmla="*/ 7 h 61"/>
                <a:gd name="T108" fmla="*/ 20 w 39"/>
                <a:gd name="T109" fmla="*/ 6 h 61"/>
                <a:gd name="T110" fmla="*/ 16 w 39"/>
                <a:gd name="T111" fmla="*/ 7 h 61"/>
                <a:gd name="T112" fmla="*/ 14 w 39"/>
                <a:gd name="T113" fmla="*/ 8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0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30"/>
                  </a:lnTo>
                  <a:lnTo>
                    <a:pt x="39" y="36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0" y="58"/>
                  </a:lnTo>
                  <a:lnTo>
                    <a:pt x="6" y="55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6"/>
                  </a:lnTo>
                  <a:lnTo>
                    <a:pt x="9" y="42"/>
                  </a:lnTo>
                  <a:lnTo>
                    <a:pt x="10" y="46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3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6"/>
                  </a:lnTo>
                  <a:lnTo>
                    <a:pt x="31" y="42"/>
                  </a:lnTo>
                  <a:lnTo>
                    <a:pt x="32" y="36"/>
                  </a:lnTo>
                  <a:lnTo>
                    <a:pt x="32" y="30"/>
                  </a:lnTo>
                  <a:lnTo>
                    <a:pt x="32" y="23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70"/>
            <p:cNvSpPr>
              <a:spLocks noChangeArrowheads="1"/>
            </p:cNvSpPr>
            <p:nvPr/>
          </p:nvSpPr>
          <p:spPr bwMode="auto">
            <a:xfrm>
              <a:off x="1116" y="2113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1"/>
            <p:cNvSpPr>
              <a:spLocks/>
            </p:cNvSpPr>
            <p:nvPr/>
          </p:nvSpPr>
          <p:spPr bwMode="auto">
            <a:xfrm>
              <a:off x="1141" y="2061"/>
              <a:ext cx="22" cy="60"/>
            </a:xfrm>
            <a:custGeom>
              <a:avLst/>
              <a:gdLst>
                <a:gd name="T0" fmla="*/ 22 w 22"/>
                <a:gd name="T1" fmla="*/ 60 h 60"/>
                <a:gd name="T2" fmla="*/ 13 w 22"/>
                <a:gd name="T3" fmla="*/ 60 h 60"/>
                <a:gd name="T4" fmla="*/ 13 w 22"/>
                <a:gd name="T5" fmla="*/ 13 h 60"/>
                <a:gd name="T6" fmla="*/ 11 w 22"/>
                <a:gd name="T7" fmla="*/ 16 h 60"/>
                <a:gd name="T8" fmla="*/ 7 w 22"/>
                <a:gd name="T9" fmla="*/ 18 h 60"/>
                <a:gd name="T10" fmla="*/ 4 w 22"/>
                <a:gd name="T11" fmla="*/ 20 h 60"/>
                <a:gd name="T12" fmla="*/ 0 w 22"/>
                <a:gd name="T13" fmla="*/ 22 h 60"/>
                <a:gd name="T14" fmla="*/ 0 w 22"/>
                <a:gd name="T15" fmla="*/ 14 h 60"/>
                <a:gd name="T16" fmla="*/ 5 w 22"/>
                <a:gd name="T17" fmla="*/ 11 h 60"/>
                <a:gd name="T18" fmla="*/ 10 w 22"/>
                <a:gd name="T19" fmla="*/ 7 h 60"/>
                <a:gd name="T20" fmla="*/ 15 w 22"/>
                <a:gd name="T21" fmla="*/ 3 h 60"/>
                <a:gd name="T22" fmla="*/ 17 w 22"/>
                <a:gd name="T23" fmla="*/ 0 h 60"/>
                <a:gd name="T24" fmla="*/ 22 w 22"/>
                <a:gd name="T25" fmla="*/ 0 h 60"/>
                <a:gd name="T26" fmla="*/ 22 w 22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13" y="6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10" y="7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2"/>
            <p:cNvSpPr>
              <a:spLocks/>
            </p:cNvSpPr>
            <p:nvPr/>
          </p:nvSpPr>
          <p:spPr bwMode="auto">
            <a:xfrm>
              <a:off x="1182" y="2061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4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3 h 61"/>
                <a:gd name="T10" fmla="*/ 19 w 39"/>
                <a:gd name="T11" fmla="*/ 53 h 61"/>
                <a:gd name="T12" fmla="*/ 22 w 39"/>
                <a:gd name="T13" fmla="*/ 53 h 61"/>
                <a:gd name="T14" fmla="*/ 26 w 39"/>
                <a:gd name="T15" fmla="*/ 52 h 61"/>
                <a:gd name="T16" fmla="*/ 29 w 39"/>
                <a:gd name="T17" fmla="*/ 50 h 61"/>
                <a:gd name="T18" fmla="*/ 30 w 39"/>
                <a:gd name="T19" fmla="*/ 47 h 61"/>
                <a:gd name="T20" fmla="*/ 31 w 39"/>
                <a:gd name="T21" fmla="*/ 44 h 61"/>
                <a:gd name="T22" fmla="*/ 32 w 39"/>
                <a:gd name="T23" fmla="*/ 40 h 61"/>
                <a:gd name="T24" fmla="*/ 31 w 39"/>
                <a:gd name="T25" fmla="*/ 36 h 61"/>
                <a:gd name="T26" fmla="*/ 30 w 39"/>
                <a:gd name="T27" fmla="*/ 33 h 61"/>
                <a:gd name="T28" fmla="*/ 29 w 39"/>
                <a:gd name="T29" fmla="*/ 30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30 h 61"/>
                <a:gd name="T42" fmla="*/ 9 w 39"/>
                <a:gd name="T43" fmla="*/ 31 h 61"/>
                <a:gd name="T44" fmla="*/ 0 w 39"/>
                <a:gd name="T45" fmla="*/ 31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8 h 61"/>
                <a:gd name="T52" fmla="*/ 14 w 39"/>
                <a:gd name="T53" fmla="*/ 8 h 61"/>
                <a:gd name="T54" fmla="*/ 10 w 39"/>
                <a:gd name="T55" fmla="*/ 23 h 61"/>
                <a:gd name="T56" fmla="*/ 16 w 39"/>
                <a:gd name="T57" fmla="*/ 20 h 61"/>
                <a:gd name="T58" fmla="*/ 21 w 39"/>
                <a:gd name="T59" fmla="*/ 19 h 61"/>
                <a:gd name="T60" fmla="*/ 26 w 39"/>
                <a:gd name="T61" fmla="*/ 20 h 61"/>
                <a:gd name="T62" fmla="*/ 31 w 39"/>
                <a:gd name="T63" fmla="*/ 22 h 61"/>
                <a:gd name="T64" fmla="*/ 35 w 39"/>
                <a:gd name="T65" fmla="*/ 25 h 61"/>
                <a:gd name="T66" fmla="*/ 37 w 39"/>
                <a:gd name="T67" fmla="*/ 29 h 61"/>
                <a:gd name="T68" fmla="*/ 39 w 39"/>
                <a:gd name="T69" fmla="*/ 34 h 61"/>
                <a:gd name="T70" fmla="*/ 39 w 39"/>
                <a:gd name="T71" fmla="*/ 39 h 61"/>
                <a:gd name="T72" fmla="*/ 39 w 39"/>
                <a:gd name="T73" fmla="*/ 45 h 61"/>
                <a:gd name="T74" fmla="*/ 37 w 39"/>
                <a:gd name="T75" fmla="*/ 49 h 61"/>
                <a:gd name="T76" fmla="*/ 35 w 39"/>
                <a:gd name="T77" fmla="*/ 53 h 61"/>
                <a:gd name="T78" fmla="*/ 32 w 39"/>
                <a:gd name="T79" fmla="*/ 57 h 61"/>
                <a:gd name="T80" fmla="*/ 29 w 39"/>
                <a:gd name="T81" fmla="*/ 58 h 61"/>
                <a:gd name="T82" fmla="*/ 24 w 39"/>
                <a:gd name="T83" fmla="*/ 61 h 61"/>
                <a:gd name="T84" fmla="*/ 19 w 39"/>
                <a:gd name="T85" fmla="*/ 61 h 61"/>
                <a:gd name="T86" fmla="*/ 14 w 39"/>
                <a:gd name="T87" fmla="*/ 61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4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6" y="52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40"/>
                  </a:lnTo>
                  <a:lnTo>
                    <a:pt x="31" y="36"/>
                  </a:lnTo>
                  <a:lnTo>
                    <a:pt x="30" y="33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14" y="8"/>
                  </a:lnTo>
                  <a:lnTo>
                    <a:pt x="10" y="23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5" y="25"/>
                  </a:lnTo>
                  <a:lnTo>
                    <a:pt x="37" y="29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37" y="49"/>
                  </a:lnTo>
                  <a:lnTo>
                    <a:pt x="35" y="53"/>
                  </a:lnTo>
                  <a:lnTo>
                    <a:pt x="32" y="57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3"/>
            <p:cNvSpPr>
              <a:spLocks noEditPoints="1"/>
            </p:cNvSpPr>
            <p:nvPr/>
          </p:nvSpPr>
          <p:spPr bwMode="auto">
            <a:xfrm>
              <a:off x="1065" y="2486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10 h 62"/>
                <a:gd name="T10" fmla="*/ 6 w 39"/>
                <a:gd name="T11" fmla="*/ 6 h 62"/>
                <a:gd name="T12" fmla="*/ 9 w 39"/>
                <a:gd name="T13" fmla="*/ 4 h 62"/>
                <a:gd name="T14" fmla="*/ 12 w 39"/>
                <a:gd name="T15" fmla="*/ 2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5 h 62"/>
                <a:gd name="T26" fmla="*/ 34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9 w 39"/>
                <a:gd name="T41" fmla="*/ 44 h 62"/>
                <a:gd name="T42" fmla="*/ 38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8 w 39"/>
                <a:gd name="T51" fmla="*/ 61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60 h 62"/>
                <a:gd name="T60" fmla="*/ 6 w 39"/>
                <a:gd name="T61" fmla="*/ 56 h 62"/>
                <a:gd name="T62" fmla="*/ 1 w 39"/>
                <a:gd name="T63" fmla="*/ 46 h 62"/>
                <a:gd name="T64" fmla="*/ 0 w 39"/>
                <a:gd name="T65" fmla="*/ 32 h 62"/>
                <a:gd name="T66" fmla="*/ 7 w 39"/>
                <a:gd name="T67" fmla="*/ 32 h 62"/>
                <a:gd name="T68" fmla="*/ 9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7 w 39"/>
                <a:gd name="T79" fmla="*/ 55 h 62"/>
                <a:gd name="T80" fmla="*/ 20 w 39"/>
                <a:gd name="T81" fmla="*/ 55 h 62"/>
                <a:gd name="T82" fmla="*/ 23 w 39"/>
                <a:gd name="T83" fmla="*/ 55 h 62"/>
                <a:gd name="T84" fmla="*/ 26 w 39"/>
                <a:gd name="T85" fmla="*/ 53 h 62"/>
                <a:gd name="T86" fmla="*/ 28 w 39"/>
                <a:gd name="T87" fmla="*/ 50 h 62"/>
                <a:gd name="T88" fmla="*/ 29 w 39"/>
                <a:gd name="T89" fmla="*/ 48 h 62"/>
                <a:gd name="T90" fmla="*/ 31 w 39"/>
                <a:gd name="T91" fmla="*/ 44 h 62"/>
                <a:gd name="T92" fmla="*/ 32 w 39"/>
                <a:gd name="T93" fmla="*/ 38 h 62"/>
                <a:gd name="T94" fmla="*/ 32 w 39"/>
                <a:gd name="T95" fmla="*/ 32 h 62"/>
                <a:gd name="T96" fmla="*/ 32 w 39"/>
                <a:gd name="T97" fmla="*/ 24 h 62"/>
                <a:gd name="T98" fmla="*/ 31 w 39"/>
                <a:gd name="T99" fmla="*/ 20 h 62"/>
                <a:gd name="T100" fmla="*/ 29 w 39"/>
                <a:gd name="T101" fmla="*/ 15 h 62"/>
                <a:gd name="T102" fmla="*/ 28 w 39"/>
                <a:gd name="T103" fmla="*/ 12 h 62"/>
                <a:gd name="T104" fmla="*/ 26 w 39"/>
                <a:gd name="T105" fmla="*/ 10 h 62"/>
                <a:gd name="T106" fmla="*/ 23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7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1" y="46"/>
                  </a:lnTo>
                  <a:lnTo>
                    <a:pt x="0" y="32"/>
                  </a:lnTo>
                  <a:close/>
                  <a:moveTo>
                    <a:pt x="7" y="32"/>
                  </a:moveTo>
                  <a:lnTo>
                    <a:pt x="9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74"/>
            <p:cNvSpPr>
              <a:spLocks noChangeArrowheads="1"/>
            </p:cNvSpPr>
            <p:nvPr/>
          </p:nvSpPr>
          <p:spPr bwMode="auto">
            <a:xfrm>
              <a:off x="1116" y="2540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5"/>
            <p:cNvSpPr>
              <a:spLocks/>
            </p:cNvSpPr>
            <p:nvPr/>
          </p:nvSpPr>
          <p:spPr bwMode="auto">
            <a:xfrm>
              <a:off x="1135" y="2486"/>
              <a:ext cx="39" cy="61"/>
            </a:xfrm>
            <a:custGeom>
              <a:avLst/>
              <a:gdLst>
                <a:gd name="T0" fmla="*/ 39 w 39"/>
                <a:gd name="T1" fmla="*/ 54 h 61"/>
                <a:gd name="T2" fmla="*/ 39 w 39"/>
                <a:gd name="T3" fmla="*/ 61 h 61"/>
                <a:gd name="T4" fmla="*/ 0 w 39"/>
                <a:gd name="T5" fmla="*/ 61 h 61"/>
                <a:gd name="T6" fmla="*/ 0 w 39"/>
                <a:gd name="T7" fmla="*/ 56 h 61"/>
                <a:gd name="T8" fmla="*/ 2 w 39"/>
                <a:gd name="T9" fmla="*/ 51 h 61"/>
                <a:gd name="T10" fmla="*/ 5 w 39"/>
                <a:gd name="T11" fmla="*/ 48 h 61"/>
                <a:gd name="T12" fmla="*/ 8 w 39"/>
                <a:gd name="T13" fmla="*/ 43 h 61"/>
                <a:gd name="T14" fmla="*/ 14 w 39"/>
                <a:gd name="T15" fmla="*/ 38 h 61"/>
                <a:gd name="T16" fmla="*/ 19 w 39"/>
                <a:gd name="T17" fmla="*/ 33 h 61"/>
                <a:gd name="T18" fmla="*/ 24 w 39"/>
                <a:gd name="T19" fmla="*/ 29 h 61"/>
                <a:gd name="T20" fmla="*/ 27 w 39"/>
                <a:gd name="T21" fmla="*/ 26 h 61"/>
                <a:gd name="T22" fmla="*/ 29 w 39"/>
                <a:gd name="T23" fmla="*/ 22 h 61"/>
                <a:gd name="T24" fmla="*/ 30 w 39"/>
                <a:gd name="T25" fmla="*/ 17 h 61"/>
                <a:gd name="T26" fmla="*/ 29 w 39"/>
                <a:gd name="T27" fmla="*/ 13 h 61"/>
                <a:gd name="T28" fmla="*/ 28 w 39"/>
                <a:gd name="T29" fmla="*/ 10 h 61"/>
                <a:gd name="T30" fmla="*/ 24 w 39"/>
                <a:gd name="T31" fmla="*/ 9 h 61"/>
                <a:gd name="T32" fmla="*/ 19 w 39"/>
                <a:gd name="T33" fmla="*/ 7 h 61"/>
                <a:gd name="T34" fmla="*/ 14 w 39"/>
                <a:gd name="T35" fmla="*/ 9 h 61"/>
                <a:gd name="T36" fmla="*/ 11 w 39"/>
                <a:gd name="T37" fmla="*/ 10 h 61"/>
                <a:gd name="T38" fmla="*/ 10 w 39"/>
                <a:gd name="T39" fmla="*/ 12 h 61"/>
                <a:gd name="T40" fmla="*/ 8 w 39"/>
                <a:gd name="T41" fmla="*/ 15 h 61"/>
                <a:gd name="T42" fmla="*/ 8 w 39"/>
                <a:gd name="T43" fmla="*/ 18 h 61"/>
                <a:gd name="T44" fmla="*/ 0 w 39"/>
                <a:gd name="T45" fmla="*/ 17 h 61"/>
                <a:gd name="T46" fmla="*/ 1 w 39"/>
                <a:gd name="T47" fmla="*/ 12 h 61"/>
                <a:gd name="T48" fmla="*/ 3 w 39"/>
                <a:gd name="T49" fmla="*/ 9 h 61"/>
                <a:gd name="T50" fmla="*/ 6 w 39"/>
                <a:gd name="T51" fmla="*/ 5 h 61"/>
                <a:gd name="T52" fmla="*/ 10 w 39"/>
                <a:gd name="T53" fmla="*/ 2 h 61"/>
                <a:gd name="T54" fmla="*/ 14 w 39"/>
                <a:gd name="T55" fmla="*/ 1 h 61"/>
                <a:gd name="T56" fmla="*/ 19 w 39"/>
                <a:gd name="T57" fmla="*/ 0 h 61"/>
                <a:gd name="T58" fmla="*/ 25 w 39"/>
                <a:gd name="T59" fmla="*/ 1 h 61"/>
                <a:gd name="T60" fmla="*/ 29 w 39"/>
                <a:gd name="T61" fmla="*/ 2 h 61"/>
                <a:gd name="T62" fmla="*/ 33 w 39"/>
                <a:gd name="T63" fmla="*/ 5 h 61"/>
                <a:gd name="T64" fmla="*/ 36 w 39"/>
                <a:gd name="T65" fmla="*/ 9 h 61"/>
                <a:gd name="T66" fmla="*/ 38 w 39"/>
                <a:gd name="T67" fmla="*/ 12 h 61"/>
                <a:gd name="T68" fmla="*/ 38 w 39"/>
                <a:gd name="T69" fmla="*/ 17 h 61"/>
                <a:gd name="T70" fmla="*/ 38 w 39"/>
                <a:gd name="T71" fmla="*/ 21 h 61"/>
                <a:gd name="T72" fmla="*/ 36 w 39"/>
                <a:gd name="T73" fmla="*/ 24 h 61"/>
                <a:gd name="T74" fmla="*/ 35 w 39"/>
                <a:gd name="T75" fmla="*/ 28 h 61"/>
                <a:gd name="T76" fmla="*/ 33 w 39"/>
                <a:gd name="T77" fmla="*/ 32 h 61"/>
                <a:gd name="T78" fmla="*/ 30 w 39"/>
                <a:gd name="T79" fmla="*/ 34 h 61"/>
                <a:gd name="T80" fmla="*/ 27 w 39"/>
                <a:gd name="T81" fmla="*/ 38 h 61"/>
                <a:gd name="T82" fmla="*/ 22 w 39"/>
                <a:gd name="T83" fmla="*/ 42 h 61"/>
                <a:gd name="T84" fmla="*/ 18 w 39"/>
                <a:gd name="T85" fmla="*/ 45 h 61"/>
                <a:gd name="T86" fmla="*/ 14 w 39"/>
                <a:gd name="T87" fmla="*/ 48 h 61"/>
                <a:gd name="T88" fmla="*/ 13 w 39"/>
                <a:gd name="T89" fmla="*/ 49 h 61"/>
                <a:gd name="T90" fmla="*/ 10 w 39"/>
                <a:gd name="T91" fmla="*/ 54 h 61"/>
                <a:gd name="T92" fmla="*/ 39 w 39"/>
                <a:gd name="T9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61">
                  <a:moveTo>
                    <a:pt x="39" y="54"/>
                  </a:moveTo>
                  <a:lnTo>
                    <a:pt x="39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29" y="22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6" y="24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5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0" y="54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6"/>
            <p:cNvSpPr>
              <a:spLocks noEditPoints="1"/>
            </p:cNvSpPr>
            <p:nvPr/>
          </p:nvSpPr>
          <p:spPr bwMode="auto">
            <a:xfrm>
              <a:off x="1182" y="2486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2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1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60 h 62"/>
                <a:gd name="T60" fmla="*/ 7 w 39"/>
                <a:gd name="T61" fmla="*/ 56 h 62"/>
                <a:gd name="T62" fmla="*/ 2 w 39"/>
                <a:gd name="T63" fmla="*/ 46 h 62"/>
                <a:gd name="T64" fmla="*/ 0 w 39"/>
                <a:gd name="T65" fmla="*/ 32 h 62"/>
                <a:gd name="T66" fmla="*/ 8 w 39"/>
                <a:gd name="T67" fmla="*/ 32 h 62"/>
                <a:gd name="T68" fmla="*/ 8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5 h 62"/>
                <a:gd name="T80" fmla="*/ 20 w 39"/>
                <a:gd name="T81" fmla="*/ 55 h 62"/>
                <a:gd name="T82" fmla="*/ 22 w 39"/>
                <a:gd name="T83" fmla="*/ 55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4 h 62"/>
                <a:gd name="T92" fmla="*/ 31 w 39"/>
                <a:gd name="T93" fmla="*/ 38 h 62"/>
                <a:gd name="T94" fmla="*/ 32 w 39"/>
                <a:gd name="T95" fmla="*/ 32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8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7" y="56"/>
                  </a:lnTo>
                  <a:lnTo>
                    <a:pt x="2" y="46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2" y="32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7"/>
            <p:cNvSpPr>
              <a:spLocks noEditPoints="1"/>
            </p:cNvSpPr>
            <p:nvPr/>
          </p:nvSpPr>
          <p:spPr bwMode="auto">
            <a:xfrm>
              <a:off x="1065" y="2912"/>
              <a:ext cx="39" cy="63"/>
            </a:xfrm>
            <a:custGeom>
              <a:avLst/>
              <a:gdLst>
                <a:gd name="T0" fmla="*/ 0 w 39"/>
                <a:gd name="T1" fmla="*/ 31 h 63"/>
                <a:gd name="T2" fmla="*/ 0 w 39"/>
                <a:gd name="T3" fmla="*/ 25 h 63"/>
                <a:gd name="T4" fmla="*/ 1 w 39"/>
                <a:gd name="T5" fmla="*/ 19 h 63"/>
                <a:gd name="T6" fmla="*/ 3 w 39"/>
                <a:gd name="T7" fmla="*/ 14 h 63"/>
                <a:gd name="T8" fmla="*/ 4 w 39"/>
                <a:gd name="T9" fmla="*/ 10 h 63"/>
                <a:gd name="T10" fmla="*/ 6 w 39"/>
                <a:gd name="T11" fmla="*/ 7 h 63"/>
                <a:gd name="T12" fmla="*/ 9 w 39"/>
                <a:gd name="T13" fmla="*/ 4 h 63"/>
                <a:gd name="T14" fmla="*/ 12 w 39"/>
                <a:gd name="T15" fmla="*/ 2 h 63"/>
                <a:gd name="T16" fmla="*/ 16 w 39"/>
                <a:gd name="T17" fmla="*/ 2 h 63"/>
                <a:gd name="T18" fmla="*/ 20 w 39"/>
                <a:gd name="T19" fmla="*/ 0 h 63"/>
                <a:gd name="T20" fmla="*/ 25 w 39"/>
                <a:gd name="T21" fmla="*/ 2 h 63"/>
                <a:gd name="T22" fmla="*/ 28 w 39"/>
                <a:gd name="T23" fmla="*/ 3 h 63"/>
                <a:gd name="T24" fmla="*/ 32 w 39"/>
                <a:gd name="T25" fmla="*/ 5 h 63"/>
                <a:gd name="T26" fmla="*/ 34 w 39"/>
                <a:gd name="T27" fmla="*/ 8 h 63"/>
                <a:gd name="T28" fmla="*/ 37 w 39"/>
                <a:gd name="T29" fmla="*/ 13 h 63"/>
                <a:gd name="T30" fmla="*/ 38 w 39"/>
                <a:gd name="T31" fmla="*/ 18 h 63"/>
                <a:gd name="T32" fmla="*/ 39 w 39"/>
                <a:gd name="T33" fmla="*/ 21 h 63"/>
                <a:gd name="T34" fmla="*/ 39 w 39"/>
                <a:gd name="T35" fmla="*/ 26 h 63"/>
                <a:gd name="T36" fmla="*/ 39 w 39"/>
                <a:gd name="T37" fmla="*/ 31 h 63"/>
                <a:gd name="T38" fmla="*/ 39 w 39"/>
                <a:gd name="T39" fmla="*/ 38 h 63"/>
                <a:gd name="T40" fmla="*/ 39 w 39"/>
                <a:gd name="T41" fmla="*/ 44 h 63"/>
                <a:gd name="T42" fmla="*/ 38 w 39"/>
                <a:gd name="T43" fmla="*/ 49 h 63"/>
                <a:gd name="T44" fmla="*/ 36 w 39"/>
                <a:gd name="T45" fmla="*/ 53 h 63"/>
                <a:gd name="T46" fmla="*/ 33 w 39"/>
                <a:gd name="T47" fmla="*/ 57 h 63"/>
                <a:gd name="T48" fmla="*/ 31 w 39"/>
                <a:gd name="T49" fmla="*/ 59 h 63"/>
                <a:gd name="T50" fmla="*/ 28 w 39"/>
                <a:gd name="T51" fmla="*/ 60 h 63"/>
                <a:gd name="T52" fmla="*/ 25 w 39"/>
                <a:gd name="T53" fmla="*/ 62 h 63"/>
                <a:gd name="T54" fmla="*/ 20 w 39"/>
                <a:gd name="T55" fmla="*/ 63 h 63"/>
                <a:gd name="T56" fmla="*/ 15 w 39"/>
                <a:gd name="T57" fmla="*/ 62 h 63"/>
                <a:gd name="T58" fmla="*/ 10 w 39"/>
                <a:gd name="T59" fmla="*/ 59 h 63"/>
                <a:gd name="T60" fmla="*/ 6 w 39"/>
                <a:gd name="T61" fmla="*/ 57 h 63"/>
                <a:gd name="T62" fmla="*/ 1 w 39"/>
                <a:gd name="T63" fmla="*/ 46 h 63"/>
                <a:gd name="T64" fmla="*/ 0 w 39"/>
                <a:gd name="T65" fmla="*/ 31 h 63"/>
                <a:gd name="T66" fmla="*/ 7 w 39"/>
                <a:gd name="T67" fmla="*/ 31 h 63"/>
                <a:gd name="T68" fmla="*/ 9 w 39"/>
                <a:gd name="T69" fmla="*/ 38 h 63"/>
                <a:gd name="T70" fmla="*/ 9 w 39"/>
                <a:gd name="T71" fmla="*/ 43 h 63"/>
                <a:gd name="T72" fmla="*/ 10 w 39"/>
                <a:gd name="T73" fmla="*/ 48 h 63"/>
                <a:gd name="T74" fmla="*/ 11 w 39"/>
                <a:gd name="T75" fmla="*/ 51 h 63"/>
                <a:gd name="T76" fmla="*/ 14 w 39"/>
                <a:gd name="T77" fmla="*/ 53 h 63"/>
                <a:gd name="T78" fmla="*/ 17 w 39"/>
                <a:gd name="T79" fmla="*/ 54 h 63"/>
                <a:gd name="T80" fmla="*/ 20 w 39"/>
                <a:gd name="T81" fmla="*/ 55 h 63"/>
                <a:gd name="T82" fmla="*/ 23 w 39"/>
                <a:gd name="T83" fmla="*/ 54 h 63"/>
                <a:gd name="T84" fmla="*/ 26 w 39"/>
                <a:gd name="T85" fmla="*/ 53 h 63"/>
                <a:gd name="T86" fmla="*/ 28 w 39"/>
                <a:gd name="T87" fmla="*/ 51 h 63"/>
                <a:gd name="T88" fmla="*/ 29 w 39"/>
                <a:gd name="T89" fmla="*/ 48 h 63"/>
                <a:gd name="T90" fmla="*/ 31 w 39"/>
                <a:gd name="T91" fmla="*/ 43 h 63"/>
                <a:gd name="T92" fmla="*/ 32 w 39"/>
                <a:gd name="T93" fmla="*/ 38 h 63"/>
                <a:gd name="T94" fmla="*/ 32 w 39"/>
                <a:gd name="T95" fmla="*/ 31 h 63"/>
                <a:gd name="T96" fmla="*/ 32 w 39"/>
                <a:gd name="T97" fmla="*/ 25 h 63"/>
                <a:gd name="T98" fmla="*/ 31 w 39"/>
                <a:gd name="T99" fmla="*/ 20 h 63"/>
                <a:gd name="T100" fmla="*/ 29 w 39"/>
                <a:gd name="T101" fmla="*/ 15 h 63"/>
                <a:gd name="T102" fmla="*/ 28 w 39"/>
                <a:gd name="T103" fmla="*/ 13 h 63"/>
                <a:gd name="T104" fmla="*/ 26 w 39"/>
                <a:gd name="T105" fmla="*/ 10 h 63"/>
                <a:gd name="T106" fmla="*/ 23 w 39"/>
                <a:gd name="T107" fmla="*/ 8 h 63"/>
                <a:gd name="T108" fmla="*/ 20 w 39"/>
                <a:gd name="T109" fmla="*/ 8 h 63"/>
                <a:gd name="T110" fmla="*/ 16 w 39"/>
                <a:gd name="T111" fmla="*/ 8 h 63"/>
                <a:gd name="T112" fmla="*/ 14 w 39"/>
                <a:gd name="T113" fmla="*/ 9 h 63"/>
                <a:gd name="T114" fmla="*/ 11 w 39"/>
                <a:gd name="T115" fmla="*/ 11 h 63"/>
                <a:gd name="T116" fmla="*/ 9 w 39"/>
                <a:gd name="T117" fmla="*/ 20 h 63"/>
                <a:gd name="T118" fmla="*/ 7 w 39"/>
                <a:gd name="T11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3">
                  <a:moveTo>
                    <a:pt x="0" y="31"/>
                  </a:move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4" y="8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7"/>
                  </a:lnTo>
                  <a:lnTo>
                    <a:pt x="31" y="59"/>
                  </a:lnTo>
                  <a:lnTo>
                    <a:pt x="28" y="60"/>
                  </a:lnTo>
                  <a:lnTo>
                    <a:pt x="25" y="62"/>
                  </a:lnTo>
                  <a:lnTo>
                    <a:pt x="20" y="63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7"/>
                  </a:lnTo>
                  <a:lnTo>
                    <a:pt x="1" y="46"/>
                  </a:lnTo>
                  <a:lnTo>
                    <a:pt x="0" y="31"/>
                  </a:lnTo>
                  <a:close/>
                  <a:moveTo>
                    <a:pt x="7" y="31"/>
                  </a:moveTo>
                  <a:lnTo>
                    <a:pt x="9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20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1"/>
                  </a:lnTo>
                  <a:lnTo>
                    <a:pt x="29" y="48"/>
                  </a:lnTo>
                  <a:lnTo>
                    <a:pt x="31" y="43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20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178"/>
            <p:cNvSpPr>
              <a:spLocks noChangeArrowheads="1"/>
            </p:cNvSpPr>
            <p:nvPr/>
          </p:nvSpPr>
          <p:spPr bwMode="auto">
            <a:xfrm>
              <a:off x="1116" y="2965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9"/>
            <p:cNvSpPr>
              <a:spLocks/>
            </p:cNvSpPr>
            <p:nvPr/>
          </p:nvSpPr>
          <p:spPr bwMode="auto">
            <a:xfrm>
              <a:off x="1135" y="2912"/>
              <a:ext cx="39" cy="62"/>
            </a:xfrm>
            <a:custGeom>
              <a:avLst/>
              <a:gdLst>
                <a:gd name="T0" fmla="*/ 39 w 39"/>
                <a:gd name="T1" fmla="*/ 53 h 62"/>
                <a:gd name="T2" fmla="*/ 39 w 39"/>
                <a:gd name="T3" fmla="*/ 62 h 62"/>
                <a:gd name="T4" fmla="*/ 0 w 39"/>
                <a:gd name="T5" fmla="*/ 62 h 62"/>
                <a:gd name="T6" fmla="*/ 0 w 39"/>
                <a:gd name="T7" fmla="*/ 55 h 62"/>
                <a:gd name="T8" fmla="*/ 2 w 39"/>
                <a:gd name="T9" fmla="*/ 52 h 62"/>
                <a:gd name="T10" fmla="*/ 5 w 39"/>
                <a:gd name="T11" fmla="*/ 48 h 62"/>
                <a:gd name="T12" fmla="*/ 8 w 39"/>
                <a:gd name="T13" fmla="*/ 43 h 62"/>
                <a:gd name="T14" fmla="*/ 14 w 39"/>
                <a:gd name="T15" fmla="*/ 38 h 62"/>
                <a:gd name="T16" fmla="*/ 19 w 39"/>
                <a:gd name="T17" fmla="*/ 33 h 62"/>
                <a:gd name="T18" fmla="*/ 24 w 39"/>
                <a:gd name="T19" fmla="*/ 30 h 62"/>
                <a:gd name="T20" fmla="*/ 27 w 39"/>
                <a:gd name="T21" fmla="*/ 26 h 62"/>
                <a:gd name="T22" fmla="*/ 29 w 39"/>
                <a:gd name="T23" fmla="*/ 21 h 62"/>
                <a:gd name="T24" fmla="*/ 30 w 39"/>
                <a:gd name="T25" fmla="*/ 18 h 62"/>
                <a:gd name="T26" fmla="*/ 29 w 39"/>
                <a:gd name="T27" fmla="*/ 14 h 62"/>
                <a:gd name="T28" fmla="*/ 28 w 39"/>
                <a:gd name="T29" fmla="*/ 10 h 62"/>
                <a:gd name="T30" fmla="*/ 24 w 39"/>
                <a:gd name="T31" fmla="*/ 9 h 62"/>
                <a:gd name="T32" fmla="*/ 19 w 39"/>
                <a:gd name="T33" fmla="*/ 8 h 62"/>
                <a:gd name="T34" fmla="*/ 14 w 39"/>
                <a:gd name="T35" fmla="*/ 9 h 62"/>
                <a:gd name="T36" fmla="*/ 11 w 39"/>
                <a:gd name="T37" fmla="*/ 10 h 62"/>
                <a:gd name="T38" fmla="*/ 10 w 39"/>
                <a:gd name="T39" fmla="*/ 13 h 62"/>
                <a:gd name="T40" fmla="*/ 8 w 39"/>
                <a:gd name="T41" fmla="*/ 15 h 62"/>
                <a:gd name="T42" fmla="*/ 8 w 39"/>
                <a:gd name="T43" fmla="*/ 19 h 62"/>
                <a:gd name="T44" fmla="*/ 0 w 39"/>
                <a:gd name="T45" fmla="*/ 18 h 62"/>
                <a:gd name="T46" fmla="*/ 1 w 39"/>
                <a:gd name="T47" fmla="*/ 13 h 62"/>
                <a:gd name="T48" fmla="*/ 3 w 39"/>
                <a:gd name="T49" fmla="*/ 8 h 62"/>
                <a:gd name="T50" fmla="*/ 6 w 39"/>
                <a:gd name="T51" fmla="*/ 5 h 62"/>
                <a:gd name="T52" fmla="*/ 10 w 39"/>
                <a:gd name="T53" fmla="*/ 3 h 62"/>
                <a:gd name="T54" fmla="*/ 14 w 39"/>
                <a:gd name="T55" fmla="*/ 2 h 62"/>
                <a:gd name="T56" fmla="*/ 19 w 39"/>
                <a:gd name="T57" fmla="*/ 0 h 62"/>
                <a:gd name="T58" fmla="*/ 25 w 39"/>
                <a:gd name="T59" fmla="*/ 2 h 62"/>
                <a:gd name="T60" fmla="*/ 29 w 39"/>
                <a:gd name="T61" fmla="*/ 3 h 62"/>
                <a:gd name="T62" fmla="*/ 33 w 39"/>
                <a:gd name="T63" fmla="*/ 5 h 62"/>
                <a:gd name="T64" fmla="*/ 36 w 39"/>
                <a:gd name="T65" fmla="*/ 9 h 62"/>
                <a:gd name="T66" fmla="*/ 38 w 39"/>
                <a:gd name="T67" fmla="*/ 13 h 62"/>
                <a:gd name="T68" fmla="*/ 38 w 39"/>
                <a:gd name="T69" fmla="*/ 18 h 62"/>
                <a:gd name="T70" fmla="*/ 38 w 39"/>
                <a:gd name="T71" fmla="*/ 21 h 62"/>
                <a:gd name="T72" fmla="*/ 36 w 39"/>
                <a:gd name="T73" fmla="*/ 25 h 62"/>
                <a:gd name="T74" fmla="*/ 35 w 39"/>
                <a:gd name="T75" fmla="*/ 29 h 62"/>
                <a:gd name="T76" fmla="*/ 33 w 39"/>
                <a:gd name="T77" fmla="*/ 32 h 62"/>
                <a:gd name="T78" fmla="*/ 30 w 39"/>
                <a:gd name="T79" fmla="*/ 35 h 62"/>
                <a:gd name="T80" fmla="*/ 27 w 39"/>
                <a:gd name="T81" fmla="*/ 38 h 62"/>
                <a:gd name="T82" fmla="*/ 22 w 39"/>
                <a:gd name="T83" fmla="*/ 42 h 62"/>
                <a:gd name="T84" fmla="*/ 18 w 39"/>
                <a:gd name="T85" fmla="*/ 46 h 62"/>
                <a:gd name="T86" fmla="*/ 14 w 39"/>
                <a:gd name="T87" fmla="*/ 48 h 62"/>
                <a:gd name="T88" fmla="*/ 13 w 39"/>
                <a:gd name="T89" fmla="*/ 49 h 62"/>
                <a:gd name="T90" fmla="*/ 10 w 39"/>
                <a:gd name="T91" fmla="*/ 53 h 62"/>
                <a:gd name="T92" fmla="*/ 39 w 39"/>
                <a:gd name="T93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62">
                  <a:moveTo>
                    <a:pt x="39" y="53"/>
                  </a:moveTo>
                  <a:lnTo>
                    <a:pt x="39" y="6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0" y="53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80"/>
            <p:cNvSpPr>
              <a:spLocks/>
            </p:cNvSpPr>
            <p:nvPr/>
          </p:nvSpPr>
          <p:spPr bwMode="auto">
            <a:xfrm>
              <a:off x="1182" y="2914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2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2 h 61"/>
                <a:gd name="T10" fmla="*/ 19 w 39"/>
                <a:gd name="T11" fmla="*/ 53 h 61"/>
                <a:gd name="T12" fmla="*/ 22 w 39"/>
                <a:gd name="T13" fmla="*/ 52 h 61"/>
                <a:gd name="T14" fmla="*/ 26 w 39"/>
                <a:gd name="T15" fmla="*/ 51 h 61"/>
                <a:gd name="T16" fmla="*/ 29 w 39"/>
                <a:gd name="T17" fmla="*/ 50 h 61"/>
                <a:gd name="T18" fmla="*/ 30 w 39"/>
                <a:gd name="T19" fmla="*/ 46 h 61"/>
                <a:gd name="T20" fmla="*/ 31 w 39"/>
                <a:gd name="T21" fmla="*/ 44 h 61"/>
                <a:gd name="T22" fmla="*/ 32 w 39"/>
                <a:gd name="T23" fmla="*/ 39 h 61"/>
                <a:gd name="T24" fmla="*/ 31 w 39"/>
                <a:gd name="T25" fmla="*/ 35 h 61"/>
                <a:gd name="T26" fmla="*/ 30 w 39"/>
                <a:gd name="T27" fmla="*/ 33 h 61"/>
                <a:gd name="T28" fmla="*/ 29 w 39"/>
                <a:gd name="T29" fmla="*/ 29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29 h 61"/>
                <a:gd name="T42" fmla="*/ 9 w 39"/>
                <a:gd name="T43" fmla="*/ 31 h 61"/>
                <a:gd name="T44" fmla="*/ 0 w 39"/>
                <a:gd name="T45" fmla="*/ 30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7 h 61"/>
                <a:gd name="T52" fmla="*/ 14 w 39"/>
                <a:gd name="T53" fmla="*/ 7 h 61"/>
                <a:gd name="T54" fmla="*/ 10 w 39"/>
                <a:gd name="T55" fmla="*/ 23 h 61"/>
                <a:gd name="T56" fmla="*/ 16 w 39"/>
                <a:gd name="T57" fmla="*/ 20 h 61"/>
                <a:gd name="T58" fmla="*/ 21 w 39"/>
                <a:gd name="T59" fmla="*/ 19 h 61"/>
                <a:gd name="T60" fmla="*/ 26 w 39"/>
                <a:gd name="T61" fmla="*/ 19 h 61"/>
                <a:gd name="T62" fmla="*/ 31 w 39"/>
                <a:gd name="T63" fmla="*/ 22 h 61"/>
                <a:gd name="T64" fmla="*/ 35 w 39"/>
                <a:gd name="T65" fmla="*/ 24 h 61"/>
                <a:gd name="T66" fmla="*/ 37 w 39"/>
                <a:gd name="T67" fmla="*/ 29 h 61"/>
                <a:gd name="T68" fmla="*/ 39 w 39"/>
                <a:gd name="T69" fmla="*/ 33 h 61"/>
                <a:gd name="T70" fmla="*/ 39 w 39"/>
                <a:gd name="T71" fmla="*/ 39 h 61"/>
                <a:gd name="T72" fmla="*/ 39 w 39"/>
                <a:gd name="T73" fmla="*/ 44 h 61"/>
                <a:gd name="T74" fmla="*/ 37 w 39"/>
                <a:gd name="T75" fmla="*/ 49 h 61"/>
                <a:gd name="T76" fmla="*/ 35 w 39"/>
                <a:gd name="T77" fmla="*/ 53 h 61"/>
                <a:gd name="T78" fmla="*/ 32 w 39"/>
                <a:gd name="T79" fmla="*/ 56 h 61"/>
                <a:gd name="T80" fmla="*/ 29 w 39"/>
                <a:gd name="T81" fmla="*/ 58 h 61"/>
                <a:gd name="T82" fmla="*/ 24 w 39"/>
                <a:gd name="T83" fmla="*/ 60 h 61"/>
                <a:gd name="T84" fmla="*/ 19 w 39"/>
                <a:gd name="T85" fmla="*/ 61 h 61"/>
                <a:gd name="T86" fmla="*/ 14 w 39"/>
                <a:gd name="T87" fmla="*/ 60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2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3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50"/>
                  </a:lnTo>
                  <a:lnTo>
                    <a:pt x="30" y="46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1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3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81"/>
            <p:cNvSpPr>
              <a:spLocks noEditPoints="1"/>
            </p:cNvSpPr>
            <p:nvPr/>
          </p:nvSpPr>
          <p:spPr bwMode="auto">
            <a:xfrm>
              <a:off x="1065" y="3339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10 h 62"/>
                <a:gd name="T10" fmla="*/ 6 w 39"/>
                <a:gd name="T11" fmla="*/ 6 h 62"/>
                <a:gd name="T12" fmla="*/ 9 w 39"/>
                <a:gd name="T13" fmla="*/ 4 h 62"/>
                <a:gd name="T14" fmla="*/ 12 w 39"/>
                <a:gd name="T15" fmla="*/ 2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5 h 62"/>
                <a:gd name="T26" fmla="*/ 34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9 w 39"/>
                <a:gd name="T41" fmla="*/ 44 h 62"/>
                <a:gd name="T42" fmla="*/ 38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8 w 39"/>
                <a:gd name="T51" fmla="*/ 61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60 h 62"/>
                <a:gd name="T60" fmla="*/ 6 w 39"/>
                <a:gd name="T61" fmla="*/ 56 h 62"/>
                <a:gd name="T62" fmla="*/ 1 w 39"/>
                <a:gd name="T63" fmla="*/ 46 h 62"/>
                <a:gd name="T64" fmla="*/ 0 w 39"/>
                <a:gd name="T65" fmla="*/ 32 h 62"/>
                <a:gd name="T66" fmla="*/ 7 w 39"/>
                <a:gd name="T67" fmla="*/ 32 h 62"/>
                <a:gd name="T68" fmla="*/ 9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7 w 39"/>
                <a:gd name="T79" fmla="*/ 55 h 62"/>
                <a:gd name="T80" fmla="*/ 20 w 39"/>
                <a:gd name="T81" fmla="*/ 55 h 62"/>
                <a:gd name="T82" fmla="*/ 23 w 39"/>
                <a:gd name="T83" fmla="*/ 55 h 62"/>
                <a:gd name="T84" fmla="*/ 26 w 39"/>
                <a:gd name="T85" fmla="*/ 53 h 62"/>
                <a:gd name="T86" fmla="*/ 28 w 39"/>
                <a:gd name="T87" fmla="*/ 50 h 62"/>
                <a:gd name="T88" fmla="*/ 29 w 39"/>
                <a:gd name="T89" fmla="*/ 48 h 62"/>
                <a:gd name="T90" fmla="*/ 31 w 39"/>
                <a:gd name="T91" fmla="*/ 44 h 62"/>
                <a:gd name="T92" fmla="*/ 32 w 39"/>
                <a:gd name="T93" fmla="*/ 38 h 62"/>
                <a:gd name="T94" fmla="*/ 32 w 39"/>
                <a:gd name="T95" fmla="*/ 32 h 62"/>
                <a:gd name="T96" fmla="*/ 32 w 39"/>
                <a:gd name="T97" fmla="*/ 24 h 62"/>
                <a:gd name="T98" fmla="*/ 31 w 39"/>
                <a:gd name="T99" fmla="*/ 20 h 62"/>
                <a:gd name="T100" fmla="*/ 29 w 39"/>
                <a:gd name="T101" fmla="*/ 15 h 62"/>
                <a:gd name="T102" fmla="*/ 28 w 39"/>
                <a:gd name="T103" fmla="*/ 12 h 62"/>
                <a:gd name="T104" fmla="*/ 26 w 39"/>
                <a:gd name="T105" fmla="*/ 10 h 62"/>
                <a:gd name="T106" fmla="*/ 23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7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1" y="46"/>
                  </a:lnTo>
                  <a:lnTo>
                    <a:pt x="0" y="32"/>
                  </a:lnTo>
                  <a:close/>
                  <a:moveTo>
                    <a:pt x="7" y="32"/>
                  </a:moveTo>
                  <a:lnTo>
                    <a:pt x="9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182"/>
            <p:cNvSpPr>
              <a:spLocks noChangeArrowheads="1"/>
            </p:cNvSpPr>
            <p:nvPr/>
          </p:nvSpPr>
          <p:spPr bwMode="auto">
            <a:xfrm>
              <a:off x="1116" y="3393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83"/>
            <p:cNvSpPr>
              <a:spLocks/>
            </p:cNvSpPr>
            <p:nvPr/>
          </p:nvSpPr>
          <p:spPr bwMode="auto">
            <a:xfrm>
              <a:off x="1135" y="3339"/>
              <a:ext cx="40" cy="62"/>
            </a:xfrm>
            <a:custGeom>
              <a:avLst/>
              <a:gdLst>
                <a:gd name="T0" fmla="*/ 8 w 40"/>
                <a:gd name="T1" fmla="*/ 44 h 62"/>
                <a:gd name="T2" fmla="*/ 12 w 40"/>
                <a:gd name="T3" fmla="*/ 53 h 62"/>
                <a:gd name="T4" fmla="*/ 19 w 40"/>
                <a:gd name="T5" fmla="*/ 55 h 62"/>
                <a:gd name="T6" fmla="*/ 27 w 40"/>
                <a:gd name="T7" fmla="*/ 54 h 62"/>
                <a:gd name="T8" fmla="*/ 30 w 40"/>
                <a:gd name="T9" fmla="*/ 49 h 62"/>
                <a:gd name="T10" fmla="*/ 32 w 40"/>
                <a:gd name="T11" fmla="*/ 43 h 62"/>
                <a:gd name="T12" fmla="*/ 30 w 40"/>
                <a:gd name="T13" fmla="*/ 37 h 62"/>
                <a:gd name="T14" fmla="*/ 27 w 40"/>
                <a:gd name="T15" fmla="*/ 33 h 62"/>
                <a:gd name="T16" fmla="*/ 21 w 40"/>
                <a:gd name="T17" fmla="*/ 32 h 62"/>
                <a:gd name="T18" fmla="*/ 16 w 40"/>
                <a:gd name="T19" fmla="*/ 32 h 62"/>
                <a:gd name="T20" fmla="*/ 17 w 40"/>
                <a:gd name="T21" fmla="*/ 26 h 62"/>
                <a:gd name="T22" fmla="*/ 25 w 40"/>
                <a:gd name="T23" fmla="*/ 23 h 62"/>
                <a:gd name="T24" fmla="*/ 28 w 40"/>
                <a:gd name="T25" fmla="*/ 18 h 62"/>
                <a:gd name="T26" fmla="*/ 28 w 40"/>
                <a:gd name="T27" fmla="*/ 12 h 62"/>
                <a:gd name="T28" fmla="*/ 23 w 40"/>
                <a:gd name="T29" fmla="*/ 9 h 62"/>
                <a:gd name="T30" fmla="*/ 16 w 40"/>
                <a:gd name="T31" fmla="*/ 9 h 62"/>
                <a:gd name="T32" fmla="*/ 11 w 40"/>
                <a:gd name="T33" fmla="*/ 13 h 62"/>
                <a:gd name="T34" fmla="*/ 1 w 40"/>
                <a:gd name="T35" fmla="*/ 16 h 62"/>
                <a:gd name="T36" fmla="*/ 5 w 40"/>
                <a:gd name="T37" fmla="*/ 7 h 62"/>
                <a:gd name="T38" fmla="*/ 11 w 40"/>
                <a:gd name="T39" fmla="*/ 2 h 62"/>
                <a:gd name="T40" fmla="*/ 19 w 40"/>
                <a:gd name="T41" fmla="*/ 0 h 62"/>
                <a:gd name="T42" fmla="*/ 28 w 40"/>
                <a:gd name="T43" fmla="*/ 2 h 62"/>
                <a:gd name="T44" fmla="*/ 34 w 40"/>
                <a:gd name="T45" fmla="*/ 9 h 62"/>
                <a:gd name="T46" fmla="*/ 36 w 40"/>
                <a:gd name="T47" fmla="*/ 16 h 62"/>
                <a:gd name="T48" fmla="*/ 34 w 40"/>
                <a:gd name="T49" fmla="*/ 23 h 62"/>
                <a:gd name="T50" fmla="*/ 28 w 40"/>
                <a:gd name="T51" fmla="*/ 28 h 62"/>
                <a:gd name="T52" fmla="*/ 36 w 40"/>
                <a:gd name="T53" fmla="*/ 33 h 62"/>
                <a:gd name="T54" fmla="*/ 40 w 40"/>
                <a:gd name="T55" fmla="*/ 39 h 62"/>
                <a:gd name="T56" fmla="*/ 39 w 40"/>
                <a:gd name="T57" fmla="*/ 48 h 62"/>
                <a:gd name="T58" fmla="*/ 34 w 40"/>
                <a:gd name="T59" fmla="*/ 56 h 62"/>
                <a:gd name="T60" fmla="*/ 25 w 40"/>
                <a:gd name="T61" fmla="*/ 61 h 62"/>
                <a:gd name="T62" fmla="*/ 14 w 40"/>
                <a:gd name="T63" fmla="*/ 61 h 62"/>
                <a:gd name="T64" fmla="*/ 6 w 40"/>
                <a:gd name="T65" fmla="*/ 57 h 62"/>
                <a:gd name="T66" fmla="*/ 1 w 40"/>
                <a:gd name="T6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62">
                  <a:moveTo>
                    <a:pt x="0" y="45"/>
                  </a:moveTo>
                  <a:lnTo>
                    <a:pt x="8" y="44"/>
                  </a:lnTo>
                  <a:lnTo>
                    <a:pt x="10" y="49"/>
                  </a:lnTo>
                  <a:lnTo>
                    <a:pt x="12" y="53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4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33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9" y="48"/>
                  </a:lnTo>
                  <a:lnTo>
                    <a:pt x="38" y="53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25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1" y="60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84"/>
            <p:cNvSpPr>
              <a:spLocks noEditPoints="1"/>
            </p:cNvSpPr>
            <p:nvPr/>
          </p:nvSpPr>
          <p:spPr bwMode="auto">
            <a:xfrm>
              <a:off x="1182" y="3339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2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1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60 h 62"/>
                <a:gd name="T60" fmla="*/ 7 w 39"/>
                <a:gd name="T61" fmla="*/ 56 h 62"/>
                <a:gd name="T62" fmla="*/ 2 w 39"/>
                <a:gd name="T63" fmla="*/ 46 h 62"/>
                <a:gd name="T64" fmla="*/ 0 w 39"/>
                <a:gd name="T65" fmla="*/ 32 h 62"/>
                <a:gd name="T66" fmla="*/ 8 w 39"/>
                <a:gd name="T67" fmla="*/ 32 h 62"/>
                <a:gd name="T68" fmla="*/ 8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5 h 62"/>
                <a:gd name="T80" fmla="*/ 20 w 39"/>
                <a:gd name="T81" fmla="*/ 55 h 62"/>
                <a:gd name="T82" fmla="*/ 22 w 39"/>
                <a:gd name="T83" fmla="*/ 55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4 h 62"/>
                <a:gd name="T92" fmla="*/ 31 w 39"/>
                <a:gd name="T93" fmla="*/ 38 h 62"/>
                <a:gd name="T94" fmla="*/ 32 w 39"/>
                <a:gd name="T95" fmla="*/ 32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8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7" y="56"/>
                  </a:lnTo>
                  <a:lnTo>
                    <a:pt x="2" y="46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2" y="32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85"/>
            <p:cNvSpPr>
              <a:spLocks noEditPoints="1"/>
            </p:cNvSpPr>
            <p:nvPr/>
          </p:nvSpPr>
          <p:spPr bwMode="auto">
            <a:xfrm>
              <a:off x="1065" y="3766"/>
              <a:ext cx="39" cy="62"/>
            </a:xfrm>
            <a:custGeom>
              <a:avLst/>
              <a:gdLst>
                <a:gd name="T0" fmla="*/ 0 w 39"/>
                <a:gd name="T1" fmla="*/ 30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9 h 62"/>
                <a:gd name="T10" fmla="*/ 6 w 39"/>
                <a:gd name="T11" fmla="*/ 6 h 62"/>
                <a:gd name="T12" fmla="*/ 9 w 39"/>
                <a:gd name="T13" fmla="*/ 3 h 62"/>
                <a:gd name="T14" fmla="*/ 12 w 39"/>
                <a:gd name="T15" fmla="*/ 1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4 h 62"/>
                <a:gd name="T26" fmla="*/ 34 w 39"/>
                <a:gd name="T27" fmla="*/ 7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0 h 62"/>
                <a:gd name="T34" fmla="*/ 39 w 39"/>
                <a:gd name="T35" fmla="*/ 25 h 62"/>
                <a:gd name="T36" fmla="*/ 39 w 39"/>
                <a:gd name="T37" fmla="*/ 30 h 62"/>
                <a:gd name="T38" fmla="*/ 39 w 39"/>
                <a:gd name="T39" fmla="*/ 37 h 62"/>
                <a:gd name="T40" fmla="*/ 39 w 39"/>
                <a:gd name="T41" fmla="*/ 44 h 62"/>
                <a:gd name="T42" fmla="*/ 38 w 39"/>
                <a:gd name="T43" fmla="*/ 48 h 62"/>
                <a:gd name="T44" fmla="*/ 36 w 39"/>
                <a:gd name="T45" fmla="*/ 52 h 62"/>
                <a:gd name="T46" fmla="*/ 33 w 39"/>
                <a:gd name="T47" fmla="*/ 56 h 62"/>
                <a:gd name="T48" fmla="*/ 31 w 39"/>
                <a:gd name="T49" fmla="*/ 58 h 62"/>
                <a:gd name="T50" fmla="*/ 28 w 39"/>
                <a:gd name="T51" fmla="*/ 59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58 h 62"/>
                <a:gd name="T60" fmla="*/ 6 w 39"/>
                <a:gd name="T61" fmla="*/ 56 h 62"/>
                <a:gd name="T62" fmla="*/ 1 w 39"/>
                <a:gd name="T63" fmla="*/ 45 h 62"/>
                <a:gd name="T64" fmla="*/ 0 w 39"/>
                <a:gd name="T65" fmla="*/ 30 h 62"/>
                <a:gd name="T66" fmla="*/ 7 w 39"/>
                <a:gd name="T67" fmla="*/ 30 h 62"/>
                <a:gd name="T68" fmla="*/ 9 w 39"/>
                <a:gd name="T69" fmla="*/ 37 h 62"/>
                <a:gd name="T70" fmla="*/ 9 w 39"/>
                <a:gd name="T71" fmla="*/ 42 h 62"/>
                <a:gd name="T72" fmla="*/ 10 w 39"/>
                <a:gd name="T73" fmla="*/ 47 h 62"/>
                <a:gd name="T74" fmla="*/ 11 w 39"/>
                <a:gd name="T75" fmla="*/ 50 h 62"/>
                <a:gd name="T76" fmla="*/ 14 w 39"/>
                <a:gd name="T77" fmla="*/ 52 h 62"/>
                <a:gd name="T78" fmla="*/ 17 w 39"/>
                <a:gd name="T79" fmla="*/ 53 h 62"/>
                <a:gd name="T80" fmla="*/ 20 w 39"/>
                <a:gd name="T81" fmla="*/ 55 h 62"/>
                <a:gd name="T82" fmla="*/ 23 w 39"/>
                <a:gd name="T83" fmla="*/ 53 h 62"/>
                <a:gd name="T84" fmla="*/ 26 w 39"/>
                <a:gd name="T85" fmla="*/ 52 h 62"/>
                <a:gd name="T86" fmla="*/ 28 w 39"/>
                <a:gd name="T87" fmla="*/ 50 h 62"/>
                <a:gd name="T88" fmla="*/ 29 w 39"/>
                <a:gd name="T89" fmla="*/ 47 h 62"/>
                <a:gd name="T90" fmla="*/ 31 w 39"/>
                <a:gd name="T91" fmla="*/ 42 h 62"/>
                <a:gd name="T92" fmla="*/ 32 w 39"/>
                <a:gd name="T93" fmla="*/ 37 h 62"/>
                <a:gd name="T94" fmla="*/ 32 w 39"/>
                <a:gd name="T95" fmla="*/ 30 h 62"/>
                <a:gd name="T96" fmla="*/ 32 w 39"/>
                <a:gd name="T97" fmla="*/ 24 h 62"/>
                <a:gd name="T98" fmla="*/ 31 w 39"/>
                <a:gd name="T99" fmla="*/ 19 h 62"/>
                <a:gd name="T100" fmla="*/ 29 w 39"/>
                <a:gd name="T101" fmla="*/ 14 h 62"/>
                <a:gd name="T102" fmla="*/ 28 w 39"/>
                <a:gd name="T103" fmla="*/ 12 h 62"/>
                <a:gd name="T104" fmla="*/ 26 w 39"/>
                <a:gd name="T105" fmla="*/ 9 h 62"/>
                <a:gd name="T106" fmla="*/ 23 w 39"/>
                <a:gd name="T107" fmla="*/ 7 h 62"/>
                <a:gd name="T108" fmla="*/ 20 w 39"/>
                <a:gd name="T109" fmla="*/ 7 h 62"/>
                <a:gd name="T110" fmla="*/ 16 w 39"/>
                <a:gd name="T111" fmla="*/ 7 h 62"/>
                <a:gd name="T112" fmla="*/ 14 w 39"/>
                <a:gd name="T113" fmla="*/ 8 h 62"/>
                <a:gd name="T114" fmla="*/ 11 w 39"/>
                <a:gd name="T115" fmla="*/ 11 h 62"/>
                <a:gd name="T116" fmla="*/ 9 w 39"/>
                <a:gd name="T117" fmla="*/ 19 h 62"/>
                <a:gd name="T118" fmla="*/ 7 w 39"/>
                <a:gd name="T11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0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7"/>
                  </a:lnTo>
                  <a:lnTo>
                    <a:pt x="39" y="44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7"/>
                  </a:lnTo>
                  <a:lnTo>
                    <a:pt x="9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86"/>
            <p:cNvSpPr>
              <a:spLocks noChangeArrowheads="1"/>
            </p:cNvSpPr>
            <p:nvPr/>
          </p:nvSpPr>
          <p:spPr bwMode="auto">
            <a:xfrm>
              <a:off x="1116" y="3818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87"/>
            <p:cNvSpPr>
              <a:spLocks/>
            </p:cNvSpPr>
            <p:nvPr/>
          </p:nvSpPr>
          <p:spPr bwMode="auto">
            <a:xfrm>
              <a:off x="1135" y="3766"/>
              <a:ext cx="40" cy="62"/>
            </a:xfrm>
            <a:custGeom>
              <a:avLst/>
              <a:gdLst>
                <a:gd name="T0" fmla="*/ 8 w 40"/>
                <a:gd name="T1" fmla="*/ 44 h 62"/>
                <a:gd name="T2" fmla="*/ 12 w 40"/>
                <a:gd name="T3" fmla="*/ 52 h 62"/>
                <a:gd name="T4" fmla="*/ 19 w 40"/>
                <a:gd name="T5" fmla="*/ 55 h 62"/>
                <a:gd name="T6" fmla="*/ 27 w 40"/>
                <a:gd name="T7" fmla="*/ 53 h 62"/>
                <a:gd name="T8" fmla="*/ 30 w 40"/>
                <a:gd name="T9" fmla="*/ 48 h 62"/>
                <a:gd name="T10" fmla="*/ 32 w 40"/>
                <a:gd name="T11" fmla="*/ 42 h 62"/>
                <a:gd name="T12" fmla="*/ 30 w 40"/>
                <a:gd name="T13" fmla="*/ 36 h 62"/>
                <a:gd name="T14" fmla="*/ 27 w 40"/>
                <a:gd name="T15" fmla="*/ 33 h 62"/>
                <a:gd name="T16" fmla="*/ 21 w 40"/>
                <a:gd name="T17" fmla="*/ 30 h 62"/>
                <a:gd name="T18" fmla="*/ 16 w 40"/>
                <a:gd name="T19" fmla="*/ 31 h 62"/>
                <a:gd name="T20" fmla="*/ 17 w 40"/>
                <a:gd name="T21" fmla="*/ 24 h 62"/>
                <a:gd name="T22" fmla="*/ 25 w 40"/>
                <a:gd name="T23" fmla="*/ 23 h 62"/>
                <a:gd name="T24" fmla="*/ 28 w 40"/>
                <a:gd name="T25" fmla="*/ 18 h 62"/>
                <a:gd name="T26" fmla="*/ 28 w 40"/>
                <a:gd name="T27" fmla="*/ 12 h 62"/>
                <a:gd name="T28" fmla="*/ 23 w 40"/>
                <a:gd name="T29" fmla="*/ 7 h 62"/>
                <a:gd name="T30" fmla="*/ 16 w 40"/>
                <a:gd name="T31" fmla="*/ 7 h 62"/>
                <a:gd name="T32" fmla="*/ 11 w 40"/>
                <a:gd name="T33" fmla="*/ 12 h 62"/>
                <a:gd name="T34" fmla="*/ 1 w 40"/>
                <a:gd name="T35" fmla="*/ 15 h 62"/>
                <a:gd name="T36" fmla="*/ 5 w 40"/>
                <a:gd name="T37" fmla="*/ 7 h 62"/>
                <a:gd name="T38" fmla="*/ 11 w 40"/>
                <a:gd name="T39" fmla="*/ 2 h 62"/>
                <a:gd name="T40" fmla="*/ 19 w 40"/>
                <a:gd name="T41" fmla="*/ 0 h 62"/>
                <a:gd name="T42" fmla="*/ 28 w 40"/>
                <a:gd name="T43" fmla="*/ 2 h 62"/>
                <a:gd name="T44" fmla="*/ 34 w 40"/>
                <a:gd name="T45" fmla="*/ 8 h 62"/>
                <a:gd name="T46" fmla="*/ 36 w 40"/>
                <a:gd name="T47" fmla="*/ 15 h 62"/>
                <a:gd name="T48" fmla="*/ 34 w 40"/>
                <a:gd name="T49" fmla="*/ 22 h 62"/>
                <a:gd name="T50" fmla="*/ 28 w 40"/>
                <a:gd name="T51" fmla="*/ 26 h 62"/>
                <a:gd name="T52" fmla="*/ 36 w 40"/>
                <a:gd name="T53" fmla="*/ 33 h 62"/>
                <a:gd name="T54" fmla="*/ 40 w 40"/>
                <a:gd name="T55" fmla="*/ 39 h 62"/>
                <a:gd name="T56" fmla="*/ 39 w 40"/>
                <a:gd name="T57" fmla="*/ 47 h 62"/>
                <a:gd name="T58" fmla="*/ 34 w 40"/>
                <a:gd name="T59" fmla="*/ 56 h 62"/>
                <a:gd name="T60" fmla="*/ 25 w 40"/>
                <a:gd name="T61" fmla="*/ 61 h 62"/>
                <a:gd name="T62" fmla="*/ 14 w 40"/>
                <a:gd name="T63" fmla="*/ 61 h 62"/>
                <a:gd name="T64" fmla="*/ 6 w 40"/>
                <a:gd name="T65" fmla="*/ 57 h 62"/>
                <a:gd name="T66" fmla="*/ 1 w 40"/>
                <a:gd name="T6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62">
                  <a:moveTo>
                    <a:pt x="0" y="45"/>
                  </a:moveTo>
                  <a:lnTo>
                    <a:pt x="8" y="44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3"/>
                  </a:lnTo>
                  <a:lnTo>
                    <a:pt x="29" y="51"/>
                  </a:lnTo>
                  <a:lnTo>
                    <a:pt x="30" y="48"/>
                  </a:lnTo>
                  <a:lnTo>
                    <a:pt x="32" y="45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0" y="17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5" y="7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4" y="22"/>
                  </a:lnTo>
                  <a:lnTo>
                    <a:pt x="32" y="25"/>
                  </a:lnTo>
                  <a:lnTo>
                    <a:pt x="28" y="26"/>
                  </a:lnTo>
                  <a:lnTo>
                    <a:pt x="33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7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5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6" y="57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88"/>
            <p:cNvSpPr>
              <a:spLocks/>
            </p:cNvSpPr>
            <p:nvPr/>
          </p:nvSpPr>
          <p:spPr bwMode="auto">
            <a:xfrm>
              <a:off x="1182" y="3767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3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2 h 61"/>
                <a:gd name="T10" fmla="*/ 19 w 39"/>
                <a:gd name="T11" fmla="*/ 54 h 61"/>
                <a:gd name="T12" fmla="*/ 22 w 39"/>
                <a:gd name="T13" fmla="*/ 52 h 61"/>
                <a:gd name="T14" fmla="*/ 26 w 39"/>
                <a:gd name="T15" fmla="*/ 51 h 61"/>
                <a:gd name="T16" fmla="*/ 29 w 39"/>
                <a:gd name="T17" fmla="*/ 50 h 61"/>
                <a:gd name="T18" fmla="*/ 30 w 39"/>
                <a:gd name="T19" fmla="*/ 46 h 61"/>
                <a:gd name="T20" fmla="*/ 31 w 39"/>
                <a:gd name="T21" fmla="*/ 44 h 61"/>
                <a:gd name="T22" fmla="*/ 32 w 39"/>
                <a:gd name="T23" fmla="*/ 39 h 61"/>
                <a:gd name="T24" fmla="*/ 31 w 39"/>
                <a:gd name="T25" fmla="*/ 35 h 61"/>
                <a:gd name="T26" fmla="*/ 30 w 39"/>
                <a:gd name="T27" fmla="*/ 33 h 61"/>
                <a:gd name="T28" fmla="*/ 29 w 39"/>
                <a:gd name="T29" fmla="*/ 29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29 h 61"/>
                <a:gd name="T42" fmla="*/ 9 w 39"/>
                <a:gd name="T43" fmla="*/ 32 h 61"/>
                <a:gd name="T44" fmla="*/ 0 w 39"/>
                <a:gd name="T45" fmla="*/ 30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7 h 61"/>
                <a:gd name="T52" fmla="*/ 14 w 39"/>
                <a:gd name="T53" fmla="*/ 7 h 61"/>
                <a:gd name="T54" fmla="*/ 10 w 39"/>
                <a:gd name="T55" fmla="*/ 23 h 61"/>
                <a:gd name="T56" fmla="*/ 16 w 39"/>
                <a:gd name="T57" fmla="*/ 21 h 61"/>
                <a:gd name="T58" fmla="*/ 21 w 39"/>
                <a:gd name="T59" fmla="*/ 19 h 61"/>
                <a:gd name="T60" fmla="*/ 26 w 39"/>
                <a:gd name="T61" fmla="*/ 19 h 61"/>
                <a:gd name="T62" fmla="*/ 31 w 39"/>
                <a:gd name="T63" fmla="*/ 22 h 61"/>
                <a:gd name="T64" fmla="*/ 35 w 39"/>
                <a:gd name="T65" fmla="*/ 24 h 61"/>
                <a:gd name="T66" fmla="*/ 37 w 39"/>
                <a:gd name="T67" fmla="*/ 29 h 61"/>
                <a:gd name="T68" fmla="*/ 39 w 39"/>
                <a:gd name="T69" fmla="*/ 33 h 61"/>
                <a:gd name="T70" fmla="*/ 39 w 39"/>
                <a:gd name="T71" fmla="*/ 39 h 61"/>
                <a:gd name="T72" fmla="*/ 39 w 39"/>
                <a:gd name="T73" fmla="*/ 44 h 61"/>
                <a:gd name="T74" fmla="*/ 37 w 39"/>
                <a:gd name="T75" fmla="*/ 49 h 61"/>
                <a:gd name="T76" fmla="*/ 35 w 39"/>
                <a:gd name="T77" fmla="*/ 54 h 61"/>
                <a:gd name="T78" fmla="*/ 32 w 39"/>
                <a:gd name="T79" fmla="*/ 56 h 61"/>
                <a:gd name="T80" fmla="*/ 29 w 39"/>
                <a:gd name="T81" fmla="*/ 58 h 61"/>
                <a:gd name="T82" fmla="*/ 24 w 39"/>
                <a:gd name="T83" fmla="*/ 60 h 61"/>
                <a:gd name="T84" fmla="*/ 19 w 39"/>
                <a:gd name="T85" fmla="*/ 61 h 61"/>
                <a:gd name="T86" fmla="*/ 14 w 39"/>
                <a:gd name="T87" fmla="*/ 60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3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50"/>
                  </a:lnTo>
                  <a:lnTo>
                    <a:pt x="30" y="46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21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4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89"/>
            <p:cNvSpPr>
              <a:spLocks noEditPoints="1"/>
            </p:cNvSpPr>
            <p:nvPr/>
          </p:nvSpPr>
          <p:spPr bwMode="auto">
            <a:xfrm>
              <a:off x="1231" y="815"/>
              <a:ext cx="30" cy="2990"/>
            </a:xfrm>
            <a:custGeom>
              <a:avLst/>
              <a:gdLst>
                <a:gd name="T0" fmla="*/ 30 w 30"/>
                <a:gd name="T1" fmla="*/ 5 h 2990"/>
                <a:gd name="T2" fmla="*/ 30 w 30"/>
                <a:gd name="T3" fmla="*/ 0 h 2990"/>
                <a:gd name="T4" fmla="*/ 0 w 30"/>
                <a:gd name="T5" fmla="*/ 0 h 2990"/>
                <a:gd name="T6" fmla="*/ 0 w 30"/>
                <a:gd name="T7" fmla="*/ 5 h 2990"/>
                <a:gd name="T8" fmla="*/ 30 w 30"/>
                <a:gd name="T9" fmla="*/ 5 h 2990"/>
                <a:gd name="T10" fmla="*/ 30 w 30"/>
                <a:gd name="T11" fmla="*/ 432 h 2990"/>
                <a:gd name="T12" fmla="*/ 30 w 30"/>
                <a:gd name="T13" fmla="*/ 427 h 2990"/>
                <a:gd name="T14" fmla="*/ 0 w 30"/>
                <a:gd name="T15" fmla="*/ 427 h 2990"/>
                <a:gd name="T16" fmla="*/ 0 w 30"/>
                <a:gd name="T17" fmla="*/ 432 h 2990"/>
                <a:gd name="T18" fmla="*/ 30 w 30"/>
                <a:gd name="T19" fmla="*/ 432 h 2990"/>
                <a:gd name="T20" fmla="*/ 30 w 30"/>
                <a:gd name="T21" fmla="*/ 858 h 2990"/>
                <a:gd name="T22" fmla="*/ 30 w 30"/>
                <a:gd name="T23" fmla="*/ 853 h 2990"/>
                <a:gd name="T24" fmla="*/ 0 w 30"/>
                <a:gd name="T25" fmla="*/ 853 h 2990"/>
                <a:gd name="T26" fmla="*/ 0 w 30"/>
                <a:gd name="T27" fmla="*/ 858 h 2990"/>
                <a:gd name="T28" fmla="*/ 30 w 30"/>
                <a:gd name="T29" fmla="*/ 858 h 2990"/>
                <a:gd name="T30" fmla="*/ 30 w 30"/>
                <a:gd name="T31" fmla="*/ 1284 h 2990"/>
                <a:gd name="T32" fmla="*/ 30 w 30"/>
                <a:gd name="T33" fmla="*/ 1279 h 2990"/>
                <a:gd name="T34" fmla="*/ 0 w 30"/>
                <a:gd name="T35" fmla="*/ 1279 h 2990"/>
                <a:gd name="T36" fmla="*/ 0 w 30"/>
                <a:gd name="T37" fmla="*/ 1284 h 2990"/>
                <a:gd name="T38" fmla="*/ 30 w 30"/>
                <a:gd name="T39" fmla="*/ 1284 h 2990"/>
                <a:gd name="T40" fmla="*/ 30 w 30"/>
                <a:gd name="T41" fmla="*/ 1710 h 2990"/>
                <a:gd name="T42" fmla="*/ 30 w 30"/>
                <a:gd name="T43" fmla="*/ 1705 h 2990"/>
                <a:gd name="T44" fmla="*/ 0 w 30"/>
                <a:gd name="T45" fmla="*/ 1705 h 2990"/>
                <a:gd name="T46" fmla="*/ 0 w 30"/>
                <a:gd name="T47" fmla="*/ 1710 h 2990"/>
                <a:gd name="T48" fmla="*/ 30 w 30"/>
                <a:gd name="T49" fmla="*/ 1710 h 2990"/>
                <a:gd name="T50" fmla="*/ 30 w 30"/>
                <a:gd name="T51" fmla="*/ 2137 h 2990"/>
                <a:gd name="T52" fmla="*/ 30 w 30"/>
                <a:gd name="T53" fmla="*/ 2132 h 2990"/>
                <a:gd name="T54" fmla="*/ 0 w 30"/>
                <a:gd name="T55" fmla="*/ 2132 h 2990"/>
                <a:gd name="T56" fmla="*/ 0 w 30"/>
                <a:gd name="T57" fmla="*/ 2137 h 2990"/>
                <a:gd name="T58" fmla="*/ 30 w 30"/>
                <a:gd name="T59" fmla="*/ 2137 h 2990"/>
                <a:gd name="T60" fmla="*/ 30 w 30"/>
                <a:gd name="T61" fmla="*/ 2563 h 2990"/>
                <a:gd name="T62" fmla="*/ 30 w 30"/>
                <a:gd name="T63" fmla="*/ 2558 h 2990"/>
                <a:gd name="T64" fmla="*/ 0 w 30"/>
                <a:gd name="T65" fmla="*/ 2558 h 2990"/>
                <a:gd name="T66" fmla="*/ 0 w 30"/>
                <a:gd name="T67" fmla="*/ 2563 h 2990"/>
                <a:gd name="T68" fmla="*/ 30 w 30"/>
                <a:gd name="T69" fmla="*/ 2563 h 2990"/>
                <a:gd name="T70" fmla="*/ 0 w 30"/>
                <a:gd name="T71" fmla="*/ 2985 h 2990"/>
                <a:gd name="T72" fmla="*/ 0 w 30"/>
                <a:gd name="T73" fmla="*/ 2990 h 2990"/>
                <a:gd name="T74" fmla="*/ 30 w 30"/>
                <a:gd name="T75" fmla="*/ 2990 h 2990"/>
                <a:gd name="T76" fmla="*/ 30 w 30"/>
                <a:gd name="T77" fmla="*/ 2985 h 2990"/>
                <a:gd name="T78" fmla="*/ 0 w 30"/>
                <a:gd name="T79" fmla="*/ 2985 h 2990"/>
                <a:gd name="T80" fmla="*/ 30 w 30"/>
                <a:gd name="T81" fmla="*/ 2990 h 2990"/>
                <a:gd name="T82" fmla="*/ 30 w 30"/>
                <a:gd name="T83" fmla="*/ 2985 h 2990"/>
                <a:gd name="T84" fmla="*/ 0 w 30"/>
                <a:gd name="T85" fmla="*/ 2985 h 2990"/>
                <a:gd name="T86" fmla="*/ 0 w 30"/>
                <a:gd name="T87" fmla="*/ 2990 h 2990"/>
                <a:gd name="T88" fmla="*/ 30 w 30"/>
                <a:gd name="T89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2990">
                  <a:moveTo>
                    <a:pt x="30" y="5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0" y="5"/>
                  </a:lnTo>
                  <a:close/>
                  <a:moveTo>
                    <a:pt x="30" y="432"/>
                  </a:moveTo>
                  <a:lnTo>
                    <a:pt x="30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30" y="432"/>
                  </a:lnTo>
                  <a:close/>
                  <a:moveTo>
                    <a:pt x="30" y="858"/>
                  </a:moveTo>
                  <a:lnTo>
                    <a:pt x="30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30" y="858"/>
                  </a:lnTo>
                  <a:close/>
                  <a:moveTo>
                    <a:pt x="30" y="1284"/>
                  </a:moveTo>
                  <a:lnTo>
                    <a:pt x="30" y="1279"/>
                  </a:lnTo>
                  <a:lnTo>
                    <a:pt x="0" y="1279"/>
                  </a:lnTo>
                  <a:lnTo>
                    <a:pt x="0" y="1284"/>
                  </a:lnTo>
                  <a:lnTo>
                    <a:pt x="30" y="1284"/>
                  </a:lnTo>
                  <a:close/>
                  <a:moveTo>
                    <a:pt x="30" y="1710"/>
                  </a:moveTo>
                  <a:lnTo>
                    <a:pt x="30" y="1705"/>
                  </a:lnTo>
                  <a:lnTo>
                    <a:pt x="0" y="1705"/>
                  </a:lnTo>
                  <a:lnTo>
                    <a:pt x="0" y="1710"/>
                  </a:lnTo>
                  <a:lnTo>
                    <a:pt x="30" y="1710"/>
                  </a:lnTo>
                  <a:close/>
                  <a:moveTo>
                    <a:pt x="30" y="2137"/>
                  </a:moveTo>
                  <a:lnTo>
                    <a:pt x="30" y="2132"/>
                  </a:lnTo>
                  <a:lnTo>
                    <a:pt x="0" y="2132"/>
                  </a:lnTo>
                  <a:lnTo>
                    <a:pt x="0" y="2137"/>
                  </a:lnTo>
                  <a:lnTo>
                    <a:pt x="30" y="2137"/>
                  </a:lnTo>
                  <a:close/>
                  <a:moveTo>
                    <a:pt x="30" y="2563"/>
                  </a:moveTo>
                  <a:lnTo>
                    <a:pt x="30" y="2558"/>
                  </a:lnTo>
                  <a:lnTo>
                    <a:pt x="0" y="2558"/>
                  </a:lnTo>
                  <a:lnTo>
                    <a:pt x="0" y="2563"/>
                  </a:lnTo>
                  <a:lnTo>
                    <a:pt x="30" y="2563"/>
                  </a:lnTo>
                  <a:close/>
                  <a:moveTo>
                    <a:pt x="0" y="2985"/>
                  </a:moveTo>
                  <a:lnTo>
                    <a:pt x="0" y="2990"/>
                  </a:lnTo>
                  <a:lnTo>
                    <a:pt x="30" y="2990"/>
                  </a:lnTo>
                  <a:lnTo>
                    <a:pt x="30" y="2985"/>
                  </a:lnTo>
                  <a:lnTo>
                    <a:pt x="0" y="2985"/>
                  </a:lnTo>
                  <a:close/>
                  <a:moveTo>
                    <a:pt x="30" y="2990"/>
                  </a:moveTo>
                  <a:lnTo>
                    <a:pt x="30" y="2985"/>
                  </a:lnTo>
                  <a:lnTo>
                    <a:pt x="0" y="2985"/>
                  </a:lnTo>
                  <a:lnTo>
                    <a:pt x="0" y="2990"/>
                  </a:lnTo>
                  <a:lnTo>
                    <a:pt x="30" y="29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90"/>
            <p:cNvSpPr>
              <a:spLocks noEditPoints="1"/>
            </p:cNvSpPr>
            <p:nvPr/>
          </p:nvSpPr>
          <p:spPr bwMode="auto">
            <a:xfrm>
              <a:off x="1246" y="815"/>
              <a:ext cx="15" cy="2990"/>
            </a:xfrm>
            <a:custGeom>
              <a:avLst/>
              <a:gdLst>
                <a:gd name="T0" fmla="*/ 15 w 15"/>
                <a:gd name="T1" fmla="*/ 5 h 2990"/>
                <a:gd name="T2" fmla="*/ 15 w 15"/>
                <a:gd name="T3" fmla="*/ 0 h 2990"/>
                <a:gd name="T4" fmla="*/ 0 w 15"/>
                <a:gd name="T5" fmla="*/ 0 h 2990"/>
                <a:gd name="T6" fmla="*/ 0 w 15"/>
                <a:gd name="T7" fmla="*/ 5 h 2990"/>
                <a:gd name="T8" fmla="*/ 15 w 15"/>
                <a:gd name="T9" fmla="*/ 5 h 2990"/>
                <a:gd name="T10" fmla="*/ 15 w 15"/>
                <a:gd name="T11" fmla="*/ 432 h 2990"/>
                <a:gd name="T12" fmla="*/ 15 w 15"/>
                <a:gd name="T13" fmla="*/ 427 h 2990"/>
                <a:gd name="T14" fmla="*/ 0 w 15"/>
                <a:gd name="T15" fmla="*/ 427 h 2990"/>
                <a:gd name="T16" fmla="*/ 0 w 15"/>
                <a:gd name="T17" fmla="*/ 432 h 2990"/>
                <a:gd name="T18" fmla="*/ 15 w 15"/>
                <a:gd name="T19" fmla="*/ 432 h 2990"/>
                <a:gd name="T20" fmla="*/ 15 w 15"/>
                <a:gd name="T21" fmla="*/ 858 h 2990"/>
                <a:gd name="T22" fmla="*/ 15 w 15"/>
                <a:gd name="T23" fmla="*/ 853 h 2990"/>
                <a:gd name="T24" fmla="*/ 0 w 15"/>
                <a:gd name="T25" fmla="*/ 853 h 2990"/>
                <a:gd name="T26" fmla="*/ 0 w 15"/>
                <a:gd name="T27" fmla="*/ 858 h 2990"/>
                <a:gd name="T28" fmla="*/ 15 w 15"/>
                <a:gd name="T29" fmla="*/ 858 h 2990"/>
                <a:gd name="T30" fmla="*/ 15 w 15"/>
                <a:gd name="T31" fmla="*/ 1284 h 2990"/>
                <a:gd name="T32" fmla="*/ 15 w 15"/>
                <a:gd name="T33" fmla="*/ 1279 h 2990"/>
                <a:gd name="T34" fmla="*/ 0 w 15"/>
                <a:gd name="T35" fmla="*/ 1279 h 2990"/>
                <a:gd name="T36" fmla="*/ 0 w 15"/>
                <a:gd name="T37" fmla="*/ 1284 h 2990"/>
                <a:gd name="T38" fmla="*/ 15 w 15"/>
                <a:gd name="T39" fmla="*/ 1284 h 2990"/>
                <a:gd name="T40" fmla="*/ 15 w 15"/>
                <a:gd name="T41" fmla="*/ 1710 h 2990"/>
                <a:gd name="T42" fmla="*/ 15 w 15"/>
                <a:gd name="T43" fmla="*/ 1705 h 2990"/>
                <a:gd name="T44" fmla="*/ 0 w 15"/>
                <a:gd name="T45" fmla="*/ 1705 h 2990"/>
                <a:gd name="T46" fmla="*/ 0 w 15"/>
                <a:gd name="T47" fmla="*/ 1710 h 2990"/>
                <a:gd name="T48" fmla="*/ 15 w 15"/>
                <a:gd name="T49" fmla="*/ 1710 h 2990"/>
                <a:gd name="T50" fmla="*/ 15 w 15"/>
                <a:gd name="T51" fmla="*/ 2137 h 2990"/>
                <a:gd name="T52" fmla="*/ 15 w 15"/>
                <a:gd name="T53" fmla="*/ 2132 h 2990"/>
                <a:gd name="T54" fmla="*/ 0 w 15"/>
                <a:gd name="T55" fmla="*/ 2132 h 2990"/>
                <a:gd name="T56" fmla="*/ 0 w 15"/>
                <a:gd name="T57" fmla="*/ 2137 h 2990"/>
                <a:gd name="T58" fmla="*/ 15 w 15"/>
                <a:gd name="T59" fmla="*/ 2137 h 2990"/>
                <a:gd name="T60" fmla="*/ 15 w 15"/>
                <a:gd name="T61" fmla="*/ 2563 h 2990"/>
                <a:gd name="T62" fmla="*/ 15 w 15"/>
                <a:gd name="T63" fmla="*/ 2558 h 2990"/>
                <a:gd name="T64" fmla="*/ 0 w 15"/>
                <a:gd name="T65" fmla="*/ 2558 h 2990"/>
                <a:gd name="T66" fmla="*/ 0 w 15"/>
                <a:gd name="T67" fmla="*/ 2563 h 2990"/>
                <a:gd name="T68" fmla="*/ 15 w 15"/>
                <a:gd name="T69" fmla="*/ 2563 h 2990"/>
                <a:gd name="T70" fmla="*/ 15 w 15"/>
                <a:gd name="T71" fmla="*/ 2990 h 2990"/>
                <a:gd name="T72" fmla="*/ 15 w 15"/>
                <a:gd name="T73" fmla="*/ 2985 h 2990"/>
                <a:gd name="T74" fmla="*/ 0 w 15"/>
                <a:gd name="T75" fmla="*/ 2985 h 2990"/>
                <a:gd name="T76" fmla="*/ 0 w 15"/>
                <a:gd name="T77" fmla="*/ 2990 h 2990"/>
                <a:gd name="T78" fmla="*/ 15 w 15"/>
                <a:gd name="T79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2990">
                  <a:moveTo>
                    <a:pt x="15" y="5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5" y="5"/>
                  </a:lnTo>
                  <a:close/>
                  <a:moveTo>
                    <a:pt x="15" y="432"/>
                  </a:moveTo>
                  <a:lnTo>
                    <a:pt x="15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15" y="432"/>
                  </a:lnTo>
                  <a:close/>
                  <a:moveTo>
                    <a:pt x="15" y="858"/>
                  </a:moveTo>
                  <a:lnTo>
                    <a:pt x="15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15" y="858"/>
                  </a:lnTo>
                  <a:close/>
                  <a:moveTo>
                    <a:pt x="15" y="1284"/>
                  </a:moveTo>
                  <a:lnTo>
                    <a:pt x="15" y="1279"/>
                  </a:lnTo>
                  <a:lnTo>
                    <a:pt x="0" y="1279"/>
                  </a:lnTo>
                  <a:lnTo>
                    <a:pt x="0" y="1284"/>
                  </a:lnTo>
                  <a:lnTo>
                    <a:pt x="15" y="1284"/>
                  </a:lnTo>
                  <a:close/>
                  <a:moveTo>
                    <a:pt x="15" y="1710"/>
                  </a:moveTo>
                  <a:lnTo>
                    <a:pt x="15" y="1705"/>
                  </a:lnTo>
                  <a:lnTo>
                    <a:pt x="0" y="1705"/>
                  </a:lnTo>
                  <a:lnTo>
                    <a:pt x="0" y="1710"/>
                  </a:lnTo>
                  <a:lnTo>
                    <a:pt x="15" y="1710"/>
                  </a:lnTo>
                  <a:close/>
                  <a:moveTo>
                    <a:pt x="15" y="2137"/>
                  </a:moveTo>
                  <a:lnTo>
                    <a:pt x="15" y="2132"/>
                  </a:lnTo>
                  <a:lnTo>
                    <a:pt x="0" y="2132"/>
                  </a:lnTo>
                  <a:lnTo>
                    <a:pt x="0" y="2137"/>
                  </a:lnTo>
                  <a:lnTo>
                    <a:pt x="15" y="2137"/>
                  </a:lnTo>
                  <a:close/>
                  <a:moveTo>
                    <a:pt x="15" y="2563"/>
                  </a:moveTo>
                  <a:lnTo>
                    <a:pt x="15" y="2558"/>
                  </a:lnTo>
                  <a:lnTo>
                    <a:pt x="0" y="2558"/>
                  </a:lnTo>
                  <a:lnTo>
                    <a:pt x="0" y="2563"/>
                  </a:lnTo>
                  <a:lnTo>
                    <a:pt x="15" y="2563"/>
                  </a:lnTo>
                  <a:close/>
                  <a:moveTo>
                    <a:pt x="15" y="2990"/>
                  </a:moveTo>
                  <a:lnTo>
                    <a:pt x="15" y="2985"/>
                  </a:lnTo>
                  <a:lnTo>
                    <a:pt x="0" y="2985"/>
                  </a:lnTo>
                  <a:lnTo>
                    <a:pt x="0" y="2990"/>
                  </a:lnTo>
                  <a:lnTo>
                    <a:pt x="15" y="29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91"/>
            <p:cNvSpPr>
              <a:spLocks/>
            </p:cNvSpPr>
            <p:nvPr/>
          </p:nvSpPr>
          <p:spPr bwMode="auto">
            <a:xfrm>
              <a:off x="967" y="2584"/>
              <a:ext cx="62" cy="47"/>
            </a:xfrm>
            <a:custGeom>
              <a:avLst/>
              <a:gdLst>
                <a:gd name="T0" fmla="*/ 62 w 62"/>
                <a:gd name="T1" fmla="*/ 28 h 47"/>
                <a:gd name="T2" fmla="*/ 8 w 62"/>
                <a:gd name="T3" fmla="*/ 28 h 47"/>
                <a:gd name="T4" fmla="*/ 8 w 62"/>
                <a:gd name="T5" fmla="*/ 47 h 47"/>
                <a:gd name="T6" fmla="*/ 0 w 62"/>
                <a:gd name="T7" fmla="*/ 47 h 47"/>
                <a:gd name="T8" fmla="*/ 0 w 62"/>
                <a:gd name="T9" fmla="*/ 0 h 47"/>
                <a:gd name="T10" fmla="*/ 8 w 62"/>
                <a:gd name="T11" fmla="*/ 0 h 47"/>
                <a:gd name="T12" fmla="*/ 8 w 62"/>
                <a:gd name="T13" fmla="*/ 19 h 47"/>
                <a:gd name="T14" fmla="*/ 62 w 62"/>
                <a:gd name="T15" fmla="*/ 19 h 47"/>
                <a:gd name="T16" fmla="*/ 62 w 62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7">
                  <a:moveTo>
                    <a:pt x="62" y="28"/>
                  </a:moveTo>
                  <a:lnTo>
                    <a:pt x="8" y="28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2" y="19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92"/>
            <p:cNvSpPr>
              <a:spLocks noEditPoints="1"/>
            </p:cNvSpPr>
            <p:nvPr/>
          </p:nvSpPr>
          <p:spPr bwMode="auto">
            <a:xfrm>
              <a:off x="967" y="2568"/>
              <a:ext cx="62" cy="7"/>
            </a:xfrm>
            <a:custGeom>
              <a:avLst/>
              <a:gdLst>
                <a:gd name="T0" fmla="*/ 9 w 62"/>
                <a:gd name="T1" fmla="*/ 7 h 7"/>
                <a:gd name="T2" fmla="*/ 0 w 62"/>
                <a:gd name="T3" fmla="*/ 7 h 7"/>
                <a:gd name="T4" fmla="*/ 0 w 62"/>
                <a:gd name="T5" fmla="*/ 0 h 7"/>
                <a:gd name="T6" fmla="*/ 9 w 62"/>
                <a:gd name="T7" fmla="*/ 0 h 7"/>
                <a:gd name="T8" fmla="*/ 9 w 62"/>
                <a:gd name="T9" fmla="*/ 7 h 7"/>
                <a:gd name="T10" fmla="*/ 62 w 62"/>
                <a:gd name="T11" fmla="*/ 7 h 7"/>
                <a:gd name="T12" fmla="*/ 18 w 62"/>
                <a:gd name="T13" fmla="*/ 7 h 7"/>
                <a:gd name="T14" fmla="*/ 18 w 62"/>
                <a:gd name="T15" fmla="*/ 0 h 7"/>
                <a:gd name="T16" fmla="*/ 62 w 62"/>
                <a:gd name="T17" fmla="*/ 0 h 7"/>
                <a:gd name="T18" fmla="*/ 62 w 6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">
                  <a:moveTo>
                    <a:pt x="9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7"/>
                  </a:lnTo>
                  <a:close/>
                  <a:moveTo>
                    <a:pt x="62" y="7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62" y="0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93"/>
            <p:cNvSpPr>
              <a:spLocks/>
            </p:cNvSpPr>
            <p:nvPr/>
          </p:nvSpPr>
          <p:spPr bwMode="auto">
            <a:xfrm>
              <a:off x="983" y="2497"/>
              <a:ext cx="46" cy="61"/>
            </a:xfrm>
            <a:custGeom>
              <a:avLst/>
              <a:gdLst>
                <a:gd name="T0" fmla="*/ 46 w 46"/>
                <a:gd name="T1" fmla="*/ 61 h 61"/>
                <a:gd name="T2" fmla="*/ 2 w 46"/>
                <a:gd name="T3" fmla="*/ 61 h 61"/>
                <a:gd name="T4" fmla="*/ 2 w 46"/>
                <a:gd name="T5" fmla="*/ 52 h 61"/>
                <a:gd name="T6" fmla="*/ 8 w 46"/>
                <a:gd name="T7" fmla="*/ 52 h 61"/>
                <a:gd name="T8" fmla="*/ 5 w 46"/>
                <a:gd name="T9" fmla="*/ 50 h 61"/>
                <a:gd name="T10" fmla="*/ 3 w 46"/>
                <a:gd name="T11" fmla="*/ 48 h 61"/>
                <a:gd name="T12" fmla="*/ 2 w 46"/>
                <a:gd name="T13" fmla="*/ 44 h 61"/>
                <a:gd name="T14" fmla="*/ 0 w 46"/>
                <a:gd name="T15" fmla="*/ 40 h 61"/>
                <a:gd name="T16" fmla="*/ 2 w 46"/>
                <a:gd name="T17" fmla="*/ 35 h 61"/>
                <a:gd name="T18" fmla="*/ 3 w 46"/>
                <a:gd name="T19" fmla="*/ 32 h 61"/>
                <a:gd name="T20" fmla="*/ 5 w 46"/>
                <a:gd name="T21" fmla="*/ 29 h 61"/>
                <a:gd name="T22" fmla="*/ 9 w 46"/>
                <a:gd name="T23" fmla="*/ 28 h 61"/>
                <a:gd name="T24" fmla="*/ 5 w 46"/>
                <a:gd name="T25" fmla="*/ 24 h 61"/>
                <a:gd name="T26" fmla="*/ 3 w 46"/>
                <a:gd name="T27" fmla="*/ 22 h 61"/>
                <a:gd name="T28" fmla="*/ 2 w 46"/>
                <a:gd name="T29" fmla="*/ 18 h 61"/>
                <a:gd name="T30" fmla="*/ 0 w 46"/>
                <a:gd name="T31" fmla="*/ 13 h 61"/>
                <a:gd name="T32" fmla="*/ 0 w 46"/>
                <a:gd name="T33" fmla="*/ 10 h 61"/>
                <a:gd name="T34" fmla="*/ 2 w 46"/>
                <a:gd name="T35" fmla="*/ 6 h 61"/>
                <a:gd name="T36" fmla="*/ 4 w 46"/>
                <a:gd name="T37" fmla="*/ 4 h 61"/>
                <a:gd name="T38" fmla="*/ 6 w 46"/>
                <a:gd name="T39" fmla="*/ 1 h 61"/>
                <a:gd name="T40" fmla="*/ 10 w 46"/>
                <a:gd name="T41" fmla="*/ 0 h 61"/>
                <a:gd name="T42" fmla="*/ 15 w 46"/>
                <a:gd name="T43" fmla="*/ 0 h 61"/>
                <a:gd name="T44" fmla="*/ 46 w 46"/>
                <a:gd name="T45" fmla="*/ 0 h 61"/>
                <a:gd name="T46" fmla="*/ 46 w 46"/>
                <a:gd name="T47" fmla="*/ 9 h 61"/>
                <a:gd name="T48" fmla="*/ 19 w 46"/>
                <a:gd name="T49" fmla="*/ 9 h 61"/>
                <a:gd name="T50" fmla="*/ 14 w 46"/>
                <a:gd name="T51" fmla="*/ 9 h 61"/>
                <a:gd name="T52" fmla="*/ 11 w 46"/>
                <a:gd name="T53" fmla="*/ 9 h 61"/>
                <a:gd name="T54" fmla="*/ 10 w 46"/>
                <a:gd name="T55" fmla="*/ 10 h 61"/>
                <a:gd name="T56" fmla="*/ 9 w 46"/>
                <a:gd name="T57" fmla="*/ 11 h 61"/>
                <a:gd name="T58" fmla="*/ 8 w 46"/>
                <a:gd name="T59" fmla="*/ 13 h 61"/>
                <a:gd name="T60" fmla="*/ 8 w 46"/>
                <a:gd name="T61" fmla="*/ 16 h 61"/>
                <a:gd name="T62" fmla="*/ 8 w 46"/>
                <a:gd name="T63" fmla="*/ 20 h 61"/>
                <a:gd name="T64" fmla="*/ 10 w 46"/>
                <a:gd name="T65" fmla="*/ 23 h 61"/>
                <a:gd name="T66" fmla="*/ 13 w 46"/>
                <a:gd name="T67" fmla="*/ 26 h 61"/>
                <a:gd name="T68" fmla="*/ 16 w 46"/>
                <a:gd name="T69" fmla="*/ 26 h 61"/>
                <a:gd name="T70" fmla="*/ 20 w 46"/>
                <a:gd name="T71" fmla="*/ 27 h 61"/>
                <a:gd name="T72" fmla="*/ 46 w 46"/>
                <a:gd name="T73" fmla="*/ 27 h 61"/>
                <a:gd name="T74" fmla="*/ 46 w 46"/>
                <a:gd name="T75" fmla="*/ 34 h 61"/>
                <a:gd name="T76" fmla="*/ 17 w 46"/>
                <a:gd name="T77" fmla="*/ 34 h 61"/>
                <a:gd name="T78" fmla="*/ 13 w 46"/>
                <a:gd name="T79" fmla="*/ 35 h 61"/>
                <a:gd name="T80" fmla="*/ 10 w 46"/>
                <a:gd name="T81" fmla="*/ 37 h 61"/>
                <a:gd name="T82" fmla="*/ 8 w 46"/>
                <a:gd name="T83" fmla="*/ 39 h 61"/>
                <a:gd name="T84" fmla="*/ 8 w 46"/>
                <a:gd name="T85" fmla="*/ 42 h 61"/>
                <a:gd name="T86" fmla="*/ 8 w 46"/>
                <a:gd name="T87" fmla="*/ 45 h 61"/>
                <a:gd name="T88" fmla="*/ 9 w 46"/>
                <a:gd name="T89" fmla="*/ 48 h 61"/>
                <a:gd name="T90" fmla="*/ 11 w 46"/>
                <a:gd name="T91" fmla="*/ 50 h 61"/>
                <a:gd name="T92" fmla="*/ 14 w 46"/>
                <a:gd name="T93" fmla="*/ 51 h 61"/>
                <a:gd name="T94" fmla="*/ 17 w 46"/>
                <a:gd name="T95" fmla="*/ 52 h 61"/>
                <a:gd name="T96" fmla="*/ 22 w 46"/>
                <a:gd name="T97" fmla="*/ 52 h 61"/>
                <a:gd name="T98" fmla="*/ 46 w 46"/>
                <a:gd name="T99" fmla="*/ 52 h 61"/>
                <a:gd name="T100" fmla="*/ 46 w 46"/>
                <a:gd name="T10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61">
                  <a:moveTo>
                    <a:pt x="46" y="61"/>
                  </a:moveTo>
                  <a:lnTo>
                    <a:pt x="2" y="61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46" y="27"/>
                  </a:lnTo>
                  <a:lnTo>
                    <a:pt x="46" y="34"/>
                  </a:lnTo>
                  <a:lnTo>
                    <a:pt x="17" y="34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22" y="52"/>
                  </a:lnTo>
                  <a:lnTo>
                    <a:pt x="46" y="52"/>
                  </a:lnTo>
                  <a:lnTo>
                    <a:pt x="4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94"/>
            <p:cNvSpPr>
              <a:spLocks noEditPoints="1"/>
            </p:cNvSpPr>
            <p:nvPr/>
          </p:nvSpPr>
          <p:spPr bwMode="auto">
            <a:xfrm>
              <a:off x="983" y="2448"/>
              <a:ext cx="47" cy="40"/>
            </a:xfrm>
            <a:custGeom>
              <a:avLst/>
              <a:gdLst>
                <a:gd name="T0" fmla="*/ 32 w 47"/>
                <a:gd name="T1" fmla="*/ 7 h 40"/>
                <a:gd name="T2" fmla="*/ 33 w 47"/>
                <a:gd name="T3" fmla="*/ 0 h 40"/>
                <a:gd name="T4" fmla="*/ 37 w 47"/>
                <a:gd name="T5" fmla="*/ 1 h 40"/>
                <a:gd name="T6" fmla="*/ 41 w 47"/>
                <a:gd name="T7" fmla="*/ 4 h 40"/>
                <a:gd name="T8" fmla="*/ 43 w 47"/>
                <a:gd name="T9" fmla="*/ 7 h 40"/>
                <a:gd name="T10" fmla="*/ 44 w 47"/>
                <a:gd name="T11" fmla="*/ 10 h 40"/>
                <a:gd name="T12" fmla="*/ 46 w 47"/>
                <a:gd name="T13" fmla="*/ 15 h 40"/>
                <a:gd name="T14" fmla="*/ 47 w 47"/>
                <a:gd name="T15" fmla="*/ 20 h 40"/>
                <a:gd name="T16" fmla="*/ 46 w 47"/>
                <a:gd name="T17" fmla="*/ 26 h 40"/>
                <a:gd name="T18" fmla="*/ 43 w 47"/>
                <a:gd name="T19" fmla="*/ 31 h 40"/>
                <a:gd name="T20" fmla="*/ 41 w 47"/>
                <a:gd name="T21" fmla="*/ 34 h 40"/>
                <a:gd name="T22" fmla="*/ 36 w 47"/>
                <a:gd name="T23" fmla="*/ 38 h 40"/>
                <a:gd name="T24" fmla="*/ 30 w 47"/>
                <a:gd name="T25" fmla="*/ 39 h 40"/>
                <a:gd name="T26" fmla="*/ 24 w 47"/>
                <a:gd name="T27" fmla="*/ 40 h 40"/>
                <a:gd name="T28" fmla="*/ 17 w 47"/>
                <a:gd name="T29" fmla="*/ 39 h 40"/>
                <a:gd name="T30" fmla="*/ 11 w 47"/>
                <a:gd name="T31" fmla="*/ 38 h 40"/>
                <a:gd name="T32" fmla="*/ 6 w 47"/>
                <a:gd name="T33" fmla="*/ 34 h 40"/>
                <a:gd name="T34" fmla="*/ 3 w 47"/>
                <a:gd name="T35" fmla="*/ 31 h 40"/>
                <a:gd name="T36" fmla="*/ 2 w 47"/>
                <a:gd name="T37" fmla="*/ 26 h 40"/>
                <a:gd name="T38" fmla="*/ 0 w 47"/>
                <a:gd name="T39" fmla="*/ 20 h 40"/>
                <a:gd name="T40" fmla="*/ 2 w 47"/>
                <a:gd name="T41" fmla="*/ 15 h 40"/>
                <a:gd name="T42" fmla="*/ 3 w 47"/>
                <a:gd name="T43" fmla="*/ 10 h 40"/>
                <a:gd name="T44" fmla="*/ 6 w 47"/>
                <a:gd name="T45" fmla="*/ 5 h 40"/>
                <a:gd name="T46" fmla="*/ 11 w 47"/>
                <a:gd name="T47" fmla="*/ 3 h 40"/>
                <a:gd name="T48" fmla="*/ 16 w 47"/>
                <a:gd name="T49" fmla="*/ 0 h 40"/>
                <a:gd name="T50" fmla="*/ 24 w 47"/>
                <a:gd name="T51" fmla="*/ 0 h 40"/>
                <a:gd name="T52" fmla="*/ 25 w 47"/>
                <a:gd name="T53" fmla="*/ 0 h 40"/>
                <a:gd name="T54" fmla="*/ 25 w 47"/>
                <a:gd name="T55" fmla="*/ 32 h 40"/>
                <a:gd name="T56" fmla="*/ 30 w 47"/>
                <a:gd name="T57" fmla="*/ 32 h 40"/>
                <a:gd name="T58" fmla="*/ 33 w 47"/>
                <a:gd name="T59" fmla="*/ 31 h 40"/>
                <a:gd name="T60" fmla="*/ 36 w 47"/>
                <a:gd name="T61" fmla="*/ 28 h 40"/>
                <a:gd name="T62" fmla="*/ 37 w 47"/>
                <a:gd name="T63" fmla="*/ 26 h 40"/>
                <a:gd name="T64" fmla="*/ 38 w 47"/>
                <a:gd name="T65" fmla="*/ 23 h 40"/>
                <a:gd name="T66" fmla="*/ 39 w 47"/>
                <a:gd name="T67" fmla="*/ 20 h 40"/>
                <a:gd name="T68" fmla="*/ 38 w 47"/>
                <a:gd name="T69" fmla="*/ 16 h 40"/>
                <a:gd name="T70" fmla="*/ 37 w 47"/>
                <a:gd name="T71" fmla="*/ 12 h 40"/>
                <a:gd name="T72" fmla="*/ 36 w 47"/>
                <a:gd name="T73" fmla="*/ 10 h 40"/>
                <a:gd name="T74" fmla="*/ 32 w 47"/>
                <a:gd name="T75" fmla="*/ 7 h 40"/>
                <a:gd name="T76" fmla="*/ 17 w 47"/>
                <a:gd name="T77" fmla="*/ 32 h 40"/>
                <a:gd name="T78" fmla="*/ 17 w 47"/>
                <a:gd name="T79" fmla="*/ 7 h 40"/>
                <a:gd name="T80" fmla="*/ 14 w 47"/>
                <a:gd name="T81" fmla="*/ 9 h 40"/>
                <a:gd name="T82" fmla="*/ 11 w 47"/>
                <a:gd name="T83" fmla="*/ 11 h 40"/>
                <a:gd name="T84" fmla="*/ 9 w 47"/>
                <a:gd name="T85" fmla="*/ 14 h 40"/>
                <a:gd name="T86" fmla="*/ 8 w 47"/>
                <a:gd name="T87" fmla="*/ 16 h 40"/>
                <a:gd name="T88" fmla="*/ 8 w 47"/>
                <a:gd name="T89" fmla="*/ 20 h 40"/>
                <a:gd name="T90" fmla="*/ 8 w 47"/>
                <a:gd name="T91" fmla="*/ 25 h 40"/>
                <a:gd name="T92" fmla="*/ 10 w 47"/>
                <a:gd name="T93" fmla="*/ 28 h 40"/>
                <a:gd name="T94" fmla="*/ 13 w 47"/>
                <a:gd name="T95" fmla="*/ 31 h 40"/>
                <a:gd name="T96" fmla="*/ 15 w 47"/>
                <a:gd name="T97" fmla="*/ 32 h 40"/>
                <a:gd name="T98" fmla="*/ 17 w 47"/>
                <a:gd name="T9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0">
                  <a:moveTo>
                    <a:pt x="32" y="7"/>
                  </a:moveTo>
                  <a:lnTo>
                    <a:pt x="33" y="0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3" y="7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7" y="20"/>
                  </a:lnTo>
                  <a:lnTo>
                    <a:pt x="46" y="26"/>
                  </a:lnTo>
                  <a:lnTo>
                    <a:pt x="43" y="31"/>
                  </a:lnTo>
                  <a:lnTo>
                    <a:pt x="41" y="34"/>
                  </a:lnTo>
                  <a:lnTo>
                    <a:pt x="36" y="38"/>
                  </a:lnTo>
                  <a:lnTo>
                    <a:pt x="30" y="39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32"/>
                  </a:lnTo>
                  <a:lnTo>
                    <a:pt x="30" y="32"/>
                  </a:lnTo>
                  <a:lnTo>
                    <a:pt x="33" y="31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2" y="7"/>
                  </a:lnTo>
                  <a:close/>
                  <a:moveTo>
                    <a:pt x="17" y="32"/>
                  </a:moveTo>
                  <a:lnTo>
                    <a:pt x="17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95"/>
            <p:cNvSpPr>
              <a:spLocks/>
            </p:cNvSpPr>
            <p:nvPr/>
          </p:nvSpPr>
          <p:spPr bwMode="auto">
            <a:xfrm>
              <a:off x="967" y="2420"/>
              <a:ext cx="62" cy="24"/>
            </a:xfrm>
            <a:custGeom>
              <a:avLst/>
              <a:gdLst>
                <a:gd name="T0" fmla="*/ 62 w 62"/>
                <a:gd name="T1" fmla="*/ 24 h 24"/>
                <a:gd name="T2" fmla="*/ 0 w 62"/>
                <a:gd name="T3" fmla="*/ 7 h 24"/>
                <a:gd name="T4" fmla="*/ 0 w 62"/>
                <a:gd name="T5" fmla="*/ 0 h 24"/>
                <a:gd name="T6" fmla="*/ 62 w 62"/>
                <a:gd name="T7" fmla="*/ 18 h 24"/>
                <a:gd name="T8" fmla="*/ 62 w 6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2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2" y="18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96"/>
            <p:cNvSpPr>
              <a:spLocks/>
            </p:cNvSpPr>
            <p:nvPr/>
          </p:nvSpPr>
          <p:spPr bwMode="auto">
            <a:xfrm>
              <a:off x="983" y="2382"/>
              <a:ext cx="47" cy="36"/>
            </a:xfrm>
            <a:custGeom>
              <a:avLst/>
              <a:gdLst>
                <a:gd name="T0" fmla="*/ 31 w 47"/>
                <a:gd name="T1" fmla="*/ 28 h 36"/>
                <a:gd name="T2" fmla="*/ 37 w 47"/>
                <a:gd name="T3" fmla="*/ 25 h 36"/>
                <a:gd name="T4" fmla="*/ 39 w 47"/>
                <a:gd name="T5" fmla="*/ 17 h 36"/>
                <a:gd name="T6" fmla="*/ 37 w 47"/>
                <a:gd name="T7" fmla="*/ 10 h 36"/>
                <a:gd name="T8" fmla="*/ 33 w 47"/>
                <a:gd name="T9" fmla="*/ 7 h 36"/>
                <a:gd name="T10" fmla="*/ 30 w 47"/>
                <a:gd name="T11" fmla="*/ 11 h 36"/>
                <a:gd name="T12" fmla="*/ 27 w 47"/>
                <a:gd name="T13" fmla="*/ 18 h 36"/>
                <a:gd name="T14" fmla="*/ 24 w 47"/>
                <a:gd name="T15" fmla="*/ 28 h 36"/>
                <a:gd name="T16" fmla="*/ 19 w 47"/>
                <a:gd name="T17" fmla="*/ 33 h 36"/>
                <a:gd name="T18" fmla="*/ 14 w 47"/>
                <a:gd name="T19" fmla="*/ 36 h 36"/>
                <a:gd name="T20" fmla="*/ 8 w 47"/>
                <a:gd name="T21" fmla="*/ 34 h 36"/>
                <a:gd name="T22" fmla="*/ 4 w 47"/>
                <a:gd name="T23" fmla="*/ 31 h 36"/>
                <a:gd name="T24" fmla="*/ 2 w 47"/>
                <a:gd name="T25" fmla="*/ 26 h 36"/>
                <a:gd name="T26" fmla="*/ 0 w 47"/>
                <a:gd name="T27" fmla="*/ 20 h 36"/>
                <a:gd name="T28" fmla="*/ 2 w 47"/>
                <a:gd name="T29" fmla="*/ 11 h 36"/>
                <a:gd name="T30" fmla="*/ 6 w 47"/>
                <a:gd name="T31" fmla="*/ 5 h 36"/>
                <a:gd name="T32" fmla="*/ 13 w 47"/>
                <a:gd name="T33" fmla="*/ 3 h 36"/>
                <a:gd name="T34" fmla="*/ 11 w 47"/>
                <a:gd name="T35" fmla="*/ 11 h 36"/>
                <a:gd name="T36" fmla="*/ 8 w 47"/>
                <a:gd name="T37" fmla="*/ 16 h 36"/>
                <a:gd name="T38" fmla="*/ 8 w 47"/>
                <a:gd name="T39" fmla="*/ 22 h 36"/>
                <a:gd name="T40" fmla="*/ 10 w 47"/>
                <a:gd name="T41" fmla="*/ 27 h 36"/>
                <a:gd name="T42" fmla="*/ 15 w 47"/>
                <a:gd name="T43" fmla="*/ 27 h 36"/>
                <a:gd name="T44" fmla="*/ 16 w 47"/>
                <a:gd name="T45" fmla="*/ 23 h 36"/>
                <a:gd name="T46" fmla="*/ 19 w 47"/>
                <a:gd name="T47" fmla="*/ 18 h 36"/>
                <a:gd name="T48" fmla="*/ 21 w 47"/>
                <a:gd name="T49" fmla="*/ 7 h 36"/>
                <a:gd name="T50" fmla="*/ 26 w 47"/>
                <a:gd name="T51" fmla="*/ 3 h 36"/>
                <a:gd name="T52" fmla="*/ 32 w 47"/>
                <a:gd name="T53" fmla="*/ 0 h 36"/>
                <a:gd name="T54" fmla="*/ 39 w 47"/>
                <a:gd name="T55" fmla="*/ 3 h 36"/>
                <a:gd name="T56" fmla="*/ 44 w 47"/>
                <a:gd name="T57" fmla="*/ 9 h 36"/>
                <a:gd name="T58" fmla="*/ 47 w 47"/>
                <a:gd name="T59" fmla="*/ 17 h 36"/>
                <a:gd name="T60" fmla="*/ 44 w 47"/>
                <a:gd name="T61" fmla="*/ 27 h 36"/>
                <a:gd name="T62" fmla="*/ 39 w 47"/>
                <a:gd name="T63" fmla="*/ 33 h 36"/>
                <a:gd name="T64" fmla="*/ 32 w 47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36">
                  <a:moveTo>
                    <a:pt x="32" y="36"/>
                  </a:moveTo>
                  <a:lnTo>
                    <a:pt x="31" y="28"/>
                  </a:lnTo>
                  <a:lnTo>
                    <a:pt x="35" y="27"/>
                  </a:lnTo>
                  <a:lnTo>
                    <a:pt x="37" y="25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7" y="18"/>
                  </a:lnTo>
                  <a:lnTo>
                    <a:pt x="25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9" y="18"/>
                  </a:lnTo>
                  <a:lnTo>
                    <a:pt x="20" y="12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6" y="12"/>
                  </a:lnTo>
                  <a:lnTo>
                    <a:pt x="47" y="17"/>
                  </a:lnTo>
                  <a:lnTo>
                    <a:pt x="46" y="22"/>
                  </a:lnTo>
                  <a:lnTo>
                    <a:pt x="44" y="27"/>
                  </a:lnTo>
                  <a:lnTo>
                    <a:pt x="43" y="31"/>
                  </a:lnTo>
                  <a:lnTo>
                    <a:pt x="39" y="33"/>
                  </a:lnTo>
                  <a:lnTo>
                    <a:pt x="36" y="34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97"/>
            <p:cNvSpPr>
              <a:spLocks noChangeArrowheads="1"/>
            </p:cNvSpPr>
            <p:nvPr/>
          </p:nvSpPr>
          <p:spPr bwMode="auto">
            <a:xfrm>
              <a:off x="1368" y="746"/>
              <a:ext cx="2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98"/>
            <p:cNvSpPr>
              <a:spLocks noEditPoints="1"/>
            </p:cNvSpPr>
            <p:nvPr/>
          </p:nvSpPr>
          <p:spPr bwMode="auto">
            <a:xfrm>
              <a:off x="1397" y="710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0 w 39"/>
                <a:gd name="T5" fmla="*/ 18 h 61"/>
                <a:gd name="T6" fmla="*/ 2 w 39"/>
                <a:gd name="T7" fmla="*/ 14 h 61"/>
                <a:gd name="T8" fmla="*/ 4 w 39"/>
                <a:gd name="T9" fmla="*/ 10 h 61"/>
                <a:gd name="T10" fmla="*/ 6 w 39"/>
                <a:gd name="T11" fmla="*/ 6 h 61"/>
                <a:gd name="T12" fmla="*/ 9 w 39"/>
                <a:gd name="T13" fmla="*/ 4 h 61"/>
                <a:gd name="T14" fmla="*/ 11 w 39"/>
                <a:gd name="T15" fmla="*/ 1 h 61"/>
                <a:gd name="T16" fmla="*/ 15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3 h 61"/>
                <a:gd name="T24" fmla="*/ 32 w 39"/>
                <a:gd name="T25" fmla="*/ 5 h 61"/>
                <a:gd name="T26" fmla="*/ 35 w 39"/>
                <a:gd name="T27" fmla="*/ 7 h 61"/>
                <a:gd name="T28" fmla="*/ 37 w 39"/>
                <a:gd name="T29" fmla="*/ 12 h 61"/>
                <a:gd name="T30" fmla="*/ 38 w 39"/>
                <a:gd name="T31" fmla="*/ 17 h 61"/>
                <a:gd name="T32" fmla="*/ 38 w 39"/>
                <a:gd name="T33" fmla="*/ 21 h 61"/>
                <a:gd name="T34" fmla="*/ 39 w 39"/>
                <a:gd name="T35" fmla="*/ 26 h 61"/>
                <a:gd name="T36" fmla="*/ 39 w 39"/>
                <a:gd name="T37" fmla="*/ 31 h 61"/>
                <a:gd name="T38" fmla="*/ 39 w 39"/>
                <a:gd name="T39" fmla="*/ 38 h 61"/>
                <a:gd name="T40" fmla="*/ 38 w 39"/>
                <a:gd name="T41" fmla="*/ 43 h 61"/>
                <a:gd name="T42" fmla="*/ 37 w 39"/>
                <a:gd name="T43" fmla="*/ 48 h 61"/>
                <a:gd name="T44" fmla="*/ 36 w 39"/>
                <a:gd name="T45" fmla="*/ 53 h 61"/>
                <a:gd name="T46" fmla="*/ 33 w 39"/>
                <a:gd name="T47" fmla="*/ 56 h 61"/>
                <a:gd name="T48" fmla="*/ 31 w 39"/>
                <a:gd name="T49" fmla="*/ 59 h 61"/>
                <a:gd name="T50" fmla="*/ 27 w 39"/>
                <a:gd name="T51" fmla="*/ 60 h 61"/>
                <a:gd name="T52" fmla="*/ 24 w 39"/>
                <a:gd name="T53" fmla="*/ 61 h 61"/>
                <a:gd name="T54" fmla="*/ 20 w 39"/>
                <a:gd name="T55" fmla="*/ 61 h 61"/>
                <a:gd name="T56" fmla="*/ 14 w 39"/>
                <a:gd name="T57" fmla="*/ 61 h 61"/>
                <a:gd name="T58" fmla="*/ 10 w 39"/>
                <a:gd name="T59" fmla="*/ 59 h 61"/>
                <a:gd name="T60" fmla="*/ 5 w 39"/>
                <a:gd name="T61" fmla="*/ 56 h 61"/>
                <a:gd name="T62" fmla="*/ 2 w 39"/>
                <a:gd name="T63" fmla="*/ 45 h 61"/>
                <a:gd name="T64" fmla="*/ 0 w 39"/>
                <a:gd name="T65" fmla="*/ 31 h 61"/>
                <a:gd name="T66" fmla="*/ 8 w 39"/>
                <a:gd name="T67" fmla="*/ 31 h 61"/>
                <a:gd name="T68" fmla="*/ 8 w 39"/>
                <a:gd name="T69" fmla="*/ 38 h 61"/>
                <a:gd name="T70" fmla="*/ 9 w 39"/>
                <a:gd name="T71" fmla="*/ 43 h 61"/>
                <a:gd name="T72" fmla="*/ 10 w 39"/>
                <a:gd name="T73" fmla="*/ 48 h 61"/>
                <a:gd name="T74" fmla="*/ 11 w 39"/>
                <a:gd name="T75" fmla="*/ 50 h 61"/>
                <a:gd name="T76" fmla="*/ 14 w 39"/>
                <a:gd name="T77" fmla="*/ 53 h 61"/>
                <a:gd name="T78" fmla="*/ 16 w 39"/>
                <a:gd name="T79" fmla="*/ 54 h 61"/>
                <a:gd name="T80" fmla="*/ 20 w 39"/>
                <a:gd name="T81" fmla="*/ 55 h 61"/>
                <a:gd name="T82" fmla="*/ 22 w 39"/>
                <a:gd name="T83" fmla="*/ 54 h 61"/>
                <a:gd name="T84" fmla="*/ 26 w 39"/>
                <a:gd name="T85" fmla="*/ 53 h 61"/>
                <a:gd name="T86" fmla="*/ 28 w 39"/>
                <a:gd name="T87" fmla="*/ 50 h 61"/>
                <a:gd name="T88" fmla="*/ 30 w 39"/>
                <a:gd name="T89" fmla="*/ 48 h 61"/>
                <a:gd name="T90" fmla="*/ 31 w 39"/>
                <a:gd name="T91" fmla="*/ 43 h 61"/>
                <a:gd name="T92" fmla="*/ 31 w 39"/>
                <a:gd name="T93" fmla="*/ 38 h 61"/>
                <a:gd name="T94" fmla="*/ 31 w 39"/>
                <a:gd name="T95" fmla="*/ 31 h 61"/>
                <a:gd name="T96" fmla="*/ 31 w 39"/>
                <a:gd name="T97" fmla="*/ 25 h 61"/>
                <a:gd name="T98" fmla="*/ 31 w 39"/>
                <a:gd name="T99" fmla="*/ 18 h 61"/>
                <a:gd name="T100" fmla="*/ 30 w 39"/>
                <a:gd name="T101" fmla="*/ 15 h 61"/>
                <a:gd name="T102" fmla="*/ 28 w 39"/>
                <a:gd name="T103" fmla="*/ 12 h 61"/>
                <a:gd name="T104" fmla="*/ 26 w 39"/>
                <a:gd name="T105" fmla="*/ 9 h 61"/>
                <a:gd name="T106" fmla="*/ 22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8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8" y="43"/>
                  </a:lnTo>
                  <a:lnTo>
                    <a:pt x="37" y="48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99"/>
            <p:cNvSpPr>
              <a:spLocks noChangeArrowheads="1"/>
            </p:cNvSpPr>
            <p:nvPr/>
          </p:nvSpPr>
          <p:spPr bwMode="auto">
            <a:xfrm>
              <a:off x="1447" y="763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0"/>
            <p:cNvSpPr>
              <a:spLocks/>
            </p:cNvSpPr>
            <p:nvPr/>
          </p:nvSpPr>
          <p:spPr bwMode="auto">
            <a:xfrm>
              <a:off x="1467" y="711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9 w 39"/>
                <a:gd name="T3" fmla="*/ 43 h 60"/>
                <a:gd name="T4" fmla="*/ 10 w 39"/>
                <a:gd name="T5" fmla="*/ 48 h 60"/>
                <a:gd name="T6" fmla="*/ 12 w 39"/>
                <a:gd name="T7" fmla="*/ 50 h 60"/>
                <a:gd name="T8" fmla="*/ 15 w 39"/>
                <a:gd name="T9" fmla="*/ 53 h 60"/>
                <a:gd name="T10" fmla="*/ 20 w 39"/>
                <a:gd name="T11" fmla="*/ 54 h 60"/>
                <a:gd name="T12" fmla="*/ 23 w 39"/>
                <a:gd name="T13" fmla="*/ 53 h 60"/>
                <a:gd name="T14" fmla="*/ 26 w 39"/>
                <a:gd name="T15" fmla="*/ 52 h 60"/>
                <a:gd name="T16" fmla="*/ 28 w 39"/>
                <a:gd name="T17" fmla="*/ 49 h 60"/>
                <a:gd name="T18" fmla="*/ 31 w 39"/>
                <a:gd name="T19" fmla="*/ 47 h 60"/>
                <a:gd name="T20" fmla="*/ 32 w 39"/>
                <a:gd name="T21" fmla="*/ 43 h 60"/>
                <a:gd name="T22" fmla="*/ 32 w 39"/>
                <a:gd name="T23" fmla="*/ 39 h 60"/>
                <a:gd name="T24" fmla="*/ 32 w 39"/>
                <a:gd name="T25" fmla="*/ 36 h 60"/>
                <a:gd name="T26" fmla="*/ 31 w 39"/>
                <a:gd name="T27" fmla="*/ 32 h 60"/>
                <a:gd name="T28" fmla="*/ 28 w 39"/>
                <a:gd name="T29" fmla="*/ 30 h 60"/>
                <a:gd name="T30" fmla="*/ 27 w 39"/>
                <a:gd name="T31" fmla="*/ 28 h 60"/>
                <a:gd name="T32" fmla="*/ 23 w 39"/>
                <a:gd name="T33" fmla="*/ 27 h 60"/>
                <a:gd name="T34" fmla="*/ 20 w 39"/>
                <a:gd name="T35" fmla="*/ 26 h 60"/>
                <a:gd name="T36" fmla="*/ 16 w 39"/>
                <a:gd name="T37" fmla="*/ 27 h 60"/>
                <a:gd name="T38" fmla="*/ 13 w 39"/>
                <a:gd name="T39" fmla="*/ 28 h 60"/>
                <a:gd name="T40" fmla="*/ 11 w 39"/>
                <a:gd name="T41" fmla="*/ 30 h 60"/>
                <a:gd name="T42" fmla="*/ 9 w 39"/>
                <a:gd name="T43" fmla="*/ 32 h 60"/>
                <a:gd name="T44" fmla="*/ 1 w 39"/>
                <a:gd name="T45" fmla="*/ 31 h 60"/>
                <a:gd name="T46" fmla="*/ 7 w 39"/>
                <a:gd name="T47" fmla="*/ 0 h 60"/>
                <a:gd name="T48" fmla="*/ 37 w 39"/>
                <a:gd name="T49" fmla="*/ 0 h 60"/>
                <a:gd name="T50" fmla="*/ 37 w 39"/>
                <a:gd name="T51" fmla="*/ 8 h 60"/>
                <a:gd name="T52" fmla="*/ 13 w 39"/>
                <a:gd name="T53" fmla="*/ 8 h 60"/>
                <a:gd name="T54" fmla="*/ 11 w 39"/>
                <a:gd name="T55" fmla="*/ 24 h 60"/>
                <a:gd name="T56" fmla="*/ 16 w 39"/>
                <a:gd name="T57" fmla="*/ 20 h 60"/>
                <a:gd name="T58" fmla="*/ 22 w 39"/>
                <a:gd name="T59" fmla="*/ 20 h 60"/>
                <a:gd name="T60" fmla="*/ 27 w 39"/>
                <a:gd name="T61" fmla="*/ 20 h 60"/>
                <a:gd name="T62" fmla="*/ 31 w 39"/>
                <a:gd name="T63" fmla="*/ 22 h 60"/>
                <a:gd name="T64" fmla="*/ 34 w 39"/>
                <a:gd name="T65" fmla="*/ 25 h 60"/>
                <a:gd name="T66" fmla="*/ 38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8 w 39"/>
                <a:gd name="T75" fmla="*/ 49 h 60"/>
                <a:gd name="T76" fmla="*/ 35 w 39"/>
                <a:gd name="T77" fmla="*/ 53 h 60"/>
                <a:gd name="T78" fmla="*/ 32 w 39"/>
                <a:gd name="T79" fmla="*/ 57 h 60"/>
                <a:gd name="T80" fmla="*/ 28 w 39"/>
                <a:gd name="T81" fmla="*/ 59 h 60"/>
                <a:gd name="T82" fmla="*/ 24 w 39"/>
                <a:gd name="T83" fmla="*/ 60 h 60"/>
                <a:gd name="T84" fmla="*/ 20 w 39"/>
                <a:gd name="T85" fmla="*/ 60 h 60"/>
                <a:gd name="T86" fmla="*/ 15 w 39"/>
                <a:gd name="T87" fmla="*/ 60 h 60"/>
                <a:gd name="T88" fmla="*/ 10 w 39"/>
                <a:gd name="T89" fmla="*/ 59 h 60"/>
                <a:gd name="T90" fmla="*/ 6 w 39"/>
                <a:gd name="T91" fmla="*/ 57 h 60"/>
                <a:gd name="T92" fmla="*/ 4 w 39"/>
                <a:gd name="T93" fmla="*/ 53 h 60"/>
                <a:gd name="T94" fmla="*/ 1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9" y="43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20" y="54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7" y="28"/>
                  </a:lnTo>
                  <a:lnTo>
                    <a:pt x="23" y="27"/>
                  </a:lnTo>
                  <a:lnTo>
                    <a:pt x="20" y="26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1" y="31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8"/>
                  </a:lnTo>
                  <a:lnTo>
                    <a:pt x="13" y="8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7" y="20"/>
                  </a:lnTo>
                  <a:lnTo>
                    <a:pt x="31" y="22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5" y="53"/>
                  </a:lnTo>
                  <a:lnTo>
                    <a:pt x="32" y="57"/>
                  </a:lnTo>
                  <a:lnTo>
                    <a:pt x="28" y="59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10" y="59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1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1"/>
            <p:cNvSpPr>
              <a:spLocks noEditPoints="1"/>
            </p:cNvSpPr>
            <p:nvPr/>
          </p:nvSpPr>
          <p:spPr bwMode="auto">
            <a:xfrm>
              <a:off x="1862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3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5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1 w 40"/>
                <a:gd name="T25" fmla="*/ 5 h 61"/>
                <a:gd name="T26" fmla="*/ 35 w 40"/>
                <a:gd name="T27" fmla="*/ 7 h 61"/>
                <a:gd name="T28" fmla="*/ 36 w 40"/>
                <a:gd name="T29" fmla="*/ 12 h 61"/>
                <a:gd name="T30" fmla="*/ 37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7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4 w 40"/>
                <a:gd name="T57" fmla="*/ 61 h 61"/>
                <a:gd name="T58" fmla="*/ 9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9 w 40"/>
                <a:gd name="T73" fmla="*/ 48 h 61"/>
                <a:gd name="T74" fmla="*/ 12 w 40"/>
                <a:gd name="T75" fmla="*/ 50 h 61"/>
                <a:gd name="T76" fmla="*/ 14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5 w 40"/>
                <a:gd name="T85" fmla="*/ 53 h 61"/>
                <a:gd name="T86" fmla="*/ 28 w 40"/>
                <a:gd name="T87" fmla="*/ 50 h 61"/>
                <a:gd name="T88" fmla="*/ 30 w 40"/>
                <a:gd name="T89" fmla="*/ 48 h 61"/>
                <a:gd name="T90" fmla="*/ 30 w 40"/>
                <a:gd name="T91" fmla="*/ 43 h 61"/>
                <a:gd name="T92" fmla="*/ 31 w 40"/>
                <a:gd name="T93" fmla="*/ 38 h 61"/>
                <a:gd name="T94" fmla="*/ 31 w 40"/>
                <a:gd name="T95" fmla="*/ 31 h 61"/>
                <a:gd name="T96" fmla="*/ 31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5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4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7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5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2"/>
            <p:cNvSpPr>
              <a:spLocks noEditPoints="1"/>
            </p:cNvSpPr>
            <p:nvPr/>
          </p:nvSpPr>
          <p:spPr bwMode="auto">
            <a:xfrm>
              <a:off x="2271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3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6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1 w 40"/>
                <a:gd name="T25" fmla="*/ 5 h 61"/>
                <a:gd name="T26" fmla="*/ 35 w 40"/>
                <a:gd name="T27" fmla="*/ 7 h 61"/>
                <a:gd name="T28" fmla="*/ 36 w 40"/>
                <a:gd name="T29" fmla="*/ 12 h 61"/>
                <a:gd name="T30" fmla="*/ 38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8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4 w 40"/>
                <a:gd name="T57" fmla="*/ 61 h 61"/>
                <a:gd name="T58" fmla="*/ 9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9 w 40"/>
                <a:gd name="T73" fmla="*/ 48 h 61"/>
                <a:gd name="T74" fmla="*/ 12 w 40"/>
                <a:gd name="T75" fmla="*/ 50 h 61"/>
                <a:gd name="T76" fmla="*/ 14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5 w 40"/>
                <a:gd name="T85" fmla="*/ 53 h 61"/>
                <a:gd name="T86" fmla="*/ 28 w 40"/>
                <a:gd name="T87" fmla="*/ 50 h 61"/>
                <a:gd name="T88" fmla="*/ 30 w 40"/>
                <a:gd name="T89" fmla="*/ 48 h 61"/>
                <a:gd name="T90" fmla="*/ 30 w 40"/>
                <a:gd name="T91" fmla="*/ 43 h 61"/>
                <a:gd name="T92" fmla="*/ 31 w 40"/>
                <a:gd name="T93" fmla="*/ 38 h 61"/>
                <a:gd name="T94" fmla="*/ 31 w 40"/>
                <a:gd name="T95" fmla="*/ 31 h 61"/>
                <a:gd name="T96" fmla="*/ 31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5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4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5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203"/>
            <p:cNvSpPr>
              <a:spLocks noChangeArrowheads="1"/>
            </p:cNvSpPr>
            <p:nvPr/>
          </p:nvSpPr>
          <p:spPr bwMode="auto">
            <a:xfrm>
              <a:off x="2322" y="763"/>
              <a:ext cx="7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4"/>
            <p:cNvSpPr>
              <a:spLocks/>
            </p:cNvSpPr>
            <p:nvPr/>
          </p:nvSpPr>
          <p:spPr bwMode="auto">
            <a:xfrm>
              <a:off x="2342" y="711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7 w 39"/>
                <a:gd name="T3" fmla="*/ 43 h 60"/>
                <a:gd name="T4" fmla="*/ 8 w 39"/>
                <a:gd name="T5" fmla="*/ 48 h 60"/>
                <a:gd name="T6" fmla="*/ 10 w 39"/>
                <a:gd name="T7" fmla="*/ 50 h 60"/>
                <a:gd name="T8" fmla="*/ 14 w 39"/>
                <a:gd name="T9" fmla="*/ 53 h 60"/>
                <a:gd name="T10" fmla="*/ 19 w 39"/>
                <a:gd name="T11" fmla="*/ 54 h 60"/>
                <a:gd name="T12" fmla="*/ 21 w 39"/>
                <a:gd name="T13" fmla="*/ 53 h 60"/>
                <a:gd name="T14" fmla="*/ 25 w 39"/>
                <a:gd name="T15" fmla="*/ 52 h 60"/>
                <a:gd name="T16" fmla="*/ 28 w 39"/>
                <a:gd name="T17" fmla="*/ 49 h 60"/>
                <a:gd name="T18" fmla="*/ 29 w 39"/>
                <a:gd name="T19" fmla="*/ 47 h 60"/>
                <a:gd name="T20" fmla="*/ 30 w 39"/>
                <a:gd name="T21" fmla="*/ 43 h 60"/>
                <a:gd name="T22" fmla="*/ 31 w 39"/>
                <a:gd name="T23" fmla="*/ 39 h 60"/>
                <a:gd name="T24" fmla="*/ 30 w 39"/>
                <a:gd name="T25" fmla="*/ 36 h 60"/>
                <a:gd name="T26" fmla="*/ 30 w 39"/>
                <a:gd name="T27" fmla="*/ 32 h 60"/>
                <a:gd name="T28" fmla="*/ 28 w 39"/>
                <a:gd name="T29" fmla="*/ 30 h 60"/>
                <a:gd name="T30" fmla="*/ 25 w 39"/>
                <a:gd name="T31" fmla="*/ 28 h 60"/>
                <a:gd name="T32" fmla="*/ 23 w 39"/>
                <a:gd name="T33" fmla="*/ 27 h 60"/>
                <a:gd name="T34" fmla="*/ 19 w 39"/>
                <a:gd name="T35" fmla="*/ 26 h 60"/>
                <a:gd name="T36" fmla="*/ 15 w 39"/>
                <a:gd name="T37" fmla="*/ 27 h 60"/>
                <a:gd name="T38" fmla="*/ 12 w 39"/>
                <a:gd name="T39" fmla="*/ 28 h 60"/>
                <a:gd name="T40" fmla="*/ 9 w 39"/>
                <a:gd name="T41" fmla="*/ 30 h 60"/>
                <a:gd name="T42" fmla="*/ 8 w 39"/>
                <a:gd name="T43" fmla="*/ 32 h 60"/>
                <a:gd name="T44" fmla="*/ 1 w 39"/>
                <a:gd name="T45" fmla="*/ 31 h 60"/>
                <a:gd name="T46" fmla="*/ 7 w 39"/>
                <a:gd name="T47" fmla="*/ 0 h 60"/>
                <a:gd name="T48" fmla="*/ 35 w 39"/>
                <a:gd name="T49" fmla="*/ 0 h 60"/>
                <a:gd name="T50" fmla="*/ 35 w 39"/>
                <a:gd name="T51" fmla="*/ 8 h 60"/>
                <a:gd name="T52" fmla="*/ 13 w 39"/>
                <a:gd name="T53" fmla="*/ 8 h 60"/>
                <a:gd name="T54" fmla="*/ 9 w 39"/>
                <a:gd name="T55" fmla="*/ 24 h 60"/>
                <a:gd name="T56" fmla="*/ 15 w 39"/>
                <a:gd name="T57" fmla="*/ 20 h 60"/>
                <a:gd name="T58" fmla="*/ 20 w 39"/>
                <a:gd name="T59" fmla="*/ 20 h 60"/>
                <a:gd name="T60" fmla="*/ 25 w 39"/>
                <a:gd name="T61" fmla="*/ 20 h 60"/>
                <a:gd name="T62" fmla="*/ 30 w 39"/>
                <a:gd name="T63" fmla="*/ 22 h 60"/>
                <a:gd name="T64" fmla="*/ 34 w 39"/>
                <a:gd name="T65" fmla="*/ 25 h 60"/>
                <a:gd name="T66" fmla="*/ 36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6 w 39"/>
                <a:gd name="T75" fmla="*/ 49 h 60"/>
                <a:gd name="T76" fmla="*/ 34 w 39"/>
                <a:gd name="T77" fmla="*/ 53 h 60"/>
                <a:gd name="T78" fmla="*/ 31 w 39"/>
                <a:gd name="T79" fmla="*/ 57 h 60"/>
                <a:gd name="T80" fmla="*/ 28 w 39"/>
                <a:gd name="T81" fmla="*/ 59 h 60"/>
                <a:gd name="T82" fmla="*/ 23 w 39"/>
                <a:gd name="T83" fmla="*/ 60 h 60"/>
                <a:gd name="T84" fmla="*/ 18 w 39"/>
                <a:gd name="T85" fmla="*/ 60 h 60"/>
                <a:gd name="T86" fmla="*/ 13 w 39"/>
                <a:gd name="T87" fmla="*/ 60 h 60"/>
                <a:gd name="T88" fmla="*/ 9 w 39"/>
                <a:gd name="T89" fmla="*/ 59 h 60"/>
                <a:gd name="T90" fmla="*/ 6 w 39"/>
                <a:gd name="T91" fmla="*/ 57 h 60"/>
                <a:gd name="T92" fmla="*/ 2 w 39"/>
                <a:gd name="T93" fmla="*/ 53 h 60"/>
                <a:gd name="T94" fmla="*/ 1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7" y="43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4" y="53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5" y="52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3"/>
                  </a:lnTo>
                  <a:lnTo>
                    <a:pt x="31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3" y="27"/>
                  </a:lnTo>
                  <a:lnTo>
                    <a:pt x="19" y="26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1" y="31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13" y="8"/>
                  </a:lnTo>
                  <a:lnTo>
                    <a:pt x="9" y="24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22"/>
                  </a:lnTo>
                  <a:lnTo>
                    <a:pt x="34" y="25"/>
                  </a:lnTo>
                  <a:lnTo>
                    <a:pt x="36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6" y="49"/>
                  </a:lnTo>
                  <a:lnTo>
                    <a:pt x="34" y="53"/>
                  </a:lnTo>
                  <a:lnTo>
                    <a:pt x="31" y="57"/>
                  </a:lnTo>
                  <a:lnTo>
                    <a:pt x="28" y="59"/>
                  </a:lnTo>
                  <a:lnTo>
                    <a:pt x="23" y="60"/>
                  </a:lnTo>
                  <a:lnTo>
                    <a:pt x="18" y="60"/>
                  </a:lnTo>
                  <a:lnTo>
                    <a:pt x="13" y="60"/>
                  </a:lnTo>
                  <a:lnTo>
                    <a:pt x="9" y="59"/>
                  </a:lnTo>
                  <a:lnTo>
                    <a:pt x="6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5"/>
            <p:cNvSpPr>
              <a:spLocks/>
            </p:cNvSpPr>
            <p:nvPr/>
          </p:nvSpPr>
          <p:spPr bwMode="auto">
            <a:xfrm>
              <a:off x="2720" y="710"/>
              <a:ext cx="22" cy="61"/>
            </a:xfrm>
            <a:custGeom>
              <a:avLst/>
              <a:gdLst>
                <a:gd name="T0" fmla="*/ 22 w 22"/>
                <a:gd name="T1" fmla="*/ 61 h 61"/>
                <a:gd name="T2" fmla="*/ 14 w 22"/>
                <a:gd name="T3" fmla="*/ 61 h 61"/>
                <a:gd name="T4" fmla="*/ 14 w 22"/>
                <a:gd name="T5" fmla="*/ 14 h 61"/>
                <a:gd name="T6" fmla="*/ 11 w 22"/>
                <a:gd name="T7" fmla="*/ 16 h 61"/>
                <a:gd name="T8" fmla="*/ 7 w 22"/>
                <a:gd name="T9" fmla="*/ 18 h 61"/>
                <a:gd name="T10" fmla="*/ 4 w 22"/>
                <a:gd name="T11" fmla="*/ 21 h 61"/>
                <a:gd name="T12" fmla="*/ 0 w 22"/>
                <a:gd name="T13" fmla="*/ 22 h 61"/>
                <a:gd name="T14" fmla="*/ 0 w 22"/>
                <a:gd name="T15" fmla="*/ 15 h 61"/>
                <a:gd name="T16" fmla="*/ 6 w 22"/>
                <a:gd name="T17" fmla="*/ 12 h 61"/>
                <a:gd name="T18" fmla="*/ 11 w 22"/>
                <a:gd name="T19" fmla="*/ 9 h 61"/>
                <a:gd name="T20" fmla="*/ 15 w 22"/>
                <a:gd name="T21" fmla="*/ 4 h 61"/>
                <a:gd name="T22" fmla="*/ 17 w 22"/>
                <a:gd name="T23" fmla="*/ 0 h 61"/>
                <a:gd name="T24" fmla="*/ 22 w 22"/>
                <a:gd name="T25" fmla="*/ 0 h 61"/>
                <a:gd name="T26" fmla="*/ 22 w 22"/>
                <a:gd name="T2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1">
                  <a:moveTo>
                    <a:pt x="22" y="61"/>
                  </a:moveTo>
                  <a:lnTo>
                    <a:pt x="14" y="6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06"/>
            <p:cNvSpPr>
              <a:spLocks noChangeArrowheads="1"/>
            </p:cNvSpPr>
            <p:nvPr/>
          </p:nvSpPr>
          <p:spPr bwMode="auto">
            <a:xfrm>
              <a:off x="2765" y="763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7"/>
            <p:cNvSpPr>
              <a:spLocks noEditPoints="1"/>
            </p:cNvSpPr>
            <p:nvPr/>
          </p:nvSpPr>
          <p:spPr bwMode="auto">
            <a:xfrm>
              <a:off x="2785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4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6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2 w 40"/>
                <a:gd name="T25" fmla="*/ 5 h 61"/>
                <a:gd name="T26" fmla="*/ 35 w 40"/>
                <a:gd name="T27" fmla="*/ 7 h 61"/>
                <a:gd name="T28" fmla="*/ 37 w 40"/>
                <a:gd name="T29" fmla="*/ 12 h 61"/>
                <a:gd name="T30" fmla="*/ 38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8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5 w 40"/>
                <a:gd name="T57" fmla="*/ 61 h 61"/>
                <a:gd name="T58" fmla="*/ 10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10 w 40"/>
                <a:gd name="T73" fmla="*/ 48 h 61"/>
                <a:gd name="T74" fmla="*/ 11 w 40"/>
                <a:gd name="T75" fmla="*/ 50 h 61"/>
                <a:gd name="T76" fmla="*/ 13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6 w 40"/>
                <a:gd name="T85" fmla="*/ 53 h 61"/>
                <a:gd name="T86" fmla="*/ 28 w 40"/>
                <a:gd name="T87" fmla="*/ 50 h 61"/>
                <a:gd name="T88" fmla="*/ 29 w 40"/>
                <a:gd name="T89" fmla="*/ 48 h 61"/>
                <a:gd name="T90" fmla="*/ 30 w 40"/>
                <a:gd name="T91" fmla="*/ 43 h 61"/>
                <a:gd name="T92" fmla="*/ 32 w 40"/>
                <a:gd name="T93" fmla="*/ 38 h 61"/>
                <a:gd name="T94" fmla="*/ 32 w 40"/>
                <a:gd name="T95" fmla="*/ 31 h 61"/>
                <a:gd name="T96" fmla="*/ 32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6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3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0" y="43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8"/>
            <p:cNvSpPr>
              <a:spLocks noEditPoints="1"/>
            </p:cNvSpPr>
            <p:nvPr/>
          </p:nvSpPr>
          <p:spPr bwMode="auto">
            <a:xfrm>
              <a:off x="1435" y="788"/>
              <a:ext cx="1338" cy="30"/>
            </a:xfrm>
            <a:custGeom>
              <a:avLst/>
              <a:gdLst>
                <a:gd name="T0" fmla="*/ 0 w 1338"/>
                <a:gd name="T1" fmla="*/ 30 h 30"/>
                <a:gd name="T2" fmla="*/ 5 w 1338"/>
                <a:gd name="T3" fmla="*/ 30 h 30"/>
                <a:gd name="T4" fmla="*/ 5 w 1338"/>
                <a:gd name="T5" fmla="*/ 0 h 30"/>
                <a:gd name="T6" fmla="*/ 0 w 1338"/>
                <a:gd name="T7" fmla="*/ 0 h 30"/>
                <a:gd name="T8" fmla="*/ 0 w 1338"/>
                <a:gd name="T9" fmla="*/ 30 h 30"/>
                <a:gd name="T10" fmla="*/ 444 w 1338"/>
                <a:gd name="T11" fmla="*/ 30 h 30"/>
                <a:gd name="T12" fmla="*/ 448 w 1338"/>
                <a:gd name="T13" fmla="*/ 30 h 30"/>
                <a:gd name="T14" fmla="*/ 448 w 1338"/>
                <a:gd name="T15" fmla="*/ 0 h 30"/>
                <a:gd name="T16" fmla="*/ 444 w 1338"/>
                <a:gd name="T17" fmla="*/ 0 h 30"/>
                <a:gd name="T18" fmla="*/ 444 w 1338"/>
                <a:gd name="T19" fmla="*/ 30 h 30"/>
                <a:gd name="T20" fmla="*/ 888 w 1338"/>
                <a:gd name="T21" fmla="*/ 30 h 30"/>
                <a:gd name="T22" fmla="*/ 893 w 1338"/>
                <a:gd name="T23" fmla="*/ 30 h 30"/>
                <a:gd name="T24" fmla="*/ 893 w 1338"/>
                <a:gd name="T25" fmla="*/ 0 h 30"/>
                <a:gd name="T26" fmla="*/ 888 w 1338"/>
                <a:gd name="T27" fmla="*/ 0 h 30"/>
                <a:gd name="T28" fmla="*/ 888 w 1338"/>
                <a:gd name="T29" fmla="*/ 30 h 30"/>
                <a:gd name="T30" fmla="*/ 1338 w 1338"/>
                <a:gd name="T31" fmla="*/ 0 h 30"/>
                <a:gd name="T32" fmla="*/ 1333 w 1338"/>
                <a:gd name="T33" fmla="*/ 0 h 30"/>
                <a:gd name="T34" fmla="*/ 1333 w 1338"/>
                <a:gd name="T35" fmla="*/ 30 h 30"/>
                <a:gd name="T36" fmla="*/ 1338 w 1338"/>
                <a:gd name="T37" fmla="*/ 30 h 30"/>
                <a:gd name="T38" fmla="*/ 1338 w 1338"/>
                <a:gd name="T39" fmla="*/ 0 h 30"/>
                <a:gd name="T40" fmla="*/ 1333 w 1338"/>
                <a:gd name="T41" fmla="*/ 30 h 30"/>
                <a:gd name="T42" fmla="*/ 1338 w 1338"/>
                <a:gd name="T43" fmla="*/ 30 h 30"/>
                <a:gd name="T44" fmla="*/ 1338 w 1338"/>
                <a:gd name="T45" fmla="*/ 0 h 30"/>
                <a:gd name="T46" fmla="*/ 1333 w 1338"/>
                <a:gd name="T47" fmla="*/ 0 h 30"/>
                <a:gd name="T48" fmla="*/ 1333 w 1338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8" h="30">
                  <a:moveTo>
                    <a:pt x="0" y="30"/>
                  </a:moveTo>
                  <a:lnTo>
                    <a:pt x="5" y="3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0"/>
                  </a:lnTo>
                  <a:close/>
                  <a:moveTo>
                    <a:pt x="444" y="30"/>
                  </a:moveTo>
                  <a:lnTo>
                    <a:pt x="448" y="30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4" y="30"/>
                  </a:lnTo>
                  <a:close/>
                  <a:moveTo>
                    <a:pt x="888" y="30"/>
                  </a:moveTo>
                  <a:lnTo>
                    <a:pt x="893" y="3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888" y="30"/>
                  </a:lnTo>
                  <a:close/>
                  <a:moveTo>
                    <a:pt x="1338" y="0"/>
                  </a:moveTo>
                  <a:lnTo>
                    <a:pt x="1333" y="0"/>
                  </a:lnTo>
                  <a:lnTo>
                    <a:pt x="1333" y="30"/>
                  </a:lnTo>
                  <a:lnTo>
                    <a:pt x="1338" y="30"/>
                  </a:lnTo>
                  <a:lnTo>
                    <a:pt x="1338" y="0"/>
                  </a:lnTo>
                  <a:close/>
                  <a:moveTo>
                    <a:pt x="1333" y="30"/>
                  </a:moveTo>
                  <a:lnTo>
                    <a:pt x="1338" y="30"/>
                  </a:lnTo>
                  <a:lnTo>
                    <a:pt x="1338" y="0"/>
                  </a:lnTo>
                  <a:lnTo>
                    <a:pt x="1333" y="0"/>
                  </a:lnTo>
                  <a:lnTo>
                    <a:pt x="133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9"/>
            <p:cNvSpPr>
              <a:spLocks noEditPoints="1"/>
            </p:cNvSpPr>
            <p:nvPr/>
          </p:nvSpPr>
          <p:spPr bwMode="auto">
            <a:xfrm>
              <a:off x="1435" y="803"/>
              <a:ext cx="1338" cy="15"/>
            </a:xfrm>
            <a:custGeom>
              <a:avLst/>
              <a:gdLst>
                <a:gd name="T0" fmla="*/ 0 w 1338"/>
                <a:gd name="T1" fmla="*/ 15 h 15"/>
                <a:gd name="T2" fmla="*/ 5 w 1338"/>
                <a:gd name="T3" fmla="*/ 15 h 15"/>
                <a:gd name="T4" fmla="*/ 5 w 1338"/>
                <a:gd name="T5" fmla="*/ 0 h 15"/>
                <a:gd name="T6" fmla="*/ 0 w 1338"/>
                <a:gd name="T7" fmla="*/ 0 h 15"/>
                <a:gd name="T8" fmla="*/ 0 w 1338"/>
                <a:gd name="T9" fmla="*/ 15 h 15"/>
                <a:gd name="T10" fmla="*/ 444 w 1338"/>
                <a:gd name="T11" fmla="*/ 15 h 15"/>
                <a:gd name="T12" fmla="*/ 448 w 1338"/>
                <a:gd name="T13" fmla="*/ 15 h 15"/>
                <a:gd name="T14" fmla="*/ 448 w 1338"/>
                <a:gd name="T15" fmla="*/ 0 h 15"/>
                <a:gd name="T16" fmla="*/ 444 w 1338"/>
                <a:gd name="T17" fmla="*/ 0 h 15"/>
                <a:gd name="T18" fmla="*/ 444 w 1338"/>
                <a:gd name="T19" fmla="*/ 15 h 15"/>
                <a:gd name="T20" fmla="*/ 888 w 1338"/>
                <a:gd name="T21" fmla="*/ 15 h 15"/>
                <a:gd name="T22" fmla="*/ 893 w 1338"/>
                <a:gd name="T23" fmla="*/ 15 h 15"/>
                <a:gd name="T24" fmla="*/ 893 w 1338"/>
                <a:gd name="T25" fmla="*/ 0 h 15"/>
                <a:gd name="T26" fmla="*/ 888 w 1338"/>
                <a:gd name="T27" fmla="*/ 0 h 15"/>
                <a:gd name="T28" fmla="*/ 888 w 1338"/>
                <a:gd name="T29" fmla="*/ 15 h 15"/>
                <a:gd name="T30" fmla="*/ 1333 w 1338"/>
                <a:gd name="T31" fmla="*/ 15 h 15"/>
                <a:gd name="T32" fmla="*/ 1338 w 1338"/>
                <a:gd name="T33" fmla="*/ 15 h 15"/>
                <a:gd name="T34" fmla="*/ 1338 w 1338"/>
                <a:gd name="T35" fmla="*/ 0 h 15"/>
                <a:gd name="T36" fmla="*/ 1333 w 1338"/>
                <a:gd name="T37" fmla="*/ 0 h 15"/>
                <a:gd name="T38" fmla="*/ 1333 w 1338"/>
                <a:gd name="T3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15">
                  <a:moveTo>
                    <a:pt x="0" y="15"/>
                  </a:moveTo>
                  <a:lnTo>
                    <a:pt x="5" y="1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5"/>
                  </a:lnTo>
                  <a:close/>
                  <a:moveTo>
                    <a:pt x="444" y="15"/>
                  </a:moveTo>
                  <a:lnTo>
                    <a:pt x="448" y="15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4" y="15"/>
                  </a:lnTo>
                  <a:close/>
                  <a:moveTo>
                    <a:pt x="888" y="15"/>
                  </a:moveTo>
                  <a:lnTo>
                    <a:pt x="893" y="15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888" y="15"/>
                  </a:lnTo>
                  <a:close/>
                  <a:moveTo>
                    <a:pt x="1333" y="15"/>
                  </a:moveTo>
                  <a:lnTo>
                    <a:pt x="1338" y="15"/>
                  </a:lnTo>
                  <a:lnTo>
                    <a:pt x="1338" y="0"/>
                  </a:lnTo>
                  <a:lnTo>
                    <a:pt x="1333" y="0"/>
                  </a:lnTo>
                  <a:lnTo>
                    <a:pt x="133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0"/>
            <p:cNvSpPr>
              <a:spLocks noEditPoints="1"/>
            </p:cNvSpPr>
            <p:nvPr/>
          </p:nvSpPr>
          <p:spPr bwMode="auto">
            <a:xfrm>
              <a:off x="1915" y="612"/>
              <a:ext cx="56" cy="61"/>
            </a:xfrm>
            <a:custGeom>
              <a:avLst/>
              <a:gdLst>
                <a:gd name="T0" fmla="*/ 0 w 56"/>
                <a:gd name="T1" fmla="*/ 61 h 61"/>
                <a:gd name="T2" fmla="*/ 25 w 56"/>
                <a:gd name="T3" fmla="*/ 0 h 61"/>
                <a:gd name="T4" fmla="*/ 33 w 56"/>
                <a:gd name="T5" fmla="*/ 0 h 61"/>
                <a:gd name="T6" fmla="*/ 56 w 56"/>
                <a:gd name="T7" fmla="*/ 61 h 61"/>
                <a:gd name="T8" fmla="*/ 49 w 56"/>
                <a:gd name="T9" fmla="*/ 61 h 61"/>
                <a:gd name="T10" fmla="*/ 42 w 56"/>
                <a:gd name="T11" fmla="*/ 43 h 61"/>
                <a:gd name="T12" fmla="*/ 16 w 56"/>
                <a:gd name="T13" fmla="*/ 43 h 61"/>
                <a:gd name="T14" fmla="*/ 9 w 56"/>
                <a:gd name="T15" fmla="*/ 61 h 61"/>
                <a:gd name="T16" fmla="*/ 0 w 56"/>
                <a:gd name="T17" fmla="*/ 61 h 61"/>
                <a:gd name="T18" fmla="*/ 19 w 56"/>
                <a:gd name="T19" fmla="*/ 36 h 61"/>
                <a:gd name="T20" fmla="*/ 39 w 56"/>
                <a:gd name="T21" fmla="*/ 36 h 61"/>
                <a:gd name="T22" fmla="*/ 33 w 56"/>
                <a:gd name="T23" fmla="*/ 20 h 61"/>
                <a:gd name="T24" fmla="*/ 31 w 56"/>
                <a:gd name="T25" fmla="*/ 13 h 61"/>
                <a:gd name="T26" fmla="*/ 28 w 56"/>
                <a:gd name="T27" fmla="*/ 8 h 61"/>
                <a:gd name="T28" fmla="*/ 25 w 56"/>
                <a:gd name="T29" fmla="*/ 19 h 61"/>
                <a:gd name="T30" fmla="*/ 19 w 56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61">
                  <a:moveTo>
                    <a:pt x="0" y="6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56" y="61"/>
                  </a:lnTo>
                  <a:lnTo>
                    <a:pt x="49" y="61"/>
                  </a:lnTo>
                  <a:lnTo>
                    <a:pt x="42" y="43"/>
                  </a:lnTo>
                  <a:lnTo>
                    <a:pt x="16" y="43"/>
                  </a:lnTo>
                  <a:lnTo>
                    <a:pt x="9" y="61"/>
                  </a:lnTo>
                  <a:lnTo>
                    <a:pt x="0" y="61"/>
                  </a:lnTo>
                  <a:close/>
                  <a:moveTo>
                    <a:pt x="19" y="36"/>
                  </a:moveTo>
                  <a:lnTo>
                    <a:pt x="39" y="36"/>
                  </a:lnTo>
                  <a:lnTo>
                    <a:pt x="33" y="20"/>
                  </a:lnTo>
                  <a:lnTo>
                    <a:pt x="31" y="13"/>
                  </a:lnTo>
                  <a:lnTo>
                    <a:pt x="28" y="8"/>
                  </a:lnTo>
                  <a:lnTo>
                    <a:pt x="25" y="19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11"/>
            <p:cNvSpPr>
              <a:spLocks/>
            </p:cNvSpPr>
            <p:nvPr/>
          </p:nvSpPr>
          <p:spPr bwMode="auto">
            <a:xfrm>
              <a:off x="1978" y="628"/>
              <a:ext cx="61" cy="45"/>
            </a:xfrm>
            <a:custGeom>
              <a:avLst/>
              <a:gdLst>
                <a:gd name="T0" fmla="*/ 0 w 61"/>
                <a:gd name="T1" fmla="*/ 45 h 45"/>
                <a:gd name="T2" fmla="*/ 0 w 61"/>
                <a:gd name="T3" fmla="*/ 1 h 45"/>
                <a:gd name="T4" fmla="*/ 8 w 61"/>
                <a:gd name="T5" fmla="*/ 1 h 45"/>
                <a:gd name="T6" fmla="*/ 8 w 61"/>
                <a:gd name="T7" fmla="*/ 8 h 45"/>
                <a:gd name="T8" fmla="*/ 9 w 61"/>
                <a:gd name="T9" fmla="*/ 5 h 45"/>
                <a:gd name="T10" fmla="*/ 13 w 61"/>
                <a:gd name="T11" fmla="*/ 3 h 45"/>
                <a:gd name="T12" fmla="*/ 17 w 61"/>
                <a:gd name="T13" fmla="*/ 1 h 45"/>
                <a:gd name="T14" fmla="*/ 20 w 61"/>
                <a:gd name="T15" fmla="*/ 0 h 45"/>
                <a:gd name="T16" fmla="*/ 25 w 61"/>
                <a:gd name="T17" fmla="*/ 1 h 45"/>
                <a:gd name="T18" fmla="*/ 29 w 61"/>
                <a:gd name="T19" fmla="*/ 3 h 45"/>
                <a:gd name="T20" fmla="*/ 31 w 61"/>
                <a:gd name="T21" fmla="*/ 5 h 45"/>
                <a:gd name="T22" fmla="*/ 33 w 61"/>
                <a:gd name="T23" fmla="*/ 9 h 45"/>
                <a:gd name="T24" fmla="*/ 35 w 61"/>
                <a:gd name="T25" fmla="*/ 5 h 45"/>
                <a:gd name="T26" fmla="*/ 39 w 61"/>
                <a:gd name="T27" fmla="*/ 3 h 45"/>
                <a:gd name="T28" fmla="*/ 42 w 61"/>
                <a:gd name="T29" fmla="*/ 1 h 45"/>
                <a:gd name="T30" fmla="*/ 46 w 61"/>
                <a:gd name="T31" fmla="*/ 0 h 45"/>
                <a:gd name="T32" fmla="*/ 51 w 61"/>
                <a:gd name="T33" fmla="*/ 0 h 45"/>
                <a:gd name="T34" fmla="*/ 54 w 61"/>
                <a:gd name="T35" fmla="*/ 1 h 45"/>
                <a:gd name="T36" fmla="*/ 57 w 61"/>
                <a:gd name="T37" fmla="*/ 4 h 45"/>
                <a:gd name="T38" fmla="*/ 58 w 61"/>
                <a:gd name="T39" fmla="*/ 6 h 45"/>
                <a:gd name="T40" fmla="*/ 59 w 61"/>
                <a:gd name="T41" fmla="*/ 10 h 45"/>
                <a:gd name="T42" fmla="*/ 61 w 61"/>
                <a:gd name="T43" fmla="*/ 15 h 45"/>
                <a:gd name="T44" fmla="*/ 61 w 61"/>
                <a:gd name="T45" fmla="*/ 45 h 45"/>
                <a:gd name="T46" fmla="*/ 52 w 61"/>
                <a:gd name="T47" fmla="*/ 45 h 45"/>
                <a:gd name="T48" fmla="*/ 52 w 61"/>
                <a:gd name="T49" fmla="*/ 19 h 45"/>
                <a:gd name="T50" fmla="*/ 52 w 61"/>
                <a:gd name="T51" fmla="*/ 14 h 45"/>
                <a:gd name="T52" fmla="*/ 52 w 61"/>
                <a:gd name="T53" fmla="*/ 11 h 45"/>
                <a:gd name="T54" fmla="*/ 51 w 61"/>
                <a:gd name="T55" fmla="*/ 10 h 45"/>
                <a:gd name="T56" fmla="*/ 50 w 61"/>
                <a:gd name="T57" fmla="*/ 9 h 45"/>
                <a:gd name="T58" fmla="*/ 47 w 61"/>
                <a:gd name="T59" fmla="*/ 8 h 45"/>
                <a:gd name="T60" fmla="*/ 45 w 61"/>
                <a:gd name="T61" fmla="*/ 8 h 45"/>
                <a:gd name="T62" fmla="*/ 40 w 61"/>
                <a:gd name="T63" fmla="*/ 8 h 45"/>
                <a:gd name="T64" fmla="*/ 37 w 61"/>
                <a:gd name="T65" fmla="*/ 10 h 45"/>
                <a:gd name="T66" fmla="*/ 35 w 61"/>
                <a:gd name="T67" fmla="*/ 12 h 45"/>
                <a:gd name="T68" fmla="*/ 34 w 61"/>
                <a:gd name="T69" fmla="*/ 16 h 45"/>
                <a:gd name="T70" fmla="*/ 34 w 61"/>
                <a:gd name="T71" fmla="*/ 20 h 45"/>
                <a:gd name="T72" fmla="*/ 34 w 61"/>
                <a:gd name="T73" fmla="*/ 45 h 45"/>
                <a:gd name="T74" fmla="*/ 26 w 61"/>
                <a:gd name="T75" fmla="*/ 45 h 45"/>
                <a:gd name="T76" fmla="*/ 26 w 61"/>
                <a:gd name="T77" fmla="*/ 17 h 45"/>
                <a:gd name="T78" fmla="*/ 25 w 61"/>
                <a:gd name="T79" fmla="*/ 12 h 45"/>
                <a:gd name="T80" fmla="*/ 24 w 61"/>
                <a:gd name="T81" fmla="*/ 10 h 45"/>
                <a:gd name="T82" fmla="*/ 22 w 61"/>
                <a:gd name="T83" fmla="*/ 8 h 45"/>
                <a:gd name="T84" fmla="*/ 18 w 61"/>
                <a:gd name="T85" fmla="*/ 8 h 45"/>
                <a:gd name="T86" fmla="*/ 15 w 61"/>
                <a:gd name="T87" fmla="*/ 8 h 45"/>
                <a:gd name="T88" fmla="*/ 13 w 61"/>
                <a:gd name="T89" fmla="*/ 9 h 45"/>
                <a:gd name="T90" fmla="*/ 11 w 61"/>
                <a:gd name="T91" fmla="*/ 11 h 45"/>
                <a:gd name="T92" fmla="*/ 9 w 61"/>
                <a:gd name="T93" fmla="*/ 14 h 45"/>
                <a:gd name="T94" fmla="*/ 8 w 61"/>
                <a:gd name="T95" fmla="*/ 17 h 45"/>
                <a:gd name="T96" fmla="*/ 8 w 61"/>
                <a:gd name="T97" fmla="*/ 22 h 45"/>
                <a:gd name="T98" fmla="*/ 8 w 61"/>
                <a:gd name="T99" fmla="*/ 45 h 45"/>
                <a:gd name="T100" fmla="*/ 0 w 61"/>
                <a:gd name="T10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45">
                  <a:moveTo>
                    <a:pt x="0" y="45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9"/>
                  </a:lnTo>
                  <a:lnTo>
                    <a:pt x="35" y="5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9" y="10"/>
                  </a:lnTo>
                  <a:lnTo>
                    <a:pt x="61" y="1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2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12"/>
            <p:cNvSpPr>
              <a:spLocks noEditPoints="1"/>
            </p:cNvSpPr>
            <p:nvPr/>
          </p:nvSpPr>
          <p:spPr bwMode="auto">
            <a:xfrm>
              <a:off x="2050" y="628"/>
              <a:ext cx="37" cy="61"/>
            </a:xfrm>
            <a:custGeom>
              <a:avLst/>
              <a:gdLst>
                <a:gd name="T0" fmla="*/ 0 w 37"/>
                <a:gd name="T1" fmla="*/ 61 h 61"/>
                <a:gd name="T2" fmla="*/ 0 w 37"/>
                <a:gd name="T3" fmla="*/ 1 h 61"/>
                <a:gd name="T4" fmla="*/ 8 w 37"/>
                <a:gd name="T5" fmla="*/ 1 h 61"/>
                <a:gd name="T6" fmla="*/ 8 w 37"/>
                <a:gd name="T7" fmla="*/ 9 h 61"/>
                <a:gd name="T8" fmla="*/ 11 w 37"/>
                <a:gd name="T9" fmla="*/ 5 h 61"/>
                <a:gd name="T10" fmla="*/ 13 w 37"/>
                <a:gd name="T11" fmla="*/ 3 h 61"/>
                <a:gd name="T12" fmla="*/ 15 w 37"/>
                <a:gd name="T13" fmla="*/ 1 h 61"/>
                <a:gd name="T14" fmla="*/ 19 w 37"/>
                <a:gd name="T15" fmla="*/ 0 h 61"/>
                <a:gd name="T16" fmla="*/ 25 w 37"/>
                <a:gd name="T17" fmla="*/ 1 h 61"/>
                <a:gd name="T18" fmla="*/ 29 w 37"/>
                <a:gd name="T19" fmla="*/ 3 h 61"/>
                <a:gd name="T20" fmla="*/ 33 w 37"/>
                <a:gd name="T21" fmla="*/ 6 h 61"/>
                <a:gd name="T22" fmla="*/ 35 w 37"/>
                <a:gd name="T23" fmla="*/ 11 h 61"/>
                <a:gd name="T24" fmla="*/ 37 w 37"/>
                <a:gd name="T25" fmla="*/ 17 h 61"/>
                <a:gd name="T26" fmla="*/ 37 w 37"/>
                <a:gd name="T27" fmla="*/ 23 h 61"/>
                <a:gd name="T28" fmla="*/ 37 w 37"/>
                <a:gd name="T29" fmla="*/ 30 h 61"/>
                <a:gd name="T30" fmla="*/ 35 w 37"/>
                <a:gd name="T31" fmla="*/ 34 h 61"/>
                <a:gd name="T32" fmla="*/ 33 w 37"/>
                <a:gd name="T33" fmla="*/ 39 h 61"/>
                <a:gd name="T34" fmla="*/ 28 w 37"/>
                <a:gd name="T35" fmla="*/ 43 h 61"/>
                <a:gd name="T36" fmla="*/ 24 w 37"/>
                <a:gd name="T37" fmla="*/ 45 h 61"/>
                <a:gd name="T38" fmla="*/ 19 w 37"/>
                <a:gd name="T39" fmla="*/ 47 h 61"/>
                <a:gd name="T40" fmla="*/ 15 w 37"/>
                <a:gd name="T41" fmla="*/ 45 h 61"/>
                <a:gd name="T42" fmla="*/ 12 w 37"/>
                <a:gd name="T43" fmla="*/ 44 h 61"/>
                <a:gd name="T44" fmla="*/ 9 w 37"/>
                <a:gd name="T45" fmla="*/ 42 h 61"/>
                <a:gd name="T46" fmla="*/ 8 w 37"/>
                <a:gd name="T47" fmla="*/ 39 h 61"/>
                <a:gd name="T48" fmla="*/ 8 w 37"/>
                <a:gd name="T49" fmla="*/ 61 h 61"/>
                <a:gd name="T50" fmla="*/ 0 w 37"/>
                <a:gd name="T51" fmla="*/ 61 h 61"/>
                <a:gd name="T52" fmla="*/ 8 w 37"/>
                <a:gd name="T53" fmla="*/ 23 h 61"/>
                <a:gd name="T54" fmla="*/ 8 w 37"/>
                <a:gd name="T55" fmla="*/ 28 h 61"/>
                <a:gd name="T56" fmla="*/ 9 w 37"/>
                <a:gd name="T57" fmla="*/ 32 h 61"/>
                <a:gd name="T58" fmla="*/ 11 w 37"/>
                <a:gd name="T59" fmla="*/ 36 h 61"/>
                <a:gd name="T60" fmla="*/ 13 w 37"/>
                <a:gd name="T61" fmla="*/ 37 h 61"/>
                <a:gd name="T62" fmla="*/ 15 w 37"/>
                <a:gd name="T63" fmla="*/ 38 h 61"/>
                <a:gd name="T64" fmla="*/ 18 w 37"/>
                <a:gd name="T65" fmla="*/ 39 h 61"/>
                <a:gd name="T66" fmla="*/ 22 w 37"/>
                <a:gd name="T67" fmla="*/ 38 h 61"/>
                <a:gd name="T68" fmla="*/ 24 w 37"/>
                <a:gd name="T69" fmla="*/ 37 h 61"/>
                <a:gd name="T70" fmla="*/ 26 w 37"/>
                <a:gd name="T71" fmla="*/ 36 h 61"/>
                <a:gd name="T72" fmla="*/ 28 w 37"/>
                <a:gd name="T73" fmla="*/ 32 h 61"/>
                <a:gd name="T74" fmla="*/ 29 w 37"/>
                <a:gd name="T75" fmla="*/ 28 h 61"/>
                <a:gd name="T76" fmla="*/ 30 w 37"/>
                <a:gd name="T77" fmla="*/ 23 h 61"/>
                <a:gd name="T78" fmla="*/ 29 w 37"/>
                <a:gd name="T79" fmla="*/ 19 h 61"/>
                <a:gd name="T80" fmla="*/ 28 w 37"/>
                <a:gd name="T81" fmla="*/ 15 h 61"/>
                <a:gd name="T82" fmla="*/ 26 w 37"/>
                <a:gd name="T83" fmla="*/ 11 h 61"/>
                <a:gd name="T84" fmla="*/ 24 w 37"/>
                <a:gd name="T85" fmla="*/ 9 h 61"/>
                <a:gd name="T86" fmla="*/ 22 w 37"/>
                <a:gd name="T87" fmla="*/ 8 h 61"/>
                <a:gd name="T88" fmla="*/ 19 w 37"/>
                <a:gd name="T89" fmla="*/ 8 h 61"/>
                <a:gd name="T90" fmla="*/ 15 w 37"/>
                <a:gd name="T91" fmla="*/ 8 h 61"/>
                <a:gd name="T92" fmla="*/ 13 w 37"/>
                <a:gd name="T93" fmla="*/ 9 h 61"/>
                <a:gd name="T94" fmla="*/ 11 w 37"/>
                <a:gd name="T95" fmla="*/ 11 h 61"/>
                <a:gd name="T96" fmla="*/ 9 w 37"/>
                <a:gd name="T97" fmla="*/ 15 h 61"/>
                <a:gd name="T98" fmla="*/ 8 w 37"/>
                <a:gd name="T99" fmla="*/ 19 h 61"/>
                <a:gd name="T100" fmla="*/ 8 w 37"/>
                <a:gd name="T10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61">
                  <a:moveTo>
                    <a:pt x="0" y="6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28" y="43"/>
                  </a:lnTo>
                  <a:lnTo>
                    <a:pt x="24" y="45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8" y="39"/>
                  </a:lnTo>
                  <a:lnTo>
                    <a:pt x="8" y="61"/>
                  </a:lnTo>
                  <a:lnTo>
                    <a:pt x="0" y="61"/>
                  </a:lnTo>
                  <a:close/>
                  <a:moveTo>
                    <a:pt x="8" y="23"/>
                  </a:moveTo>
                  <a:lnTo>
                    <a:pt x="8" y="28"/>
                  </a:lnTo>
                  <a:lnTo>
                    <a:pt x="9" y="32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29" y="19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8" y="19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3"/>
            <p:cNvSpPr>
              <a:spLocks noChangeArrowheads="1"/>
            </p:cNvSpPr>
            <p:nvPr/>
          </p:nvSpPr>
          <p:spPr bwMode="auto">
            <a:xfrm>
              <a:off x="2097" y="612"/>
              <a:ext cx="8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14"/>
            <p:cNvSpPr>
              <a:spLocks noEditPoints="1"/>
            </p:cNvSpPr>
            <p:nvPr/>
          </p:nvSpPr>
          <p:spPr bwMode="auto">
            <a:xfrm>
              <a:off x="2116" y="612"/>
              <a:ext cx="8" cy="61"/>
            </a:xfrm>
            <a:custGeom>
              <a:avLst/>
              <a:gdLst>
                <a:gd name="T0" fmla="*/ 0 w 8"/>
                <a:gd name="T1" fmla="*/ 9 h 61"/>
                <a:gd name="T2" fmla="*/ 0 w 8"/>
                <a:gd name="T3" fmla="*/ 0 h 61"/>
                <a:gd name="T4" fmla="*/ 8 w 8"/>
                <a:gd name="T5" fmla="*/ 0 h 61"/>
                <a:gd name="T6" fmla="*/ 8 w 8"/>
                <a:gd name="T7" fmla="*/ 9 h 61"/>
                <a:gd name="T8" fmla="*/ 0 w 8"/>
                <a:gd name="T9" fmla="*/ 9 h 61"/>
                <a:gd name="T10" fmla="*/ 0 w 8"/>
                <a:gd name="T11" fmla="*/ 61 h 61"/>
                <a:gd name="T12" fmla="*/ 0 w 8"/>
                <a:gd name="T13" fmla="*/ 17 h 61"/>
                <a:gd name="T14" fmla="*/ 8 w 8"/>
                <a:gd name="T15" fmla="*/ 17 h 61"/>
                <a:gd name="T16" fmla="*/ 8 w 8"/>
                <a:gd name="T17" fmla="*/ 61 h 61"/>
                <a:gd name="T18" fmla="*/ 0 w 8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1">
                  <a:moveTo>
                    <a:pt x="0" y="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15"/>
            <p:cNvSpPr>
              <a:spLocks/>
            </p:cNvSpPr>
            <p:nvPr/>
          </p:nvSpPr>
          <p:spPr bwMode="auto">
            <a:xfrm>
              <a:off x="2130" y="614"/>
              <a:ext cx="21" cy="61"/>
            </a:xfrm>
            <a:custGeom>
              <a:avLst/>
              <a:gdLst>
                <a:gd name="T0" fmla="*/ 20 w 21"/>
                <a:gd name="T1" fmla="*/ 53 h 61"/>
                <a:gd name="T2" fmla="*/ 21 w 21"/>
                <a:gd name="T3" fmla="*/ 59 h 61"/>
                <a:gd name="T4" fmla="*/ 17 w 21"/>
                <a:gd name="T5" fmla="*/ 59 h 61"/>
                <a:gd name="T6" fmla="*/ 15 w 21"/>
                <a:gd name="T7" fmla="*/ 61 h 61"/>
                <a:gd name="T8" fmla="*/ 11 w 21"/>
                <a:gd name="T9" fmla="*/ 59 h 61"/>
                <a:gd name="T10" fmla="*/ 9 w 21"/>
                <a:gd name="T11" fmla="*/ 58 h 61"/>
                <a:gd name="T12" fmla="*/ 8 w 21"/>
                <a:gd name="T13" fmla="*/ 57 h 61"/>
                <a:gd name="T14" fmla="*/ 6 w 21"/>
                <a:gd name="T15" fmla="*/ 56 h 61"/>
                <a:gd name="T16" fmla="*/ 5 w 21"/>
                <a:gd name="T17" fmla="*/ 53 h 61"/>
                <a:gd name="T18" fmla="*/ 5 w 21"/>
                <a:gd name="T19" fmla="*/ 51 h 61"/>
                <a:gd name="T20" fmla="*/ 5 w 21"/>
                <a:gd name="T21" fmla="*/ 47 h 61"/>
                <a:gd name="T22" fmla="*/ 5 w 21"/>
                <a:gd name="T23" fmla="*/ 23 h 61"/>
                <a:gd name="T24" fmla="*/ 0 w 21"/>
                <a:gd name="T25" fmla="*/ 23 h 61"/>
                <a:gd name="T26" fmla="*/ 0 w 21"/>
                <a:gd name="T27" fmla="*/ 15 h 61"/>
                <a:gd name="T28" fmla="*/ 5 w 21"/>
                <a:gd name="T29" fmla="*/ 15 h 61"/>
                <a:gd name="T30" fmla="*/ 5 w 21"/>
                <a:gd name="T31" fmla="*/ 4 h 61"/>
                <a:gd name="T32" fmla="*/ 12 w 21"/>
                <a:gd name="T33" fmla="*/ 0 h 61"/>
                <a:gd name="T34" fmla="*/ 12 w 21"/>
                <a:gd name="T35" fmla="*/ 15 h 61"/>
                <a:gd name="T36" fmla="*/ 20 w 21"/>
                <a:gd name="T37" fmla="*/ 15 h 61"/>
                <a:gd name="T38" fmla="*/ 20 w 21"/>
                <a:gd name="T39" fmla="*/ 23 h 61"/>
                <a:gd name="T40" fmla="*/ 12 w 21"/>
                <a:gd name="T41" fmla="*/ 23 h 61"/>
                <a:gd name="T42" fmla="*/ 12 w 21"/>
                <a:gd name="T43" fmla="*/ 47 h 61"/>
                <a:gd name="T44" fmla="*/ 12 w 21"/>
                <a:gd name="T45" fmla="*/ 50 h 61"/>
                <a:gd name="T46" fmla="*/ 14 w 21"/>
                <a:gd name="T47" fmla="*/ 51 h 61"/>
                <a:gd name="T48" fmla="*/ 15 w 21"/>
                <a:gd name="T49" fmla="*/ 52 h 61"/>
                <a:gd name="T50" fmla="*/ 15 w 21"/>
                <a:gd name="T51" fmla="*/ 53 h 61"/>
                <a:gd name="T52" fmla="*/ 17 w 21"/>
                <a:gd name="T53" fmla="*/ 53 h 61"/>
                <a:gd name="T54" fmla="*/ 20 w 21"/>
                <a:gd name="T5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61">
                  <a:moveTo>
                    <a:pt x="20" y="53"/>
                  </a:moveTo>
                  <a:lnTo>
                    <a:pt x="21" y="5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11" y="59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20" y="15"/>
                  </a:lnTo>
                  <a:lnTo>
                    <a:pt x="20" y="23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16"/>
            <p:cNvSpPr>
              <a:spLocks/>
            </p:cNvSpPr>
            <p:nvPr/>
          </p:nvSpPr>
          <p:spPr bwMode="auto">
            <a:xfrm>
              <a:off x="2158" y="629"/>
              <a:ext cx="34" cy="46"/>
            </a:xfrm>
            <a:custGeom>
              <a:avLst/>
              <a:gdLst>
                <a:gd name="T0" fmla="*/ 26 w 34"/>
                <a:gd name="T1" fmla="*/ 44 h 46"/>
                <a:gd name="T2" fmla="*/ 26 w 34"/>
                <a:gd name="T3" fmla="*/ 37 h 46"/>
                <a:gd name="T4" fmla="*/ 24 w 34"/>
                <a:gd name="T5" fmla="*/ 41 h 46"/>
                <a:gd name="T6" fmla="*/ 21 w 34"/>
                <a:gd name="T7" fmla="*/ 43 h 46"/>
                <a:gd name="T8" fmla="*/ 17 w 34"/>
                <a:gd name="T9" fmla="*/ 44 h 46"/>
                <a:gd name="T10" fmla="*/ 14 w 34"/>
                <a:gd name="T11" fmla="*/ 46 h 46"/>
                <a:gd name="T12" fmla="*/ 10 w 34"/>
                <a:gd name="T13" fmla="*/ 44 h 46"/>
                <a:gd name="T14" fmla="*/ 6 w 34"/>
                <a:gd name="T15" fmla="*/ 43 h 46"/>
                <a:gd name="T16" fmla="*/ 4 w 34"/>
                <a:gd name="T17" fmla="*/ 42 h 46"/>
                <a:gd name="T18" fmla="*/ 3 w 34"/>
                <a:gd name="T19" fmla="*/ 40 h 46"/>
                <a:gd name="T20" fmla="*/ 2 w 34"/>
                <a:gd name="T21" fmla="*/ 37 h 46"/>
                <a:gd name="T22" fmla="*/ 0 w 34"/>
                <a:gd name="T23" fmla="*/ 35 h 46"/>
                <a:gd name="T24" fmla="*/ 0 w 34"/>
                <a:gd name="T25" fmla="*/ 31 h 46"/>
                <a:gd name="T26" fmla="*/ 0 w 34"/>
                <a:gd name="T27" fmla="*/ 27 h 46"/>
                <a:gd name="T28" fmla="*/ 0 w 34"/>
                <a:gd name="T29" fmla="*/ 0 h 46"/>
                <a:gd name="T30" fmla="*/ 8 w 34"/>
                <a:gd name="T31" fmla="*/ 0 h 46"/>
                <a:gd name="T32" fmla="*/ 8 w 34"/>
                <a:gd name="T33" fmla="*/ 24 h 46"/>
                <a:gd name="T34" fmla="*/ 8 w 34"/>
                <a:gd name="T35" fmla="*/ 29 h 46"/>
                <a:gd name="T36" fmla="*/ 8 w 34"/>
                <a:gd name="T37" fmla="*/ 32 h 46"/>
                <a:gd name="T38" fmla="*/ 9 w 34"/>
                <a:gd name="T39" fmla="*/ 35 h 46"/>
                <a:gd name="T40" fmla="*/ 11 w 34"/>
                <a:gd name="T41" fmla="*/ 36 h 46"/>
                <a:gd name="T42" fmla="*/ 13 w 34"/>
                <a:gd name="T43" fmla="*/ 37 h 46"/>
                <a:gd name="T44" fmla="*/ 16 w 34"/>
                <a:gd name="T45" fmla="*/ 38 h 46"/>
                <a:gd name="T46" fmla="*/ 19 w 34"/>
                <a:gd name="T47" fmla="*/ 37 h 46"/>
                <a:gd name="T48" fmla="*/ 21 w 34"/>
                <a:gd name="T49" fmla="*/ 36 h 46"/>
                <a:gd name="T50" fmla="*/ 24 w 34"/>
                <a:gd name="T51" fmla="*/ 35 h 46"/>
                <a:gd name="T52" fmla="*/ 25 w 34"/>
                <a:gd name="T53" fmla="*/ 32 h 46"/>
                <a:gd name="T54" fmla="*/ 26 w 34"/>
                <a:gd name="T55" fmla="*/ 29 h 46"/>
                <a:gd name="T56" fmla="*/ 26 w 34"/>
                <a:gd name="T57" fmla="*/ 24 h 46"/>
                <a:gd name="T58" fmla="*/ 26 w 34"/>
                <a:gd name="T59" fmla="*/ 0 h 46"/>
                <a:gd name="T60" fmla="*/ 34 w 34"/>
                <a:gd name="T61" fmla="*/ 0 h 46"/>
                <a:gd name="T62" fmla="*/ 34 w 34"/>
                <a:gd name="T63" fmla="*/ 44 h 46"/>
                <a:gd name="T64" fmla="*/ 26 w 34"/>
                <a:gd name="T6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6">
                  <a:moveTo>
                    <a:pt x="26" y="44"/>
                  </a:moveTo>
                  <a:lnTo>
                    <a:pt x="26" y="37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4" y="35"/>
                  </a:lnTo>
                  <a:lnTo>
                    <a:pt x="25" y="32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44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2201" y="612"/>
              <a:ext cx="38" cy="63"/>
            </a:xfrm>
            <a:custGeom>
              <a:avLst/>
              <a:gdLst>
                <a:gd name="T0" fmla="*/ 29 w 38"/>
                <a:gd name="T1" fmla="*/ 61 h 63"/>
                <a:gd name="T2" fmla="*/ 29 w 38"/>
                <a:gd name="T3" fmla="*/ 54 h 63"/>
                <a:gd name="T4" fmla="*/ 27 w 38"/>
                <a:gd name="T5" fmla="*/ 58 h 63"/>
                <a:gd name="T6" fmla="*/ 24 w 38"/>
                <a:gd name="T7" fmla="*/ 60 h 63"/>
                <a:gd name="T8" fmla="*/ 22 w 38"/>
                <a:gd name="T9" fmla="*/ 61 h 63"/>
                <a:gd name="T10" fmla="*/ 18 w 38"/>
                <a:gd name="T11" fmla="*/ 63 h 63"/>
                <a:gd name="T12" fmla="*/ 13 w 38"/>
                <a:gd name="T13" fmla="*/ 61 h 63"/>
                <a:gd name="T14" fmla="*/ 9 w 38"/>
                <a:gd name="T15" fmla="*/ 59 h 63"/>
                <a:gd name="T16" fmla="*/ 5 w 38"/>
                <a:gd name="T17" fmla="*/ 55 h 63"/>
                <a:gd name="T18" fmla="*/ 2 w 38"/>
                <a:gd name="T19" fmla="*/ 52 h 63"/>
                <a:gd name="T20" fmla="*/ 0 w 38"/>
                <a:gd name="T21" fmla="*/ 46 h 63"/>
                <a:gd name="T22" fmla="*/ 0 w 38"/>
                <a:gd name="T23" fmla="*/ 39 h 63"/>
                <a:gd name="T24" fmla="*/ 0 w 38"/>
                <a:gd name="T25" fmla="*/ 33 h 63"/>
                <a:gd name="T26" fmla="*/ 2 w 38"/>
                <a:gd name="T27" fmla="*/ 27 h 63"/>
                <a:gd name="T28" fmla="*/ 5 w 38"/>
                <a:gd name="T29" fmla="*/ 22 h 63"/>
                <a:gd name="T30" fmla="*/ 9 w 38"/>
                <a:gd name="T31" fmla="*/ 19 h 63"/>
                <a:gd name="T32" fmla="*/ 13 w 38"/>
                <a:gd name="T33" fmla="*/ 17 h 63"/>
                <a:gd name="T34" fmla="*/ 18 w 38"/>
                <a:gd name="T35" fmla="*/ 16 h 63"/>
                <a:gd name="T36" fmla="*/ 22 w 38"/>
                <a:gd name="T37" fmla="*/ 16 h 63"/>
                <a:gd name="T38" fmla="*/ 24 w 38"/>
                <a:gd name="T39" fmla="*/ 19 h 63"/>
                <a:gd name="T40" fmla="*/ 27 w 38"/>
                <a:gd name="T41" fmla="*/ 20 h 63"/>
                <a:gd name="T42" fmla="*/ 29 w 38"/>
                <a:gd name="T43" fmla="*/ 24 h 63"/>
                <a:gd name="T44" fmla="*/ 29 w 38"/>
                <a:gd name="T45" fmla="*/ 0 h 63"/>
                <a:gd name="T46" fmla="*/ 38 w 38"/>
                <a:gd name="T47" fmla="*/ 0 h 63"/>
                <a:gd name="T48" fmla="*/ 38 w 38"/>
                <a:gd name="T49" fmla="*/ 61 h 63"/>
                <a:gd name="T50" fmla="*/ 29 w 38"/>
                <a:gd name="T51" fmla="*/ 61 h 63"/>
                <a:gd name="T52" fmla="*/ 7 w 38"/>
                <a:gd name="T53" fmla="*/ 39 h 63"/>
                <a:gd name="T54" fmla="*/ 9 w 38"/>
                <a:gd name="T55" fmla="*/ 44 h 63"/>
                <a:gd name="T56" fmla="*/ 9 w 38"/>
                <a:gd name="T57" fmla="*/ 48 h 63"/>
                <a:gd name="T58" fmla="*/ 11 w 38"/>
                <a:gd name="T59" fmla="*/ 52 h 63"/>
                <a:gd name="T60" fmla="*/ 13 w 38"/>
                <a:gd name="T61" fmla="*/ 53 h 63"/>
                <a:gd name="T62" fmla="*/ 16 w 38"/>
                <a:gd name="T63" fmla="*/ 54 h 63"/>
                <a:gd name="T64" fmla="*/ 18 w 38"/>
                <a:gd name="T65" fmla="*/ 55 h 63"/>
                <a:gd name="T66" fmla="*/ 22 w 38"/>
                <a:gd name="T67" fmla="*/ 54 h 63"/>
                <a:gd name="T68" fmla="*/ 24 w 38"/>
                <a:gd name="T69" fmla="*/ 53 h 63"/>
                <a:gd name="T70" fmla="*/ 27 w 38"/>
                <a:gd name="T71" fmla="*/ 52 h 63"/>
                <a:gd name="T72" fmla="*/ 28 w 38"/>
                <a:gd name="T73" fmla="*/ 48 h 63"/>
                <a:gd name="T74" fmla="*/ 29 w 38"/>
                <a:gd name="T75" fmla="*/ 44 h 63"/>
                <a:gd name="T76" fmla="*/ 29 w 38"/>
                <a:gd name="T77" fmla="*/ 39 h 63"/>
                <a:gd name="T78" fmla="*/ 29 w 38"/>
                <a:gd name="T79" fmla="*/ 35 h 63"/>
                <a:gd name="T80" fmla="*/ 28 w 38"/>
                <a:gd name="T81" fmla="*/ 31 h 63"/>
                <a:gd name="T82" fmla="*/ 27 w 38"/>
                <a:gd name="T83" fmla="*/ 27 h 63"/>
                <a:gd name="T84" fmla="*/ 24 w 38"/>
                <a:gd name="T85" fmla="*/ 25 h 63"/>
                <a:gd name="T86" fmla="*/ 22 w 38"/>
                <a:gd name="T87" fmla="*/ 24 h 63"/>
                <a:gd name="T88" fmla="*/ 18 w 38"/>
                <a:gd name="T89" fmla="*/ 24 h 63"/>
                <a:gd name="T90" fmla="*/ 16 w 38"/>
                <a:gd name="T91" fmla="*/ 24 h 63"/>
                <a:gd name="T92" fmla="*/ 13 w 38"/>
                <a:gd name="T93" fmla="*/ 25 h 63"/>
                <a:gd name="T94" fmla="*/ 11 w 38"/>
                <a:gd name="T95" fmla="*/ 27 h 63"/>
                <a:gd name="T96" fmla="*/ 9 w 38"/>
                <a:gd name="T97" fmla="*/ 30 h 63"/>
                <a:gd name="T98" fmla="*/ 9 w 38"/>
                <a:gd name="T99" fmla="*/ 35 h 63"/>
                <a:gd name="T100" fmla="*/ 7 w 38"/>
                <a:gd name="T10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" h="63">
                  <a:moveTo>
                    <a:pt x="29" y="61"/>
                  </a:moveTo>
                  <a:lnTo>
                    <a:pt x="29" y="54"/>
                  </a:lnTo>
                  <a:lnTo>
                    <a:pt x="27" y="58"/>
                  </a:lnTo>
                  <a:lnTo>
                    <a:pt x="24" y="60"/>
                  </a:lnTo>
                  <a:lnTo>
                    <a:pt x="22" y="61"/>
                  </a:lnTo>
                  <a:lnTo>
                    <a:pt x="18" y="63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61"/>
                  </a:lnTo>
                  <a:lnTo>
                    <a:pt x="29" y="61"/>
                  </a:lnTo>
                  <a:close/>
                  <a:moveTo>
                    <a:pt x="7" y="39"/>
                  </a:moveTo>
                  <a:lnTo>
                    <a:pt x="9" y="44"/>
                  </a:lnTo>
                  <a:lnTo>
                    <a:pt x="9" y="48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2" y="54"/>
                  </a:lnTo>
                  <a:lnTo>
                    <a:pt x="24" y="53"/>
                  </a:lnTo>
                  <a:lnTo>
                    <a:pt x="27" y="52"/>
                  </a:lnTo>
                  <a:lnTo>
                    <a:pt x="28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28" y="31"/>
                  </a:lnTo>
                  <a:lnTo>
                    <a:pt x="27" y="27"/>
                  </a:lnTo>
                  <a:lnTo>
                    <a:pt x="24" y="25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18"/>
            <p:cNvSpPr>
              <a:spLocks noEditPoints="1"/>
            </p:cNvSpPr>
            <p:nvPr/>
          </p:nvSpPr>
          <p:spPr bwMode="auto">
            <a:xfrm>
              <a:off x="2247" y="628"/>
              <a:ext cx="41" cy="47"/>
            </a:xfrm>
            <a:custGeom>
              <a:avLst/>
              <a:gdLst>
                <a:gd name="T0" fmla="*/ 33 w 41"/>
                <a:gd name="T1" fmla="*/ 32 h 47"/>
                <a:gd name="T2" fmla="*/ 41 w 41"/>
                <a:gd name="T3" fmla="*/ 33 h 47"/>
                <a:gd name="T4" fmla="*/ 40 w 41"/>
                <a:gd name="T5" fmla="*/ 37 h 47"/>
                <a:gd name="T6" fmla="*/ 37 w 41"/>
                <a:gd name="T7" fmla="*/ 41 h 47"/>
                <a:gd name="T8" fmla="*/ 33 w 41"/>
                <a:gd name="T9" fmla="*/ 43 h 47"/>
                <a:gd name="T10" fmla="*/ 30 w 41"/>
                <a:gd name="T11" fmla="*/ 44 h 47"/>
                <a:gd name="T12" fmla="*/ 26 w 41"/>
                <a:gd name="T13" fmla="*/ 45 h 47"/>
                <a:gd name="T14" fmla="*/ 21 w 41"/>
                <a:gd name="T15" fmla="*/ 47 h 47"/>
                <a:gd name="T16" fmla="*/ 15 w 41"/>
                <a:gd name="T17" fmla="*/ 45 h 47"/>
                <a:gd name="T18" fmla="*/ 10 w 41"/>
                <a:gd name="T19" fmla="*/ 43 h 47"/>
                <a:gd name="T20" fmla="*/ 7 w 41"/>
                <a:gd name="T21" fmla="*/ 41 h 47"/>
                <a:gd name="T22" fmla="*/ 3 w 41"/>
                <a:gd name="T23" fmla="*/ 36 h 47"/>
                <a:gd name="T24" fmla="*/ 0 w 41"/>
                <a:gd name="T25" fmla="*/ 31 h 47"/>
                <a:gd name="T26" fmla="*/ 0 w 41"/>
                <a:gd name="T27" fmla="*/ 23 h 47"/>
                <a:gd name="T28" fmla="*/ 0 w 41"/>
                <a:gd name="T29" fmla="*/ 17 h 47"/>
                <a:gd name="T30" fmla="*/ 3 w 41"/>
                <a:gd name="T31" fmla="*/ 11 h 47"/>
                <a:gd name="T32" fmla="*/ 7 w 41"/>
                <a:gd name="T33" fmla="*/ 6 h 47"/>
                <a:gd name="T34" fmla="*/ 10 w 41"/>
                <a:gd name="T35" fmla="*/ 3 h 47"/>
                <a:gd name="T36" fmla="*/ 15 w 41"/>
                <a:gd name="T37" fmla="*/ 1 h 47"/>
                <a:gd name="T38" fmla="*/ 21 w 41"/>
                <a:gd name="T39" fmla="*/ 0 h 47"/>
                <a:gd name="T40" fmla="*/ 26 w 41"/>
                <a:gd name="T41" fmla="*/ 1 h 47"/>
                <a:gd name="T42" fmla="*/ 31 w 41"/>
                <a:gd name="T43" fmla="*/ 3 h 47"/>
                <a:gd name="T44" fmla="*/ 35 w 41"/>
                <a:gd name="T45" fmla="*/ 6 h 47"/>
                <a:gd name="T46" fmla="*/ 38 w 41"/>
                <a:gd name="T47" fmla="*/ 11 h 47"/>
                <a:gd name="T48" fmla="*/ 41 w 41"/>
                <a:gd name="T49" fmla="*/ 16 h 47"/>
                <a:gd name="T50" fmla="*/ 41 w 41"/>
                <a:gd name="T51" fmla="*/ 23 h 47"/>
                <a:gd name="T52" fmla="*/ 41 w 41"/>
                <a:gd name="T53" fmla="*/ 25 h 47"/>
                <a:gd name="T54" fmla="*/ 8 w 41"/>
                <a:gd name="T55" fmla="*/ 25 h 47"/>
                <a:gd name="T56" fmla="*/ 9 w 41"/>
                <a:gd name="T57" fmla="*/ 30 h 47"/>
                <a:gd name="T58" fmla="*/ 10 w 41"/>
                <a:gd name="T59" fmla="*/ 33 h 47"/>
                <a:gd name="T60" fmla="*/ 13 w 41"/>
                <a:gd name="T61" fmla="*/ 36 h 47"/>
                <a:gd name="T62" fmla="*/ 15 w 41"/>
                <a:gd name="T63" fmla="*/ 37 h 47"/>
                <a:gd name="T64" fmla="*/ 18 w 41"/>
                <a:gd name="T65" fmla="*/ 38 h 47"/>
                <a:gd name="T66" fmla="*/ 21 w 41"/>
                <a:gd name="T67" fmla="*/ 39 h 47"/>
                <a:gd name="T68" fmla="*/ 25 w 41"/>
                <a:gd name="T69" fmla="*/ 38 h 47"/>
                <a:gd name="T70" fmla="*/ 29 w 41"/>
                <a:gd name="T71" fmla="*/ 37 h 47"/>
                <a:gd name="T72" fmla="*/ 31 w 41"/>
                <a:gd name="T73" fmla="*/ 36 h 47"/>
                <a:gd name="T74" fmla="*/ 33 w 41"/>
                <a:gd name="T75" fmla="*/ 32 h 47"/>
                <a:gd name="T76" fmla="*/ 8 w 41"/>
                <a:gd name="T77" fmla="*/ 17 h 47"/>
                <a:gd name="T78" fmla="*/ 33 w 41"/>
                <a:gd name="T79" fmla="*/ 17 h 47"/>
                <a:gd name="T80" fmla="*/ 32 w 41"/>
                <a:gd name="T81" fmla="*/ 14 h 47"/>
                <a:gd name="T82" fmla="*/ 30 w 41"/>
                <a:gd name="T83" fmla="*/ 11 h 47"/>
                <a:gd name="T84" fmla="*/ 27 w 41"/>
                <a:gd name="T85" fmla="*/ 9 h 47"/>
                <a:gd name="T86" fmla="*/ 25 w 41"/>
                <a:gd name="T87" fmla="*/ 8 h 47"/>
                <a:gd name="T88" fmla="*/ 21 w 41"/>
                <a:gd name="T89" fmla="*/ 8 h 47"/>
                <a:gd name="T90" fmla="*/ 16 w 41"/>
                <a:gd name="T91" fmla="*/ 8 h 47"/>
                <a:gd name="T92" fmla="*/ 13 w 41"/>
                <a:gd name="T93" fmla="*/ 10 h 47"/>
                <a:gd name="T94" fmla="*/ 10 w 41"/>
                <a:gd name="T95" fmla="*/ 12 h 47"/>
                <a:gd name="T96" fmla="*/ 9 w 41"/>
                <a:gd name="T97" fmla="*/ 15 h 47"/>
                <a:gd name="T98" fmla="*/ 8 w 41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47">
                  <a:moveTo>
                    <a:pt x="33" y="32"/>
                  </a:moveTo>
                  <a:lnTo>
                    <a:pt x="41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6" y="45"/>
                  </a:lnTo>
                  <a:lnTo>
                    <a:pt x="21" y="47"/>
                  </a:lnTo>
                  <a:lnTo>
                    <a:pt x="15" y="45"/>
                  </a:lnTo>
                  <a:lnTo>
                    <a:pt x="10" y="43"/>
                  </a:lnTo>
                  <a:lnTo>
                    <a:pt x="7" y="41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1" y="3"/>
                  </a:lnTo>
                  <a:lnTo>
                    <a:pt x="35" y="6"/>
                  </a:lnTo>
                  <a:lnTo>
                    <a:pt x="38" y="11"/>
                  </a:lnTo>
                  <a:lnTo>
                    <a:pt x="41" y="16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8" y="25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3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1" y="39"/>
                  </a:lnTo>
                  <a:lnTo>
                    <a:pt x="25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2"/>
                  </a:lnTo>
                  <a:close/>
                  <a:moveTo>
                    <a:pt x="8" y="17"/>
                  </a:moveTo>
                  <a:lnTo>
                    <a:pt x="33" y="17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19"/>
            <p:cNvSpPr>
              <a:spLocks/>
            </p:cNvSpPr>
            <p:nvPr/>
          </p:nvSpPr>
          <p:spPr bwMode="auto">
            <a:xfrm>
              <a:off x="1258" y="815"/>
              <a:ext cx="1692" cy="3382"/>
            </a:xfrm>
            <a:custGeom>
              <a:avLst/>
              <a:gdLst>
                <a:gd name="T0" fmla="*/ 5 w 1692"/>
                <a:gd name="T1" fmla="*/ 3 h 3382"/>
                <a:gd name="T2" fmla="*/ 0 w 1692"/>
                <a:gd name="T3" fmla="*/ 3 h 3382"/>
                <a:gd name="T4" fmla="*/ 0 w 1692"/>
                <a:gd name="T5" fmla="*/ 3382 h 3382"/>
                <a:gd name="T6" fmla="*/ 1692 w 1692"/>
                <a:gd name="T7" fmla="*/ 3382 h 3382"/>
                <a:gd name="T8" fmla="*/ 1692 w 1692"/>
                <a:gd name="T9" fmla="*/ 0 h 3382"/>
                <a:gd name="T10" fmla="*/ 3 w 1692"/>
                <a:gd name="T11" fmla="*/ 0 h 3382"/>
                <a:gd name="T12" fmla="*/ 3 w 1692"/>
                <a:gd name="T13" fmla="*/ 5 h 3382"/>
                <a:gd name="T14" fmla="*/ 1689 w 1692"/>
                <a:gd name="T15" fmla="*/ 5 h 3382"/>
                <a:gd name="T16" fmla="*/ 1689 w 1692"/>
                <a:gd name="T17" fmla="*/ 3 h 3382"/>
                <a:gd name="T18" fmla="*/ 1687 w 1692"/>
                <a:gd name="T19" fmla="*/ 3 h 3382"/>
                <a:gd name="T20" fmla="*/ 1687 w 1692"/>
                <a:gd name="T21" fmla="*/ 3380 h 3382"/>
                <a:gd name="T22" fmla="*/ 1689 w 1692"/>
                <a:gd name="T23" fmla="*/ 3380 h 3382"/>
                <a:gd name="T24" fmla="*/ 1689 w 1692"/>
                <a:gd name="T25" fmla="*/ 3377 h 3382"/>
                <a:gd name="T26" fmla="*/ 3 w 1692"/>
                <a:gd name="T27" fmla="*/ 3377 h 3382"/>
                <a:gd name="T28" fmla="*/ 3 w 1692"/>
                <a:gd name="T29" fmla="*/ 3380 h 3382"/>
                <a:gd name="T30" fmla="*/ 5 w 1692"/>
                <a:gd name="T31" fmla="*/ 3380 h 3382"/>
                <a:gd name="T32" fmla="*/ 5 w 1692"/>
                <a:gd name="T33" fmla="*/ 3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2" h="3382">
                  <a:moveTo>
                    <a:pt x="5" y="3"/>
                  </a:moveTo>
                  <a:lnTo>
                    <a:pt x="0" y="3"/>
                  </a:lnTo>
                  <a:lnTo>
                    <a:pt x="0" y="3382"/>
                  </a:lnTo>
                  <a:lnTo>
                    <a:pt x="1692" y="3382"/>
                  </a:lnTo>
                  <a:lnTo>
                    <a:pt x="169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1689" y="5"/>
                  </a:lnTo>
                  <a:lnTo>
                    <a:pt x="1689" y="3"/>
                  </a:lnTo>
                  <a:lnTo>
                    <a:pt x="1687" y="3"/>
                  </a:lnTo>
                  <a:lnTo>
                    <a:pt x="1687" y="3380"/>
                  </a:lnTo>
                  <a:lnTo>
                    <a:pt x="1689" y="3380"/>
                  </a:lnTo>
                  <a:lnTo>
                    <a:pt x="1689" y="3377"/>
                  </a:lnTo>
                  <a:lnTo>
                    <a:pt x="3" y="3377"/>
                  </a:lnTo>
                  <a:lnTo>
                    <a:pt x="3" y="3380"/>
                  </a:lnTo>
                  <a:lnTo>
                    <a:pt x="5" y="338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3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Estimated wavelet </a:t>
            </a:r>
            <a:r>
              <a:rPr lang="en-US" dirty="0">
                <a:solidFill>
                  <a:srgbClr val="0000CC"/>
                </a:solidFill>
              </a:rPr>
              <a:t>from </a:t>
            </a:r>
            <a:r>
              <a:rPr lang="en-US" b="1" dirty="0" smtClean="0">
                <a:solidFill>
                  <a:srgbClr val="0000CC"/>
                </a:solidFill>
              </a:rPr>
              <a:t>P</a:t>
            </a:r>
            <a:r>
              <a:rPr lang="en-US" b="1" baseline="-25000" dirty="0" smtClean="0">
                <a:solidFill>
                  <a:srgbClr val="0000CC"/>
                </a:solidFill>
              </a:rPr>
              <a:t>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940423"/>
              </p:ext>
            </p:extLst>
          </p:nvPr>
        </p:nvGraphicFramePr>
        <p:xfrm>
          <a:off x="152400" y="4286250"/>
          <a:ext cx="88392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0" name="Equation" r:id="rId4" imgW="4317840" imgH="1218960" progId="Equation.DSMT4">
                  <p:embed/>
                </p:oleObj>
              </mc:Choice>
              <mc:Fallback>
                <p:oleObj name="Equation" r:id="rId4" imgW="4317840" imgH="1218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86250"/>
                        <a:ext cx="8839200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86400" y="228600"/>
            <a:ext cx="2781842" cy="5029200"/>
            <a:chOff x="5486400" y="228600"/>
            <a:chExt cx="2781842" cy="5029200"/>
          </a:xfrm>
        </p:grpSpPr>
        <p:grpSp>
          <p:nvGrpSpPr>
            <p:cNvPr id="70" name="Group 156"/>
            <p:cNvGrpSpPr>
              <a:grpSpLocks noChangeAspect="1"/>
            </p:cNvGrpSpPr>
            <p:nvPr/>
          </p:nvGrpSpPr>
          <p:grpSpPr bwMode="auto">
            <a:xfrm>
              <a:off x="5486400" y="228600"/>
              <a:ext cx="2781842" cy="5029200"/>
              <a:chOff x="967" y="612"/>
              <a:chExt cx="1983" cy="3585"/>
            </a:xfrm>
          </p:grpSpPr>
          <p:sp>
            <p:nvSpPr>
              <p:cNvPr id="71" name="Freeform 158"/>
              <p:cNvSpPr>
                <a:spLocks/>
              </p:cNvSpPr>
              <p:nvPr/>
            </p:nvSpPr>
            <p:spPr bwMode="auto">
              <a:xfrm>
                <a:off x="1491" y="818"/>
                <a:ext cx="1280" cy="3377"/>
              </a:xfrm>
              <a:custGeom>
                <a:avLst/>
                <a:gdLst>
                  <a:gd name="T0" fmla="*/ 394 w 1280"/>
                  <a:gd name="T1" fmla="*/ 0 h 3377"/>
                  <a:gd name="T2" fmla="*/ 392 w 1280"/>
                  <a:gd name="T3" fmla="*/ 579 h 3377"/>
                  <a:gd name="T4" fmla="*/ 390 w 1280"/>
                  <a:gd name="T5" fmla="*/ 614 h 3377"/>
                  <a:gd name="T6" fmla="*/ 371 w 1280"/>
                  <a:gd name="T7" fmla="*/ 683 h 3377"/>
                  <a:gd name="T8" fmla="*/ 345 w 1280"/>
                  <a:gd name="T9" fmla="*/ 718 h 3377"/>
                  <a:gd name="T10" fmla="*/ 302 w 1280"/>
                  <a:gd name="T11" fmla="*/ 754 h 3377"/>
                  <a:gd name="T12" fmla="*/ 236 w 1280"/>
                  <a:gd name="T13" fmla="*/ 788 h 3377"/>
                  <a:gd name="T14" fmla="*/ 68 w 1280"/>
                  <a:gd name="T15" fmla="*/ 856 h 3377"/>
                  <a:gd name="T16" fmla="*/ 9 w 1280"/>
                  <a:gd name="T17" fmla="*/ 919 h 3377"/>
                  <a:gd name="T18" fmla="*/ 323 w 1280"/>
                  <a:gd name="T19" fmla="*/ 985 h 3377"/>
                  <a:gd name="T20" fmla="*/ 623 w 1280"/>
                  <a:gd name="T21" fmla="*/ 1019 h 3377"/>
                  <a:gd name="T22" fmla="*/ 1186 w 1280"/>
                  <a:gd name="T23" fmla="*/ 1087 h 3377"/>
                  <a:gd name="T24" fmla="*/ 1280 w 1280"/>
                  <a:gd name="T25" fmla="*/ 1122 h 3377"/>
                  <a:gd name="T26" fmla="*/ 1188 w 1280"/>
                  <a:gd name="T27" fmla="*/ 1163 h 3377"/>
                  <a:gd name="T28" fmla="*/ 942 w 1280"/>
                  <a:gd name="T29" fmla="*/ 1196 h 3377"/>
                  <a:gd name="T30" fmla="*/ 323 w 1280"/>
                  <a:gd name="T31" fmla="*/ 1265 h 3377"/>
                  <a:gd name="T32" fmla="*/ 108 w 1280"/>
                  <a:gd name="T33" fmla="*/ 1300 h 3377"/>
                  <a:gd name="T34" fmla="*/ 8 w 1280"/>
                  <a:gd name="T35" fmla="*/ 1362 h 3377"/>
                  <a:gd name="T36" fmla="*/ 68 w 1280"/>
                  <a:gd name="T37" fmla="*/ 1394 h 3377"/>
                  <a:gd name="T38" fmla="*/ 236 w 1280"/>
                  <a:gd name="T39" fmla="*/ 1463 h 3377"/>
                  <a:gd name="T40" fmla="*/ 302 w 1280"/>
                  <a:gd name="T41" fmla="*/ 1498 h 3377"/>
                  <a:gd name="T42" fmla="*/ 345 w 1280"/>
                  <a:gd name="T43" fmla="*/ 1534 h 3377"/>
                  <a:gd name="T44" fmla="*/ 384 w 1280"/>
                  <a:gd name="T45" fmla="*/ 1601 h 3377"/>
                  <a:gd name="T46" fmla="*/ 390 w 1280"/>
                  <a:gd name="T47" fmla="*/ 1636 h 3377"/>
                  <a:gd name="T48" fmla="*/ 394 w 1280"/>
                  <a:gd name="T49" fmla="*/ 1705 h 3377"/>
                  <a:gd name="T50" fmla="*/ 386 w 1280"/>
                  <a:gd name="T51" fmla="*/ 3377 h 3377"/>
                  <a:gd name="T52" fmla="*/ 385 w 1280"/>
                  <a:gd name="T53" fmla="*/ 1670 h 3377"/>
                  <a:gd name="T54" fmla="*/ 383 w 1280"/>
                  <a:gd name="T55" fmla="*/ 1637 h 3377"/>
                  <a:gd name="T56" fmla="*/ 363 w 1280"/>
                  <a:gd name="T57" fmla="*/ 1569 h 3377"/>
                  <a:gd name="T58" fmla="*/ 339 w 1280"/>
                  <a:gd name="T59" fmla="*/ 1537 h 3377"/>
                  <a:gd name="T60" fmla="*/ 234 w 1280"/>
                  <a:gd name="T61" fmla="*/ 1470 h 3377"/>
                  <a:gd name="T62" fmla="*/ 65 w 1280"/>
                  <a:gd name="T63" fmla="*/ 1402 h 3377"/>
                  <a:gd name="T64" fmla="*/ 0 w 1280"/>
                  <a:gd name="T65" fmla="*/ 1364 h 3377"/>
                  <a:gd name="T66" fmla="*/ 5 w 1280"/>
                  <a:gd name="T67" fmla="*/ 1326 h 3377"/>
                  <a:gd name="T68" fmla="*/ 322 w 1280"/>
                  <a:gd name="T69" fmla="*/ 1257 h 3377"/>
                  <a:gd name="T70" fmla="*/ 942 w 1280"/>
                  <a:gd name="T71" fmla="*/ 1189 h 3377"/>
                  <a:gd name="T72" fmla="*/ 1269 w 1280"/>
                  <a:gd name="T73" fmla="*/ 1125 h 3377"/>
                  <a:gd name="T74" fmla="*/ 942 w 1280"/>
                  <a:gd name="T75" fmla="*/ 1061 h 3377"/>
                  <a:gd name="T76" fmla="*/ 322 w 1280"/>
                  <a:gd name="T77" fmla="*/ 992 h 3377"/>
                  <a:gd name="T78" fmla="*/ 5 w 1280"/>
                  <a:gd name="T79" fmla="*/ 925 h 3377"/>
                  <a:gd name="T80" fmla="*/ 0 w 1280"/>
                  <a:gd name="T81" fmla="*/ 887 h 3377"/>
                  <a:gd name="T82" fmla="*/ 65 w 1280"/>
                  <a:gd name="T83" fmla="*/ 850 h 3377"/>
                  <a:gd name="T84" fmla="*/ 152 w 1280"/>
                  <a:gd name="T85" fmla="*/ 814 h 3377"/>
                  <a:gd name="T86" fmla="*/ 298 w 1280"/>
                  <a:gd name="T87" fmla="*/ 746 h 3377"/>
                  <a:gd name="T88" fmla="*/ 339 w 1280"/>
                  <a:gd name="T89" fmla="*/ 715 h 3377"/>
                  <a:gd name="T90" fmla="*/ 363 w 1280"/>
                  <a:gd name="T91" fmla="*/ 680 h 3377"/>
                  <a:gd name="T92" fmla="*/ 377 w 1280"/>
                  <a:gd name="T93" fmla="*/ 646 h 3377"/>
                  <a:gd name="T94" fmla="*/ 385 w 1280"/>
                  <a:gd name="T95" fmla="*/ 579 h 3377"/>
                  <a:gd name="T96" fmla="*/ 386 w 1280"/>
                  <a:gd name="T97" fmla="*/ 0 h 3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80" h="3377">
                    <a:moveTo>
                      <a:pt x="386" y="0"/>
                    </a:moveTo>
                    <a:lnTo>
                      <a:pt x="394" y="0"/>
                    </a:lnTo>
                    <a:lnTo>
                      <a:pt x="394" y="546"/>
                    </a:lnTo>
                    <a:lnTo>
                      <a:pt x="392" y="579"/>
                    </a:lnTo>
                    <a:lnTo>
                      <a:pt x="390" y="613"/>
                    </a:lnTo>
                    <a:lnTo>
                      <a:pt x="390" y="614"/>
                    </a:lnTo>
                    <a:lnTo>
                      <a:pt x="384" y="649"/>
                    </a:lnTo>
                    <a:lnTo>
                      <a:pt x="371" y="683"/>
                    </a:lnTo>
                    <a:lnTo>
                      <a:pt x="371" y="684"/>
                    </a:lnTo>
                    <a:lnTo>
                      <a:pt x="345" y="718"/>
                    </a:lnTo>
                    <a:lnTo>
                      <a:pt x="344" y="720"/>
                    </a:lnTo>
                    <a:lnTo>
                      <a:pt x="302" y="754"/>
                    </a:lnTo>
                    <a:lnTo>
                      <a:pt x="301" y="754"/>
                    </a:lnTo>
                    <a:lnTo>
                      <a:pt x="236" y="788"/>
                    </a:lnTo>
                    <a:lnTo>
                      <a:pt x="154" y="821"/>
                    </a:lnTo>
                    <a:lnTo>
                      <a:pt x="68" y="856"/>
                    </a:lnTo>
                    <a:lnTo>
                      <a:pt x="8" y="889"/>
                    </a:lnTo>
                    <a:lnTo>
                      <a:pt x="9" y="919"/>
                    </a:lnTo>
                    <a:lnTo>
                      <a:pt x="108" y="951"/>
                    </a:lnTo>
                    <a:lnTo>
                      <a:pt x="323" y="985"/>
                    </a:lnTo>
                    <a:lnTo>
                      <a:pt x="323" y="985"/>
                    </a:lnTo>
                    <a:lnTo>
                      <a:pt x="623" y="1019"/>
                    </a:lnTo>
                    <a:lnTo>
                      <a:pt x="942" y="1053"/>
                    </a:lnTo>
                    <a:lnTo>
                      <a:pt x="1186" y="1087"/>
                    </a:lnTo>
                    <a:lnTo>
                      <a:pt x="1188" y="1087"/>
                    </a:lnTo>
                    <a:lnTo>
                      <a:pt x="1280" y="1122"/>
                    </a:lnTo>
                    <a:lnTo>
                      <a:pt x="1280" y="1129"/>
                    </a:lnTo>
                    <a:lnTo>
                      <a:pt x="1188" y="1163"/>
                    </a:lnTo>
                    <a:lnTo>
                      <a:pt x="1186" y="1163"/>
                    </a:lnTo>
                    <a:lnTo>
                      <a:pt x="942" y="1196"/>
                    </a:lnTo>
                    <a:lnTo>
                      <a:pt x="623" y="1230"/>
                    </a:lnTo>
                    <a:lnTo>
                      <a:pt x="323" y="1265"/>
                    </a:lnTo>
                    <a:lnTo>
                      <a:pt x="323" y="1265"/>
                    </a:lnTo>
                    <a:lnTo>
                      <a:pt x="108" y="1300"/>
                    </a:lnTo>
                    <a:lnTo>
                      <a:pt x="9" y="1332"/>
                    </a:lnTo>
                    <a:lnTo>
                      <a:pt x="8" y="1362"/>
                    </a:lnTo>
                    <a:lnTo>
                      <a:pt x="68" y="1395"/>
                    </a:lnTo>
                    <a:lnTo>
                      <a:pt x="68" y="1394"/>
                    </a:lnTo>
                    <a:lnTo>
                      <a:pt x="154" y="1428"/>
                    </a:lnTo>
                    <a:lnTo>
                      <a:pt x="236" y="1463"/>
                    </a:lnTo>
                    <a:lnTo>
                      <a:pt x="301" y="1497"/>
                    </a:lnTo>
                    <a:lnTo>
                      <a:pt x="302" y="1498"/>
                    </a:lnTo>
                    <a:lnTo>
                      <a:pt x="344" y="1532"/>
                    </a:lnTo>
                    <a:lnTo>
                      <a:pt x="345" y="1534"/>
                    </a:lnTo>
                    <a:lnTo>
                      <a:pt x="371" y="1567"/>
                    </a:lnTo>
                    <a:lnTo>
                      <a:pt x="384" y="1601"/>
                    </a:lnTo>
                    <a:lnTo>
                      <a:pt x="384" y="1602"/>
                    </a:lnTo>
                    <a:lnTo>
                      <a:pt x="390" y="1636"/>
                    </a:lnTo>
                    <a:lnTo>
                      <a:pt x="392" y="1670"/>
                    </a:lnTo>
                    <a:lnTo>
                      <a:pt x="394" y="1705"/>
                    </a:lnTo>
                    <a:lnTo>
                      <a:pt x="394" y="3377"/>
                    </a:lnTo>
                    <a:lnTo>
                      <a:pt x="386" y="3377"/>
                    </a:lnTo>
                    <a:lnTo>
                      <a:pt x="386" y="1705"/>
                    </a:lnTo>
                    <a:lnTo>
                      <a:pt x="385" y="1670"/>
                    </a:lnTo>
                    <a:lnTo>
                      <a:pt x="383" y="1637"/>
                    </a:lnTo>
                    <a:lnTo>
                      <a:pt x="383" y="1637"/>
                    </a:lnTo>
                    <a:lnTo>
                      <a:pt x="377" y="1603"/>
                    </a:lnTo>
                    <a:lnTo>
                      <a:pt x="363" y="1569"/>
                    </a:lnTo>
                    <a:lnTo>
                      <a:pt x="363" y="1569"/>
                    </a:lnTo>
                    <a:lnTo>
                      <a:pt x="339" y="1537"/>
                    </a:lnTo>
                    <a:lnTo>
                      <a:pt x="298" y="1504"/>
                    </a:lnTo>
                    <a:lnTo>
                      <a:pt x="234" y="1470"/>
                    </a:lnTo>
                    <a:lnTo>
                      <a:pt x="152" y="1436"/>
                    </a:lnTo>
                    <a:lnTo>
                      <a:pt x="65" y="1402"/>
                    </a:lnTo>
                    <a:lnTo>
                      <a:pt x="3" y="1367"/>
                    </a:lnTo>
                    <a:lnTo>
                      <a:pt x="0" y="1364"/>
                    </a:lnTo>
                    <a:lnTo>
                      <a:pt x="2" y="1329"/>
                    </a:lnTo>
                    <a:lnTo>
                      <a:pt x="5" y="1326"/>
                    </a:lnTo>
                    <a:lnTo>
                      <a:pt x="107" y="1293"/>
                    </a:lnTo>
                    <a:lnTo>
                      <a:pt x="322" y="1257"/>
                    </a:lnTo>
                    <a:lnTo>
                      <a:pt x="623" y="1223"/>
                    </a:lnTo>
                    <a:lnTo>
                      <a:pt x="942" y="1189"/>
                    </a:lnTo>
                    <a:lnTo>
                      <a:pt x="1186" y="1156"/>
                    </a:lnTo>
                    <a:lnTo>
                      <a:pt x="1269" y="1125"/>
                    </a:lnTo>
                    <a:lnTo>
                      <a:pt x="1186" y="1095"/>
                    </a:lnTo>
                    <a:lnTo>
                      <a:pt x="942" y="1061"/>
                    </a:lnTo>
                    <a:lnTo>
                      <a:pt x="623" y="1026"/>
                    </a:lnTo>
                    <a:lnTo>
                      <a:pt x="322" y="992"/>
                    </a:lnTo>
                    <a:lnTo>
                      <a:pt x="107" y="958"/>
                    </a:lnTo>
                    <a:lnTo>
                      <a:pt x="5" y="925"/>
                    </a:lnTo>
                    <a:lnTo>
                      <a:pt x="2" y="921"/>
                    </a:lnTo>
                    <a:lnTo>
                      <a:pt x="0" y="887"/>
                    </a:lnTo>
                    <a:lnTo>
                      <a:pt x="3" y="885"/>
                    </a:lnTo>
                    <a:lnTo>
                      <a:pt x="65" y="850"/>
                    </a:lnTo>
                    <a:lnTo>
                      <a:pt x="65" y="849"/>
                    </a:lnTo>
                    <a:lnTo>
                      <a:pt x="152" y="814"/>
                    </a:lnTo>
                    <a:lnTo>
                      <a:pt x="234" y="781"/>
                    </a:lnTo>
                    <a:lnTo>
                      <a:pt x="298" y="746"/>
                    </a:lnTo>
                    <a:lnTo>
                      <a:pt x="298" y="748"/>
                    </a:lnTo>
                    <a:lnTo>
                      <a:pt x="339" y="715"/>
                    </a:lnTo>
                    <a:lnTo>
                      <a:pt x="364" y="680"/>
                    </a:lnTo>
                    <a:lnTo>
                      <a:pt x="363" y="680"/>
                    </a:lnTo>
                    <a:lnTo>
                      <a:pt x="377" y="646"/>
                    </a:lnTo>
                    <a:lnTo>
                      <a:pt x="377" y="646"/>
                    </a:lnTo>
                    <a:lnTo>
                      <a:pt x="383" y="613"/>
                    </a:lnTo>
                    <a:lnTo>
                      <a:pt x="385" y="579"/>
                    </a:lnTo>
                    <a:lnTo>
                      <a:pt x="386" y="54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60"/>
              <p:cNvSpPr>
                <a:spLocks noEditPoints="1"/>
              </p:cNvSpPr>
              <p:nvPr/>
            </p:nvSpPr>
            <p:spPr bwMode="auto">
              <a:xfrm>
                <a:off x="1182" y="781"/>
                <a:ext cx="39" cy="62"/>
              </a:xfrm>
              <a:custGeom>
                <a:avLst/>
                <a:gdLst>
                  <a:gd name="T0" fmla="*/ 0 w 39"/>
                  <a:gd name="T1" fmla="*/ 31 h 62"/>
                  <a:gd name="T2" fmla="*/ 0 w 39"/>
                  <a:gd name="T3" fmla="*/ 24 h 62"/>
                  <a:gd name="T4" fmla="*/ 0 w 39"/>
                  <a:gd name="T5" fmla="*/ 18 h 62"/>
                  <a:gd name="T6" fmla="*/ 2 w 39"/>
                  <a:gd name="T7" fmla="*/ 13 h 62"/>
                  <a:gd name="T8" fmla="*/ 4 w 39"/>
                  <a:gd name="T9" fmla="*/ 10 h 62"/>
                  <a:gd name="T10" fmla="*/ 7 w 39"/>
                  <a:gd name="T11" fmla="*/ 6 h 62"/>
                  <a:gd name="T12" fmla="*/ 9 w 39"/>
                  <a:gd name="T13" fmla="*/ 4 h 62"/>
                  <a:gd name="T14" fmla="*/ 11 w 39"/>
                  <a:gd name="T15" fmla="*/ 1 h 62"/>
                  <a:gd name="T16" fmla="*/ 15 w 39"/>
                  <a:gd name="T17" fmla="*/ 1 h 62"/>
                  <a:gd name="T18" fmla="*/ 20 w 39"/>
                  <a:gd name="T19" fmla="*/ 0 h 62"/>
                  <a:gd name="T20" fmla="*/ 25 w 39"/>
                  <a:gd name="T21" fmla="*/ 1 h 62"/>
                  <a:gd name="T22" fmla="*/ 29 w 39"/>
                  <a:gd name="T23" fmla="*/ 2 h 62"/>
                  <a:gd name="T24" fmla="*/ 32 w 39"/>
                  <a:gd name="T25" fmla="*/ 5 h 62"/>
                  <a:gd name="T26" fmla="*/ 35 w 39"/>
                  <a:gd name="T27" fmla="*/ 7 h 62"/>
                  <a:gd name="T28" fmla="*/ 37 w 39"/>
                  <a:gd name="T29" fmla="*/ 12 h 62"/>
                  <a:gd name="T30" fmla="*/ 38 w 39"/>
                  <a:gd name="T31" fmla="*/ 17 h 62"/>
                  <a:gd name="T32" fmla="*/ 38 w 39"/>
                  <a:gd name="T33" fmla="*/ 21 h 62"/>
                  <a:gd name="T34" fmla="*/ 39 w 39"/>
                  <a:gd name="T35" fmla="*/ 26 h 62"/>
                  <a:gd name="T36" fmla="*/ 39 w 39"/>
                  <a:gd name="T37" fmla="*/ 31 h 62"/>
                  <a:gd name="T38" fmla="*/ 39 w 39"/>
                  <a:gd name="T39" fmla="*/ 38 h 62"/>
                  <a:gd name="T40" fmla="*/ 38 w 39"/>
                  <a:gd name="T41" fmla="*/ 44 h 62"/>
                  <a:gd name="T42" fmla="*/ 37 w 39"/>
                  <a:gd name="T43" fmla="*/ 49 h 62"/>
                  <a:gd name="T44" fmla="*/ 36 w 39"/>
                  <a:gd name="T45" fmla="*/ 53 h 62"/>
                  <a:gd name="T46" fmla="*/ 33 w 39"/>
                  <a:gd name="T47" fmla="*/ 56 h 62"/>
                  <a:gd name="T48" fmla="*/ 31 w 39"/>
                  <a:gd name="T49" fmla="*/ 59 h 62"/>
                  <a:gd name="T50" fmla="*/ 27 w 39"/>
                  <a:gd name="T51" fmla="*/ 60 h 62"/>
                  <a:gd name="T52" fmla="*/ 24 w 39"/>
                  <a:gd name="T53" fmla="*/ 61 h 62"/>
                  <a:gd name="T54" fmla="*/ 20 w 39"/>
                  <a:gd name="T55" fmla="*/ 62 h 62"/>
                  <a:gd name="T56" fmla="*/ 14 w 39"/>
                  <a:gd name="T57" fmla="*/ 61 h 62"/>
                  <a:gd name="T58" fmla="*/ 10 w 39"/>
                  <a:gd name="T59" fmla="*/ 59 h 62"/>
                  <a:gd name="T60" fmla="*/ 7 w 39"/>
                  <a:gd name="T61" fmla="*/ 56 h 62"/>
                  <a:gd name="T62" fmla="*/ 2 w 39"/>
                  <a:gd name="T63" fmla="*/ 45 h 62"/>
                  <a:gd name="T64" fmla="*/ 0 w 39"/>
                  <a:gd name="T65" fmla="*/ 31 h 62"/>
                  <a:gd name="T66" fmla="*/ 8 w 39"/>
                  <a:gd name="T67" fmla="*/ 31 h 62"/>
                  <a:gd name="T68" fmla="*/ 8 w 39"/>
                  <a:gd name="T69" fmla="*/ 38 h 62"/>
                  <a:gd name="T70" fmla="*/ 9 w 39"/>
                  <a:gd name="T71" fmla="*/ 43 h 62"/>
                  <a:gd name="T72" fmla="*/ 10 w 39"/>
                  <a:gd name="T73" fmla="*/ 48 h 62"/>
                  <a:gd name="T74" fmla="*/ 11 w 39"/>
                  <a:gd name="T75" fmla="*/ 50 h 62"/>
                  <a:gd name="T76" fmla="*/ 14 w 39"/>
                  <a:gd name="T77" fmla="*/ 53 h 62"/>
                  <a:gd name="T78" fmla="*/ 16 w 39"/>
                  <a:gd name="T79" fmla="*/ 54 h 62"/>
                  <a:gd name="T80" fmla="*/ 20 w 39"/>
                  <a:gd name="T81" fmla="*/ 55 h 62"/>
                  <a:gd name="T82" fmla="*/ 22 w 39"/>
                  <a:gd name="T83" fmla="*/ 54 h 62"/>
                  <a:gd name="T84" fmla="*/ 26 w 39"/>
                  <a:gd name="T85" fmla="*/ 53 h 62"/>
                  <a:gd name="T86" fmla="*/ 29 w 39"/>
                  <a:gd name="T87" fmla="*/ 50 h 62"/>
                  <a:gd name="T88" fmla="*/ 30 w 39"/>
                  <a:gd name="T89" fmla="*/ 48 h 62"/>
                  <a:gd name="T90" fmla="*/ 31 w 39"/>
                  <a:gd name="T91" fmla="*/ 43 h 62"/>
                  <a:gd name="T92" fmla="*/ 31 w 39"/>
                  <a:gd name="T93" fmla="*/ 38 h 62"/>
                  <a:gd name="T94" fmla="*/ 32 w 39"/>
                  <a:gd name="T95" fmla="*/ 31 h 62"/>
                  <a:gd name="T96" fmla="*/ 31 w 39"/>
                  <a:gd name="T97" fmla="*/ 24 h 62"/>
                  <a:gd name="T98" fmla="*/ 31 w 39"/>
                  <a:gd name="T99" fmla="*/ 20 h 62"/>
                  <a:gd name="T100" fmla="*/ 30 w 39"/>
                  <a:gd name="T101" fmla="*/ 15 h 62"/>
                  <a:gd name="T102" fmla="*/ 29 w 39"/>
                  <a:gd name="T103" fmla="*/ 12 h 62"/>
                  <a:gd name="T104" fmla="*/ 26 w 39"/>
                  <a:gd name="T105" fmla="*/ 10 h 62"/>
                  <a:gd name="T106" fmla="*/ 22 w 39"/>
                  <a:gd name="T107" fmla="*/ 7 h 62"/>
                  <a:gd name="T108" fmla="*/ 20 w 39"/>
                  <a:gd name="T109" fmla="*/ 7 h 62"/>
                  <a:gd name="T110" fmla="*/ 16 w 39"/>
                  <a:gd name="T111" fmla="*/ 7 h 62"/>
                  <a:gd name="T112" fmla="*/ 14 w 39"/>
                  <a:gd name="T113" fmla="*/ 9 h 62"/>
                  <a:gd name="T114" fmla="*/ 11 w 39"/>
                  <a:gd name="T115" fmla="*/ 11 h 62"/>
                  <a:gd name="T116" fmla="*/ 9 w 39"/>
                  <a:gd name="T117" fmla="*/ 20 h 62"/>
                  <a:gd name="T118" fmla="*/ 8 w 39"/>
                  <a:gd name="T119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2">
                    <a:moveTo>
                      <a:pt x="0" y="31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9" y="26"/>
                    </a:lnTo>
                    <a:lnTo>
                      <a:pt x="39" y="31"/>
                    </a:lnTo>
                    <a:lnTo>
                      <a:pt x="39" y="38"/>
                    </a:lnTo>
                    <a:lnTo>
                      <a:pt x="38" y="44"/>
                    </a:lnTo>
                    <a:lnTo>
                      <a:pt x="37" y="49"/>
                    </a:lnTo>
                    <a:lnTo>
                      <a:pt x="36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7" y="60"/>
                    </a:lnTo>
                    <a:lnTo>
                      <a:pt x="24" y="61"/>
                    </a:lnTo>
                    <a:lnTo>
                      <a:pt x="20" y="62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1"/>
                    </a:lnTo>
                    <a:close/>
                    <a:moveTo>
                      <a:pt x="8" y="31"/>
                    </a:moveTo>
                    <a:lnTo>
                      <a:pt x="8" y="38"/>
                    </a:lnTo>
                    <a:lnTo>
                      <a:pt x="9" y="43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6" y="54"/>
                    </a:lnTo>
                    <a:lnTo>
                      <a:pt x="20" y="55"/>
                    </a:lnTo>
                    <a:lnTo>
                      <a:pt x="22" y="54"/>
                    </a:lnTo>
                    <a:lnTo>
                      <a:pt x="26" y="53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1" y="43"/>
                    </a:lnTo>
                    <a:lnTo>
                      <a:pt x="31" y="38"/>
                    </a:lnTo>
                    <a:lnTo>
                      <a:pt x="32" y="31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6" y="10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20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61"/>
              <p:cNvSpPr>
                <a:spLocks noEditPoints="1"/>
              </p:cNvSpPr>
              <p:nvPr/>
            </p:nvSpPr>
            <p:spPr bwMode="auto">
              <a:xfrm>
                <a:off x="1065" y="1208"/>
                <a:ext cx="39" cy="61"/>
              </a:xfrm>
              <a:custGeom>
                <a:avLst/>
                <a:gdLst>
                  <a:gd name="T0" fmla="*/ 0 w 39"/>
                  <a:gd name="T1" fmla="*/ 30 h 61"/>
                  <a:gd name="T2" fmla="*/ 0 w 39"/>
                  <a:gd name="T3" fmla="*/ 24 h 61"/>
                  <a:gd name="T4" fmla="*/ 1 w 39"/>
                  <a:gd name="T5" fmla="*/ 18 h 61"/>
                  <a:gd name="T6" fmla="*/ 3 w 39"/>
                  <a:gd name="T7" fmla="*/ 13 h 61"/>
                  <a:gd name="T8" fmla="*/ 4 w 39"/>
                  <a:gd name="T9" fmla="*/ 9 h 61"/>
                  <a:gd name="T10" fmla="*/ 6 w 39"/>
                  <a:gd name="T11" fmla="*/ 6 h 61"/>
                  <a:gd name="T12" fmla="*/ 9 w 39"/>
                  <a:gd name="T13" fmla="*/ 3 h 61"/>
                  <a:gd name="T14" fmla="*/ 12 w 39"/>
                  <a:gd name="T15" fmla="*/ 1 h 61"/>
                  <a:gd name="T16" fmla="*/ 16 w 39"/>
                  <a:gd name="T17" fmla="*/ 0 h 61"/>
                  <a:gd name="T18" fmla="*/ 20 w 39"/>
                  <a:gd name="T19" fmla="*/ 0 h 61"/>
                  <a:gd name="T20" fmla="*/ 25 w 39"/>
                  <a:gd name="T21" fmla="*/ 0 h 61"/>
                  <a:gd name="T22" fmla="*/ 28 w 39"/>
                  <a:gd name="T23" fmla="*/ 2 h 61"/>
                  <a:gd name="T24" fmla="*/ 32 w 39"/>
                  <a:gd name="T25" fmla="*/ 4 h 61"/>
                  <a:gd name="T26" fmla="*/ 34 w 39"/>
                  <a:gd name="T27" fmla="*/ 7 h 61"/>
                  <a:gd name="T28" fmla="*/ 37 w 39"/>
                  <a:gd name="T29" fmla="*/ 12 h 61"/>
                  <a:gd name="T30" fmla="*/ 38 w 39"/>
                  <a:gd name="T31" fmla="*/ 17 h 61"/>
                  <a:gd name="T32" fmla="*/ 39 w 39"/>
                  <a:gd name="T33" fmla="*/ 20 h 61"/>
                  <a:gd name="T34" fmla="*/ 39 w 39"/>
                  <a:gd name="T35" fmla="*/ 25 h 61"/>
                  <a:gd name="T36" fmla="*/ 39 w 39"/>
                  <a:gd name="T37" fmla="*/ 30 h 61"/>
                  <a:gd name="T38" fmla="*/ 39 w 39"/>
                  <a:gd name="T39" fmla="*/ 37 h 61"/>
                  <a:gd name="T40" fmla="*/ 39 w 39"/>
                  <a:gd name="T41" fmla="*/ 42 h 61"/>
                  <a:gd name="T42" fmla="*/ 38 w 39"/>
                  <a:gd name="T43" fmla="*/ 47 h 61"/>
                  <a:gd name="T44" fmla="*/ 36 w 39"/>
                  <a:gd name="T45" fmla="*/ 52 h 61"/>
                  <a:gd name="T46" fmla="*/ 33 w 39"/>
                  <a:gd name="T47" fmla="*/ 56 h 61"/>
                  <a:gd name="T48" fmla="*/ 31 w 39"/>
                  <a:gd name="T49" fmla="*/ 58 h 61"/>
                  <a:gd name="T50" fmla="*/ 28 w 39"/>
                  <a:gd name="T51" fmla="*/ 59 h 61"/>
                  <a:gd name="T52" fmla="*/ 25 w 39"/>
                  <a:gd name="T53" fmla="*/ 61 h 61"/>
                  <a:gd name="T54" fmla="*/ 20 w 39"/>
                  <a:gd name="T55" fmla="*/ 61 h 61"/>
                  <a:gd name="T56" fmla="*/ 15 w 39"/>
                  <a:gd name="T57" fmla="*/ 61 h 61"/>
                  <a:gd name="T58" fmla="*/ 10 w 39"/>
                  <a:gd name="T59" fmla="*/ 58 h 61"/>
                  <a:gd name="T60" fmla="*/ 6 w 39"/>
                  <a:gd name="T61" fmla="*/ 56 h 61"/>
                  <a:gd name="T62" fmla="*/ 1 w 39"/>
                  <a:gd name="T63" fmla="*/ 45 h 61"/>
                  <a:gd name="T64" fmla="*/ 0 w 39"/>
                  <a:gd name="T65" fmla="*/ 30 h 61"/>
                  <a:gd name="T66" fmla="*/ 7 w 39"/>
                  <a:gd name="T67" fmla="*/ 30 h 61"/>
                  <a:gd name="T68" fmla="*/ 9 w 39"/>
                  <a:gd name="T69" fmla="*/ 37 h 61"/>
                  <a:gd name="T70" fmla="*/ 9 w 39"/>
                  <a:gd name="T71" fmla="*/ 42 h 61"/>
                  <a:gd name="T72" fmla="*/ 10 w 39"/>
                  <a:gd name="T73" fmla="*/ 47 h 61"/>
                  <a:gd name="T74" fmla="*/ 11 w 39"/>
                  <a:gd name="T75" fmla="*/ 50 h 61"/>
                  <a:gd name="T76" fmla="*/ 14 w 39"/>
                  <a:gd name="T77" fmla="*/ 52 h 61"/>
                  <a:gd name="T78" fmla="*/ 17 w 39"/>
                  <a:gd name="T79" fmla="*/ 53 h 61"/>
                  <a:gd name="T80" fmla="*/ 20 w 39"/>
                  <a:gd name="T81" fmla="*/ 55 h 61"/>
                  <a:gd name="T82" fmla="*/ 23 w 39"/>
                  <a:gd name="T83" fmla="*/ 53 h 61"/>
                  <a:gd name="T84" fmla="*/ 26 w 39"/>
                  <a:gd name="T85" fmla="*/ 52 h 61"/>
                  <a:gd name="T86" fmla="*/ 28 w 39"/>
                  <a:gd name="T87" fmla="*/ 50 h 61"/>
                  <a:gd name="T88" fmla="*/ 29 w 39"/>
                  <a:gd name="T89" fmla="*/ 47 h 61"/>
                  <a:gd name="T90" fmla="*/ 31 w 39"/>
                  <a:gd name="T91" fmla="*/ 42 h 61"/>
                  <a:gd name="T92" fmla="*/ 32 w 39"/>
                  <a:gd name="T93" fmla="*/ 37 h 61"/>
                  <a:gd name="T94" fmla="*/ 32 w 39"/>
                  <a:gd name="T95" fmla="*/ 30 h 61"/>
                  <a:gd name="T96" fmla="*/ 32 w 39"/>
                  <a:gd name="T97" fmla="*/ 24 h 61"/>
                  <a:gd name="T98" fmla="*/ 31 w 39"/>
                  <a:gd name="T99" fmla="*/ 18 h 61"/>
                  <a:gd name="T100" fmla="*/ 29 w 39"/>
                  <a:gd name="T101" fmla="*/ 14 h 61"/>
                  <a:gd name="T102" fmla="*/ 28 w 39"/>
                  <a:gd name="T103" fmla="*/ 12 h 61"/>
                  <a:gd name="T104" fmla="*/ 26 w 39"/>
                  <a:gd name="T105" fmla="*/ 9 h 61"/>
                  <a:gd name="T106" fmla="*/ 23 w 39"/>
                  <a:gd name="T107" fmla="*/ 7 h 61"/>
                  <a:gd name="T108" fmla="*/ 20 w 39"/>
                  <a:gd name="T109" fmla="*/ 7 h 61"/>
                  <a:gd name="T110" fmla="*/ 16 w 39"/>
                  <a:gd name="T111" fmla="*/ 7 h 61"/>
                  <a:gd name="T112" fmla="*/ 14 w 39"/>
                  <a:gd name="T113" fmla="*/ 8 h 61"/>
                  <a:gd name="T114" fmla="*/ 11 w 39"/>
                  <a:gd name="T115" fmla="*/ 11 h 61"/>
                  <a:gd name="T116" fmla="*/ 9 w 39"/>
                  <a:gd name="T117" fmla="*/ 18 h 61"/>
                  <a:gd name="T118" fmla="*/ 7 w 39"/>
                  <a:gd name="T119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1">
                    <a:moveTo>
                      <a:pt x="0" y="30"/>
                    </a:move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5"/>
                    </a:lnTo>
                    <a:lnTo>
                      <a:pt x="39" y="30"/>
                    </a:lnTo>
                    <a:lnTo>
                      <a:pt x="39" y="37"/>
                    </a:lnTo>
                    <a:lnTo>
                      <a:pt x="39" y="42"/>
                    </a:lnTo>
                    <a:lnTo>
                      <a:pt x="38" y="47"/>
                    </a:lnTo>
                    <a:lnTo>
                      <a:pt x="36" y="52"/>
                    </a:lnTo>
                    <a:lnTo>
                      <a:pt x="33" y="56"/>
                    </a:lnTo>
                    <a:lnTo>
                      <a:pt x="31" y="58"/>
                    </a:lnTo>
                    <a:lnTo>
                      <a:pt x="28" y="59"/>
                    </a:lnTo>
                    <a:lnTo>
                      <a:pt x="25" y="61"/>
                    </a:lnTo>
                    <a:lnTo>
                      <a:pt x="20" y="61"/>
                    </a:lnTo>
                    <a:lnTo>
                      <a:pt x="15" y="61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0"/>
                    </a:lnTo>
                    <a:close/>
                    <a:moveTo>
                      <a:pt x="7" y="30"/>
                    </a:moveTo>
                    <a:lnTo>
                      <a:pt x="9" y="37"/>
                    </a:lnTo>
                    <a:lnTo>
                      <a:pt x="9" y="42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4" y="52"/>
                    </a:lnTo>
                    <a:lnTo>
                      <a:pt x="17" y="53"/>
                    </a:lnTo>
                    <a:lnTo>
                      <a:pt x="20" y="55"/>
                    </a:lnTo>
                    <a:lnTo>
                      <a:pt x="23" y="53"/>
                    </a:lnTo>
                    <a:lnTo>
                      <a:pt x="26" y="52"/>
                    </a:lnTo>
                    <a:lnTo>
                      <a:pt x="28" y="50"/>
                    </a:lnTo>
                    <a:lnTo>
                      <a:pt x="29" y="47"/>
                    </a:lnTo>
                    <a:lnTo>
                      <a:pt x="31" y="42"/>
                    </a:lnTo>
                    <a:lnTo>
                      <a:pt x="32" y="37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1" y="18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9" y="18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62"/>
              <p:cNvSpPr>
                <a:spLocks noChangeArrowheads="1"/>
              </p:cNvSpPr>
              <p:nvPr/>
            </p:nvSpPr>
            <p:spPr bwMode="auto">
              <a:xfrm>
                <a:off x="1116" y="1260"/>
                <a:ext cx="8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63"/>
              <p:cNvSpPr>
                <a:spLocks noEditPoints="1"/>
              </p:cNvSpPr>
              <p:nvPr/>
            </p:nvSpPr>
            <p:spPr bwMode="auto">
              <a:xfrm>
                <a:off x="1135" y="1208"/>
                <a:ext cx="40" cy="61"/>
              </a:xfrm>
              <a:custGeom>
                <a:avLst/>
                <a:gdLst>
                  <a:gd name="T0" fmla="*/ 0 w 40"/>
                  <a:gd name="T1" fmla="*/ 30 h 61"/>
                  <a:gd name="T2" fmla="*/ 1 w 40"/>
                  <a:gd name="T3" fmla="*/ 24 h 61"/>
                  <a:gd name="T4" fmla="*/ 1 w 40"/>
                  <a:gd name="T5" fmla="*/ 18 h 61"/>
                  <a:gd name="T6" fmla="*/ 2 w 40"/>
                  <a:gd name="T7" fmla="*/ 13 h 61"/>
                  <a:gd name="T8" fmla="*/ 5 w 40"/>
                  <a:gd name="T9" fmla="*/ 9 h 61"/>
                  <a:gd name="T10" fmla="*/ 6 w 40"/>
                  <a:gd name="T11" fmla="*/ 6 h 61"/>
                  <a:gd name="T12" fmla="*/ 10 w 40"/>
                  <a:gd name="T13" fmla="*/ 3 h 61"/>
                  <a:gd name="T14" fmla="*/ 12 w 40"/>
                  <a:gd name="T15" fmla="*/ 1 h 61"/>
                  <a:gd name="T16" fmla="*/ 16 w 40"/>
                  <a:gd name="T17" fmla="*/ 0 h 61"/>
                  <a:gd name="T18" fmla="*/ 21 w 40"/>
                  <a:gd name="T19" fmla="*/ 0 h 61"/>
                  <a:gd name="T20" fmla="*/ 24 w 40"/>
                  <a:gd name="T21" fmla="*/ 0 h 61"/>
                  <a:gd name="T22" fmla="*/ 29 w 40"/>
                  <a:gd name="T23" fmla="*/ 2 h 61"/>
                  <a:gd name="T24" fmla="*/ 33 w 40"/>
                  <a:gd name="T25" fmla="*/ 4 h 61"/>
                  <a:gd name="T26" fmla="*/ 35 w 40"/>
                  <a:gd name="T27" fmla="*/ 7 h 61"/>
                  <a:gd name="T28" fmla="*/ 36 w 40"/>
                  <a:gd name="T29" fmla="*/ 12 h 61"/>
                  <a:gd name="T30" fmla="*/ 39 w 40"/>
                  <a:gd name="T31" fmla="*/ 17 h 61"/>
                  <a:gd name="T32" fmla="*/ 39 w 40"/>
                  <a:gd name="T33" fmla="*/ 20 h 61"/>
                  <a:gd name="T34" fmla="*/ 40 w 40"/>
                  <a:gd name="T35" fmla="*/ 25 h 61"/>
                  <a:gd name="T36" fmla="*/ 40 w 40"/>
                  <a:gd name="T37" fmla="*/ 30 h 61"/>
                  <a:gd name="T38" fmla="*/ 40 w 40"/>
                  <a:gd name="T39" fmla="*/ 37 h 61"/>
                  <a:gd name="T40" fmla="*/ 39 w 40"/>
                  <a:gd name="T41" fmla="*/ 42 h 61"/>
                  <a:gd name="T42" fmla="*/ 38 w 40"/>
                  <a:gd name="T43" fmla="*/ 47 h 61"/>
                  <a:gd name="T44" fmla="*/ 36 w 40"/>
                  <a:gd name="T45" fmla="*/ 52 h 61"/>
                  <a:gd name="T46" fmla="*/ 34 w 40"/>
                  <a:gd name="T47" fmla="*/ 56 h 61"/>
                  <a:gd name="T48" fmla="*/ 32 w 40"/>
                  <a:gd name="T49" fmla="*/ 58 h 61"/>
                  <a:gd name="T50" fmla="*/ 28 w 40"/>
                  <a:gd name="T51" fmla="*/ 59 h 61"/>
                  <a:gd name="T52" fmla="*/ 24 w 40"/>
                  <a:gd name="T53" fmla="*/ 61 h 61"/>
                  <a:gd name="T54" fmla="*/ 21 w 40"/>
                  <a:gd name="T55" fmla="*/ 61 h 61"/>
                  <a:gd name="T56" fmla="*/ 14 w 40"/>
                  <a:gd name="T57" fmla="*/ 61 h 61"/>
                  <a:gd name="T58" fmla="*/ 10 w 40"/>
                  <a:gd name="T59" fmla="*/ 58 h 61"/>
                  <a:gd name="T60" fmla="*/ 6 w 40"/>
                  <a:gd name="T61" fmla="*/ 56 h 61"/>
                  <a:gd name="T62" fmla="*/ 2 w 40"/>
                  <a:gd name="T63" fmla="*/ 45 h 61"/>
                  <a:gd name="T64" fmla="*/ 0 w 40"/>
                  <a:gd name="T65" fmla="*/ 30 h 61"/>
                  <a:gd name="T66" fmla="*/ 8 w 40"/>
                  <a:gd name="T67" fmla="*/ 30 h 61"/>
                  <a:gd name="T68" fmla="*/ 8 w 40"/>
                  <a:gd name="T69" fmla="*/ 37 h 61"/>
                  <a:gd name="T70" fmla="*/ 10 w 40"/>
                  <a:gd name="T71" fmla="*/ 42 h 61"/>
                  <a:gd name="T72" fmla="*/ 11 w 40"/>
                  <a:gd name="T73" fmla="*/ 47 h 61"/>
                  <a:gd name="T74" fmla="*/ 12 w 40"/>
                  <a:gd name="T75" fmla="*/ 50 h 61"/>
                  <a:gd name="T76" fmla="*/ 14 w 40"/>
                  <a:gd name="T77" fmla="*/ 52 h 61"/>
                  <a:gd name="T78" fmla="*/ 17 w 40"/>
                  <a:gd name="T79" fmla="*/ 53 h 61"/>
                  <a:gd name="T80" fmla="*/ 21 w 40"/>
                  <a:gd name="T81" fmla="*/ 55 h 61"/>
                  <a:gd name="T82" fmla="*/ 23 w 40"/>
                  <a:gd name="T83" fmla="*/ 53 h 61"/>
                  <a:gd name="T84" fmla="*/ 27 w 40"/>
                  <a:gd name="T85" fmla="*/ 52 h 61"/>
                  <a:gd name="T86" fmla="*/ 29 w 40"/>
                  <a:gd name="T87" fmla="*/ 50 h 61"/>
                  <a:gd name="T88" fmla="*/ 30 w 40"/>
                  <a:gd name="T89" fmla="*/ 47 h 61"/>
                  <a:gd name="T90" fmla="*/ 32 w 40"/>
                  <a:gd name="T91" fmla="*/ 42 h 61"/>
                  <a:gd name="T92" fmla="*/ 32 w 40"/>
                  <a:gd name="T93" fmla="*/ 37 h 61"/>
                  <a:gd name="T94" fmla="*/ 32 w 40"/>
                  <a:gd name="T95" fmla="*/ 30 h 61"/>
                  <a:gd name="T96" fmla="*/ 32 w 40"/>
                  <a:gd name="T97" fmla="*/ 24 h 61"/>
                  <a:gd name="T98" fmla="*/ 32 w 40"/>
                  <a:gd name="T99" fmla="*/ 18 h 61"/>
                  <a:gd name="T100" fmla="*/ 30 w 40"/>
                  <a:gd name="T101" fmla="*/ 14 h 61"/>
                  <a:gd name="T102" fmla="*/ 29 w 40"/>
                  <a:gd name="T103" fmla="*/ 12 h 61"/>
                  <a:gd name="T104" fmla="*/ 27 w 40"/>
                  <a:gd name="T105" fmla="*/ 9 h 61"/>
                  <a:gd name="T106" fmla="*/ 23 w 40"/>
                  <a:gd name="T107" fmla="*/ 7 h 61"/>
                  <a:gd name="T108" fmla="*/ 21 w 40"/>
                  <a:gd name="T109" fmla="*/ 7 h 61"/>
                  <a:gd name="T110" fmla="*/ 17 w 40"/>
                  <a:gd name="T111" fmla="*/ 7 h 61"/>
                  <a:gd name="T112" fmla="*/ 14 w 40"/>
                  <a:gd name="T113" fmla="*/ 8 h 61"/>
                  <a:gd name="T114" fmla="*/ 12 w 40"/>
                  <a:gd name="T115" fmla="*/ 11 h 61"/>
                  <a:gd name="T116" fmla="*/ 10 w 40"/>
                  <a:gd name="T117" fmla="*/ 18 h 61"/>
                  <a:gd name="T118" fmla="*/ 8 w 40"/>
                  <a:gd name="T119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61">
                    <a:moveTo>
                      <a:pt x="0" y="30"/>
                    </a:moveTo>
                    <a:lnTo>
                      <a:pt x="1" y="24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9" y="17"/>
                    </a:lnTo>
                    <a:lnTo>
                      <a:pt x="39" y="20"/>
                    </a:lnTo>
                    <a:lnTo>
                      <a:pt x="40" y="25"/>
                    </a:lnTo>
                    <a:lnTo>
                      <a:pt x="40" y="30"/>
                    </a:lnTo>
                    <a:lnTo>
                      <a:pt x="40" y="37"/>
                    </a:lnTo>
                    <a:lnTo>
                      <a:pt x="39" y="42"/>
                    </a:lnTo>
                    <a:lnTo>
                      <a:pt x="38" y="47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2" y="58"/>
                    </a:lnTo>
                    <a:lnTo>
                      <a:pt x="28" y="59"/>
                    </a:lnTo>
                    <a:lnTo>
                      <a:pt x="24" y="61"/>
                    </a:lnTo>
                    <a:lnTo>
                      <a:pt x="21" y="61"/>
                    </a:lnTo>
                    <a:lnTo>
                      <a:pt x="14" y="61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2" y="45"/>
                    </a:lnTo>
                    <a:lnTo>
                      <a:pt x="0" y="30"/>
                    </a:lnTo>
                    <a:close/>
                    <a:moveTo>
                      <a:pt x="8" y="30"/>
                    </a:moveTo>
                    <a:lnTo>
                      <a:pt x="8" y="37"/>
                    </a:lnTo>
                    <a:lnTo>
                      <a:pt x="10" y="42"/>
                    </a:lnTo>
                    <a:lnTo>
                      <a:pt x="11" y="47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3" y="53"/>
                    </a:lnTo>
                    <a:lnTo>
                      <a:pt x="27" y="52"/>
                    </a:lnTo>
                    <a:lnTo>
                      <a:pt x="29" y="50"/>
                    </a:lnTo>
                    <a:lnTo>
                      <a:pt x="30" y="47"/>
                    </a:lnTo>
                    <a:lnTo>
                      <a:pt x="32" y="42"/>
                    </a:lnTo>
                    <a:lnTo>
                      <a:pt x="32" y="37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29" y="12"/>
                    </a:lnTo>
                    <a:lnTo>
                      <a:pt x="27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1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64"/>
              <p:cNvSpPr>
                <a:spLocks/>
              </p:cNvSpPr>
              <p:nvPr/>
            </p:nvSpPr>
            <p:spPr bwMode="auto">
              <a:xfrm>
                <a:off x="1182" y="1209"/>
                <a:ext cx="39" cy="60"/>
              </a:xfrm>
              <a:custGeom>
                <a:avLst/>
                <a:gdLst>
                  <a:gd name="T0" fmla="*/ 0 w 39"/>
                  <a:gd name="T1" fmla="*/ 44 h 60"/>
                  <a:gd name="T2" fmla="*/ 8 w 39"/>
                  <a:gd name="T3" fmla="*/ 43 h 60"/>
                  <a:gd name="T4" fmla="*/ 9 w 39"/>
                  <a:gd name="T5" fmla="*/ 47 h 60"/>
                  <a:gd name="T6" fmla="*/ 11 w 39"/>
                  <a:gd name="T7" fmla="*/ 51 h 60"/>
                  <a:gd name="T8" fmla="*/ 15 w 39"/>
                  <a:gd name="T9" fmla="*/ 52 h 60"/>
                  <a:gd name="T10" fmla="*/ 19 w 39"/>
                  <a:gd name="T11" fmla="*/ 54 h 60"/>
                  <a:gd name="T12" fmla="*/ 22 w 39"/>
                  <a:gd name="T13" fmla="*/ 52 h 60"/>
                  <a:gd name="T14" fmla="*/ 26 w 39"/>
                  <a:gd name="T15" fmla="*/ 51 h 60"/>
                  <a:gd name="T16" fmla="*/ 29 w 39"/>
                  <a:gd name="T17" fmla="*/ 49 h 60"/>
                  <a:gd name="T18" fmla="*/ 30 w 39"/>
                  <a:gd name="T19" fmla="*/ 46 h 60"/>
                  <a:gd name="T20" fmla="*/ 31 w 39"/>
                  <a:gd name="T21" fmla="*/ 43 h 60"/>
                  <a:gd name="T22" fmla="*/ 32 w 39"/>
                  <a:gd name="T23" fmla="*/ 39 h 60"/>
                  <a:gd name="T24" fmla="*/ 31 w 39"/>
                  <a:gd name="T25" fmla="*/ 35 h 60"/>
                  <a:gd name="T26" fmla="*/ 30 w 39"/>
                  <a:gd name="T27" fmla="*/ 32 h 60"/>
                  <a:gd name="T28" fmla="*/ 29 w 39"/>
                  <a:gd name="T29" fmla="*/ 29 h 60"/>
                  <a:gd name="T30" fmla="*/ 26 w 39"/>
                  <a:gd name="T31" fmla="*/ 28 h 60"/>
                  <a:gd name="T32" fmla="*/ 24 w 39"/>
                  <a:gd name="T33" fmla="*/ 27 h 60"/>
                  <a:gd name="T34" fmla="*/ 19 w 39"/>
                  <a:gd name="T35" fmla="*/ 25 h 60"/>
                  <a:gd name="T36" fmla="*/ 16 w 39"/>
                  <a:gd name="T37" fmla="*/ 27 h 60"/>
                  <a:gd name="T38" fmla="*/ 13 w 39"/>
                  <a:gd name="T39" fmla="*/ 28 h 60"/>
                  <a:gd name="T40" fmla="*/ 10 w 39"/>
                  <a:gd name="T41" fmla="*/ 29 h 60"/>
                  <a:gd name="T42" fmla="*/ 9 w 39"/>
                  <a:gd name="T43" fmla="*/ 32 h 60"/>
                  <a:gd name="T44" fmla="*/ 0 w 39"/>
                  <a:gd name="T45" fmla="*/ 30 h 60"/>
                  <a:gd name="T46" fmla="*/ 7 w 39"/>
                  <a:gd name="T47" fmla="*/ 0 h 60"/>
                  <a:gd name="T48" fmla="*/ 36 w 39"/>
                  <a:gd name="T49" fmla="*/ 0 h 60"/>
                  <a:gd name="T50" fmla="*/ 36 w 39"/>
                  <a:gd name="T51" fmla="*/ 7 h 60"/>
                  <a:gd name="T52" fmla="*/ 14 w 39"/>
                  <a:gd name="T53" fmla="*/ 7 h 60"/>
                  <a:gd name="T54" fmla="*/ 10 w 39"/>
                  <a:gd name="T55" fmla="*/ 23 h 60"/>
                  <a:gd name="T56" fmla="*/ 16 w 39"/>
                  <a:gd name="T57" fmla="*/ 19 h 60"/>
                  <a:gd name="T58" fmla="*/ 21 w 39"/>
                  <a:gd name="T59" fmla="*/ 19 h 60"/>
                  <a:gd name="T60" fmla="*/ 26 w 39"/>
                  <a:gd name="T61" fmla="*/ 19 h 60"/>
                  <a:gd name="T62" fmla="*/ 31 w 39"/>
                  <a:gd name="T63" fmla="*/ 22 h 60"/>
                  <a:gd name="T64" fmla="*/ 35 w 39"/>
                  <a:gd name="T65" fmla="*/ 24 h 60"/>
                  <a:gd name="T66" fmla="*/ 37 w 39"/>
                  <a:gd name="T67" fmla="*/ 28 h 60"/>
                  <a:gd name="T68" fmla="*/ 39 w 39"/>
                  <a:gd name="T69" fmla="*/ 33 h 60"/>
                  <a:gd name="T70" fmla="*/ 39 w 39"/>
                  <a:gd name="T71" fmla="*/ 39 h 60"/>
                  <a:gd name="T72" fmla="*/ 39 w 39"/>
                  <a:gd name="T73" fmla="*/ 44 h 60"/>
                  <a:gd name="T74" fmla="*/ 37 w 39"/>
                  <a:gd name="T75" fmla="*/ 49 h 60"/>
                  <a:gd name="T76" fmla="*/ 35 w 39"/>
                  <a:gd name="T77" fmla="*/ 52 h 60"/>
                  <a:gd name="T78" fmla="*/ 32 w 39"/>
                  <a:gd name="T79" fmla="*/ 56 h 60"/>
                  <a:gd name="T80" fmla="*/ 29 w 39"/>
                  <a:gd name="T81" fmla="*/ 58 h 60"/>
                  <a:gd name="T82" fmla="*/ 24 w 39"/>
                  <a:gd name="T83" fmla="*/ 60 h 60"/>
                  <a:gd name="T84" fmla="*/ 19 w 39"/>
                  <a:gd name="T85" fmla="*/ 60 h 60"/>
                  <a:gd name="T86" fmla="*/ 14 w 39"/>
                  <a:gd name="T87" fmla="*/ 60 h 60"/>
                  <a:gd name="T88" fmla="*/ 10 w 39"/>
                  <a:gd name="T89" fmla="*/ 58 h 60"/>
                  <a:gd name="T90" fmla="*/ 5 w 39"/>
                  <a:gd name="T91" fmla="*/ 56 h 60"/>
                  <a:gd name="T92" fmla="*/ 3 w 39"/>
                  <a:gd name="T93" fmla="*/ 52 h 60"/>
                  <a:gd name="T94" fmla="*/ 0 w 39"/>
                  <a:gd name="T95" fmla="*/ 49 h 60"/>
                  <a:gd name="T96" fmla="*/ 0 w 39"/>
                  <a:gd name="T97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60">
                    <a:moveTo>
                      <a:pt x="0" y="44"/>
                    </a:moveTo>
                    <a:lnTo>
                      <a:pt x="8" y="43"/>
                    </a:lnTo>
                    <a:lnTo>
                      <a:pt x="9" y="47"/>
                    </a:lnTo>
                    <a:lnTo>
                      <a:pt x="11" y="51"/>
                    </a:lnTo>
                    <a:lnTo>
                      <a:pt x="15" y="52"/>
                    </a:lnTo>
                    <a:lnTo>
                      <a:pt x="19" y="54"/>
                    </a:lnTo>
                    <a:lnTo>
                      <a:pt x="22" y="52"/>
                    </a:lnTo>
                    <a:lnTo>
                      <a:pt x="26" y="51"/>
                    </a:lnTo>
                    <a:lnTo>
                      <a:pt x="29" y="49"/>
                    </a:lnTo>
                    <a:lnTo>
                      <a:pt x="30" y="46"/>
                    </a:lnTo>
                    <a:lnTo>
                      <a:pt x="31" y="43"/>
                    </a:lnTo>
                    <a:lnTo>
                      <a:pt x="32" y="39"/>
                    </a:lnTo>
                    <a:lnTo>
                      <a:pt x="31" y="35"/>
                    </a:lnTo>
                    <a:lnTo>
                      <a:pt x="30" y="32"/>
                    </a:lnTo>
                    <a:lnTo>
                      <a:pt x="29" y="29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3" y="28"/>
                    </a:lnTo>
                    <a:lnTo>
                      <a:pt x="10" y="29"/>
                    </a:lnTo>
                    <a:lnTo>
                      <a:pt x="9" y="32"/>
                    </a:lnTo>
                    <a:lnTo>
                      <a:pt x="0" y="30"/>
                    </a:lnTo>
                    <a:lnTo>
                      <a:pt x="7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14" y="7"/>
                    </a:lnTo>
                    <a:lnTo>
                      <a:pt x="10" y="23"/>
                    </a:lnTo>
                    <a:lnTo>
                      <a:pt x="16" y="19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1" y="22"/>
                    </a:lnTo>
                    <a:lnTo>
                      <a:pt x="35" y="24"/>
                    </a:lnTo>
                    <a:lnTo>
                      <a:pt x="37" y="28"/>
                    </a:lnTo>
                    <a:lnTo>
                      <a:pt x="39" y="33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7" y="49"/>
                    </a:lnTo>
                    <a:lnTo>
                      <a:pt x="35" y="52"/>
                    </a:lnTo>
                    <a:lnTo>
                      <a:pt x="32" y="56"/>
                    </a:lnTo>
                    <a:lnTo>
                      <a:pt x="29" y="58"/>
                    </a:lnTo>
                    <a:lnTo>
                      <a:pt x="24" y="60"/>
                    </a:lnTo>
                    <a:lnTo>
                      <a:pt x="19" y="60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5" y="56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65"/>
              <p:cNvSpPr>
                <a:spLocks noEditPoints="1"/>
              </p:cNvSpPr>
              <p:nvPr/>
            </p:nvSpPr>
            <p:spPr bwMode="auto">
              <a:xfrm>
                <a:off x="1065" y="1634"/>
                <a:ext cx="39" cy="61"/>
              </a:xfrm>
              <a:custGeom>
                <a:avLst/>
                <a:gdLst>
                  <a:gd name="T0" fmla="*/ 0 w 39"/>
                  <a:gd name="T1" fmla="*/ 31 h 61"/>
                  <a:gd name="T2" fmla="*/ 0 w 39"/>
                  <a:gd name="T3" fmla="*/ 25 h 61"/>
                  <a:gd name="T4" fmla="*/ 1 w 39"/>
                  <a:gd name="T5" fmla="*/ 18 h 61"/>
                  <a:gd name="T6" fmla="*/ 3 w 39"/>
                  <a:gd name="T7" fmla="*/ 14 h 61"/>
                  <a:gd name="T8" fmla="*/ 4 w 39"/>
                  <a:gd name="T9" fmla="*/ 9 h 61"/>
                  <a:gd name="T10" fmla="*/ 6 w 39"/>
                  <a:gd name="T11" fmla="*/ 6 h 61"/>
                  <a:gd name="T12" fmla="*/ 9 w 39"/>
                  <a:gd name="T13" fmla="*/ 4 h 61"/>
                  <a:gd name="T14" fmla="*/ 12 w 39"/>
                  <a:gd name="T15" fmla="*/ 1 h 61"/>
                  <a:gd name="T16" fmla="*/ 16 w 39"/>
                  <a:gd name="T17" fmla="*/ 0 h 61"/>
                  <a:gd name="T18" fmla="*/ 20 w 39"/>
                  <a:gd name="T19" fmla="*/ 0 h 61"/>
                  <a:gd name="T20" fmla="*/ 25 w 39"/>
                  <a:gd name="T21" fmla="*/ 0 h 61"/>
                  <a:gd name="T22" fmla="*/ 28 w 39"/>
                  <a:gd name="T23" fmla="*/ 1 h 61"/>
                  <a:gd name="T24" fmla="*/ 32 w 39"/>
                  <a:gd name="T25" fmla="*/ 4 h 61"/>
                  <a:gd name="T26" fmla="*/ 34 w 39"/>
                  <a:gd name="T27" fmla="*/ 7 h 61"/>
                  <a:gd name="T28" fmla="*/ 37 w 39"/>
                  <a:gd name="T29" fmla="*/ 11 h 61"/>
                  <a:gd name="T30" fmla="*/ 38 w 39"/>
                  <a:gd name="T31" fmla="*/ 16 h 61"/>
                  <a:gd name="T32" fmla="*/ 39 w 39"/>
                  <a:gd name="T33" fmla="*/ 21 h 61"/>
                  <a:gd name="T34" fmla="*/ 39 w 39"/>
                  <a:gd name="T35" fmla="*/ 25 h 61"/>
                  <a:gd name="T36" fmla="*/ 39 w 39"/>
                  <a:gd name="T37" fmla="*/ 31 h 61"/>
                  <a:gd name="T38" fmla="*/ 39 w 39"/>
                  <a:gd name="T39" fmla="*/ 37 h 61"/>
                  <a:gd name="T40" fmla="*/ 39 w 39"/>
                  <a:gd name="T41" fmla="*/ 43 h 61"/>
                  <a:gd name="T42" fmla="*/ 38 w 39"/>
                  <a:gd name="T43" fmla="*/ 48 h 61"/>
                  <a:gd name="T44" fmla="*/ 36 w 39"/>
                  <a:gd name="T45" fmla="*/ 53 h 61"/>
                  <a:gd name="T46" fmla="*/ 33 w 39"/>
                  <a:gd name="T47" fmla="*/ 55 h 61"/>
                  <a:gd name="T48" fmla="*/ 31 w 39"/>
                  <a:gd name="T49" fmla="*/ 58 h 61"/>
                  <a:gd name="T50" fmla="*/ 28 w 39"/>
                  <a:gd name="T51" fmla="*/ 60 h 61"/>
                  <a:gd name="T52" fmla="*/ 25 w 39"/>
                  <a:gd name="T53" fmla="*/ 61 h 61"/>
                  <a:gd name="T54" fmla="*/ 20 w 39"/>
                  <a:gd name="T55" fmla="*/ 61 h 61"/>
                  <a:gd name="T56" fmla="*/ 15 w 39"/>
                  <a:gd name="T57" fmla="*/ 61 h 61"/>
                  <a:gd name="T58" fmla="*/ 10 w 39"/>
                  <a:gd name="T59" fmla="*/ 59 h 61"/>
                  <a:gd name="T60" fmla="*/ 6 w 39"/>
                  <a:gd name="T61" fmla="*/ 55 h 61"/>
                  <a:gd name="T62" fmla="*/ 1 w 39"/>
                  <a:gd name="T63" fmla="*/ 45 h 61"/>
                  <a:gd name="T64" fmla="*/ 0 w 39"/>
                  <a:gd name="T65" fmla="*/ 31 h 61"/>
                  <a:gd name="T66" fmla="*/ 7 w 39"/>
                  <a:gd name="T67" fmla="*/ 31 h 61"/>
                  <a:gd name="T68" fmla="*/ 9 w 39"/>
                  <a:gd name="T69" fmla="*/ 38 h 61"/>
                  <a:gd name="T70" fmla="*/ 9 w 39"/>
                  <a:gd name="T71" fmla="*/ 43 h 61"/>
                  <a:gd name="T72" fmla="*/ 10 w 39"/>
                  <a:gd name="T73" fmla="*/ 47 h 61"/>
                  <a:gd name="T74" fmla="*/ 11 w 39"/>
                  <a:gd name="T75" fmla="*/ 50 h 61"/>
                  <a:gd name="T76" fmla="*/ 14 w 39"/>
                  <a:gd name="T77" fmla="*/ 53 h 61"/>
                  <a:gd name="T78" fmla="*/ 17 w 39"/>
                  <a:gd name="T79" fmla="*/ 54 h 61"/>
                  <a:gd name="T80" fmla="*/ 20 w 39"/>
                  <a:gd name="T81" fmla="*/ 54 h 61"/>
                  <a:gd name="T82" fmla="*/ 23 w 39"/>
                  <a:gd name="T83" fmla="*/ 54 h 61"/>
                  <a:gd name="T84" fmla="*/ 26 w 39"/>
                  <a:gd name="T85" fmla="*/ 53 h 61"/>
                  <a:gd name="T86" fmla="*/ 28 w 39"/>
                  <a:gd name="T87" fmla="*/ 50 h 61"/>
                  <a:gd name="T88" fmla="*/ 29 w 39"/>
                  <a:gd name="T89" fmla="*/ 47 h 61"/>
                  <a:gd name="T90" fmla="*/ 31 w 39"/>
                  <a:gd name="T91" fmla="*/ 43 h 61"/>
                  <a:gd name="T92" fmla="*/ 32 w 39"/>
                  <a:gd name="T93" fmla="*/ 37 h 61"/>
                  <a:gd name="T94" fmla="*/ 32 w 39"/>
                  <a:gd name="T95" fmla="*/ 31 h 61"/>
                  <a:gd name="T96" fmla="*/ 32 w 39"/>
                  <a:gd name="T97" fmla="*/ 25 h 61"/>
                  <a:gd name="T98" fmla="*/ 31 w 39"/>
                  <a:gd name="T99" fmla="*/ 18 h 61"/>
                  <a:gd name="T100" fmla="*/ 29 w 39"/>
                  <a:gd name="T101" fmla="*/ 15 h 61"/>
                  <a:gd name="T102" fmla="*/ 28 w 39"/>
                  <a:gd name="T103" fmla="*/ 11 h 61"/>
                  <a:gd name="T104" fmla="*/ 26 w 39"/>
                  <a:gd name="T105" fmla="*/ 9 h 61"/>
                  <a:gd name="T106" fmla="*/ 23 w 39"/>
                  <a:gd name="T107" fmla="*/ 7 h 61"/>
                  <a:gd name="T108" fmla="*/ 20 w 39"/>
                  <a:gd name="T109" fmla="*/ 7 h 61"/>
                  <a:gd name="T110" fmla="*/ 16 w 39"/>
                  <a:gd name="T111" fmla="*/ 7 h 61"/>
                  <a:gd name="T112" fmla="*/ 14 w 39"/>
                  <a:gd name="T113" fmla="*/ 9 h 61"/>
                  <a:gd name="T114" fmla="*/ 11 w 39"/>
                  <a:gd name="T115" fmla="*/ 11 h 61"/>
                  <a:gd name="T116" fmla="*/ 9 w 39"/>
                  <a:gd name="T117" fmla="*/ 18 h 61"/>
                  <a:gd name="T118" fmla="*/ 7 w 39"/>
                  <a:gd name="T1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1">
                    <a:moveTo>
                      <a:pt x="0" y="31"/>
                    </a:moveTo>
                    <a:lnTo>
                      <a:pt x="0" y="25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7" y="11"/>
                    </a:lnTo>
                    <a:lnTo>
                      <a:pt x="38" y="16"/>
                    </a:lnTo>
                    <a:lnTo>
                      <a:pt x="39" y="21"/>
                    </a:lnTo>
                    <a:lnTo>
                      <a:pt x="39" y="25"/>
                    </a:lnTo>
                    <a:lnTo>
                      <a:pt x="39" y="31"/>
                    </a:lnTo>
                    <a:lnTo>
                      <a:pt x="39" y="37"/>
                    </a:lnTo>
                    <a:lnTo>
                      <a:pt x="39" y="43"/>
                    </a:lnTo>
                    <a:lnTo>
                      <a:pt x="38" y="48"/>
                    </a:lnTo>
                    <a:lnTo>
                      <a:pt x="36" y="53"/>
                    </a:lnTo>
                    <a:lnTo>
                      <a:pt x="33" y="55"/>
                    </a:lnTo>
                    <a:lnTo>
                      <a:pt x="31" y="58"/>
                    </a:lnTo>
                    <a:lnTo>
                      <a:pt x="28" y="60"/>
                    </a:lnTo>
                    <a:lnTo>
                      <a:pt x="25" y="61"/>
                    </a:lnTo>
                    <a:lnTo>
                      <a:pt x="20" y="61"/>
                    </a:lnTo>
                    <a:lnTo>
                      <a:pt x="15" y="61"/>
                    </a:lnTo>
                    <a:lnTo>
                      <a:pt x="10" y="59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1"/>
                    </a:lnTo>
                    <a:close/>
                    <a:moveTo>
                      <a:pt x="7" y="31"/>
                    </a:moveTo>
                    <a:lnTo>
                      <a:pt x="9" y="38"/>
                    </a:lnTo>
                    <a:lnTo>
                      <a:pt x="9" y="43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26" y="53"/>
                    </a:lnTo>
                    <a:lnTo>
                      <a:pt x="28" y="50"/>
                    </a:lnTo>
                    <a:lnTo>
                      <a:pt x="29" y="47"/>
                    </a:lnTo>
                    <a:lnTo>
                      <a:pt x="31" y="43"/>
                    </a:lnTo>
                    <a:lnTo>
                      <a:pt x="32" y="37"/>
                    </a:lnTo>
                    <a:lnTo>
                      <a:pt x="32" y="31"/>
                    </a:lnTo>
                    <a:lnTo>
                      <a:pt x="32" y="25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8" y="11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18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66"/>
              <p:cNvSpPr>
                <a:spLocks noChangeArrowheads="1"/>
              </p:cNvSpPr>
              <p:nvPr/>
            </p:nvSpPr>
            <p:spPr bwMode="auto">
              <a:xfrm>
                <a:off x="1116" y="1687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67"/>
              <p:cNvSpPr>
                <a:spLocks/>
              </p:cNvSpPr>
              <p:nvPr/>
            </p:nvSpPr>
            <p:spPr bwMode="auto">
              <a:xfrm>
                <a:off x="1141" y="1634"/>
                <a:ext cx="22" cy="60"/>
              </a:xfrm>
              <a:custGeom>
                <a:avLst/>
                <a:gdLst>
                  <a:gd name="T0" fmla="*/ 22 w 22"/>
                  <a:gd name="T1" fmla="*/ 60 h 60"/>
                  <a:gd name="T2" fmla="*/ 13 w 22"/>
                  <a:gd name="T3" fmla="*/ 60 h 60"/>
                  <a:gd name="T4" fmla="*/ 13 w 22"/>
                  <a:gd name="T5" fmla="*/ 14 h 60"/>
                  <a:gd name="T6" fmla="*/ 11 w 22"/>
                  <a:gd name="T7" fmla="*/ 16 h 60"/>
                  <a:gd name="T8" fmla="*/ 7 w 22"/>
                  <a:gd name="T9" fmla="*/ 18 h 60"/>
                  <a:gd name="T10" fmla="*/ 4 w 22"/>
                  <a:gd name="T11" fmla="*/ 21 h 60"/>
                  <a:gd name="T12" fmla="*/ 0 w 22"/>
                  <a:gd name="T13" fmla="*/ 22 h 60"/>
                  <a:gd name="T14" fmla="*/ 0 w 22"/>
                  <a:gd name="T15" fmla="*/ 15 h 60"/>
                  <a:gd name="T16" fmla="*/ 5 w 22"/>
                  <a:gd name="T17" fmla="*/ 12 h 60"/>
                  <a:gd name="T18" fmla="*/ 10 w 22"/>
                  <a:gd name="T19" fmla="*/ 7 h 60"/>
                  <a:gd name="T20" fmla="*/ 15 w 22"/>
                  <a:gd name="T21" fmla="*/ 4 h 60"/>
                  <a:gd name="T22" fmla="*/ 17 w 22"/>
                  <a:gd name="T23" fmla="*/ 0 h 60"/>
                  <a:gd name="T24" fmla="*/ 22 w 22"/>
                  <a:gd name="T25" fmla="*/ 0 h 60"/>
                  <a:gd name="T26" fmla="*/ 22 w 22"/>
                  <a:gd name="T2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60">
                    <a:moveTo>
                      <a:pt x="22" y="60"/>
                    </a:moveTo>
                    <a:lnTo>
                      <a:pt x="13" y="60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5" y="12"/>
                    </a:lnTo>
                    <a:lnTo>
                      <a:pt x="10" y="7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68"/>
              <p:cNvSpPr>
                <a:spLocks noEditPoints="1"/>
              </p:cNvSpPr>
              <p:nvPr/>
            </p:nvSpPr>
            <p:spPr bwMode="auto">
              <a:xfrm>
                <a:off x="1182" y="1634"/>
                <a:ext cx="39" cy="61"/>
              </a:xfrm>
              <a:custGeom>
                <a:avLst/>
                <a:gdLst>
                  <a:gd name="T0" fmla="*/ 0 w 39"/>
                  <a:gd name="T1" fmla="*/ 31 h 61"/>
                  <a:gd name="T2" fmla="*/ 0 w 39"/>
                  <a:gd name="T3" fmla="*/ 25 h 61"/>
                  <a:gd name="T4" fmla="*/ 0 w 39"/>
                  <a:gd name="T5" fmla="*/ 18 h 61"/>
                  <a:gd name="T6" fmla="*/ 2 w 39"/>
                  <a:gd name="T7" fmla="*/ 14 h 61"/>
                  <a:gd name="T8" fmla="*/ 4 w 39"/>
                  <a:gd name="T9" fmla="*/ 9 h 61"/>
                  <a:gd name="T10" fmla="*/ 7 w 39"/>
                  <a:gd name="T11" fmla="*/ 6 h 61"/>
                  <a:gd name="T12" fmla="*/ 9 w 39"/>
                  <a:gd name="T13" fmla="*/ 4 h 61"/>
                  <a:gd name="T14" fmla="*/ 11 w 39"/>
                  <a:gd name="T15" fmla="*/ 1 h 61"/>
                  <a:gd name="T16" fmla="*/ 15 w 39"/>
                  <a:gd name="T17" fmla="*/ 0 h 61"/>
                  <a:gd name="T18" fmla="*/ 20 w 39"/>
                  <a:gd name="T19" fmla="*/ 0 h 61"/>
                  <a:gd name="T20" fmla="*/ 25 w 39"/>
                  <a:gd name="T21" fmla="*/ 0 h 61"/>
                  <a:gd name="T22" fmla="*/ 29 w 39"/>
                  <a:gd name="T23" fmla="*/ 1 h 61"/>
                  <a:gd name="T24" fmla="*/ 32 w 39"/>
                  <a:gd name="T25" fmla="*/ 4 h 61"/>
                  <a:gd name="T26" fmla="*/ 35 w 39"/>
                  <a:gd name="T27" fmla="*/ 7 h 61"/>
                  <a:gd name="T28" fmla="*/ 37 w 39"/>
                  <a:gd name="T29" fmla="*/ 11 h 61"/>
                  <a:gd name="T30" fmla="*/ 38 w 39"/>
                  <a:gd name="T31" fmla="*/ 16 h 61"/>
                  <a:gd name="T32" fmla="*/ 38 w 39"/>
                  <a:gd name="T33" fmla="*/ 21 h 61"/>
                  <a:gd name="T34" fmla="*/ 39 w 39"/>
                  <a:gd name="T35" fmla="*/ 25 h 61"/>
                  <a:gd name="T36" fmla="*/ 39 w 39"/>
                  <a:gd name="T37" fmla="*/ 31 h 61"/>
                  <a:gd name="T38" fmla="*/ 39 w 39"/>
                  <a:gd name="T39" fmla="*/ 37 h 61"/>
                  <a:gd name="T40" fmla="*/ 38 w 39"/>
                  <a:gd name="T41" fmla="*/ 43 h 61"/>
                  <a:gd name="T42" fmla="*/ 37 w 39"/>
                  <a:gd name="T43" fmla="*/ 48 h 61"/>
                  <a:gd name="T44" fmla="*/ 36 w 39"/>
                  <a:gd name="T45" fmla="*/ 53 h 61"/>
                  <a:gd name="T46" fmla="*/ 33 w 39"/>
                  <a:gd name="T47" fmla="*/ 55 h 61"/>
                  <a:gd name="T48" fmla="*/ 31 w 39"/>
                  <a:gd name="T49" fmla="*/ 58 h 61"/>
                  <a:gd name="T50" fmla="*/ 27 w 39"/>
                  <a:gd name="T51" fmla="*/ 60 h 61"/>
                  <a:gd name="T52" fmla="*/ 24 w 39"/>
                  <a:gd name="T53" fmla="*/ 61 h 61"/>
                  <a:gd name="T54" fmla="*/ 20 w 39"/>
                  <a:gd name="T55" fmla="*/ 61 h 61"/>
                  <a:gd name="T56" fmla="*/ 14 w 39"/>
                  <a:gd name="T57" fmla="*/ 61 h 61"/>
                  <a:gd name="T58" fmla="*/ 10 w 39"/>
                  <a:gd name="T59" fmla="*/ 59 h 61"/>
                  <a:gd name="T60" fmla="*/ 7 w 39"/>
                  <a:gd name="T61" fmla="*/ 55 h 61"/>
                  <a:gd name="T62" fmla="*/ 2 w 39"/>
                  <a:gd name="T63" fmla="*/ 45 h 61"/>
                  <a:gd name="T64" fmla="*/ 0 w 39"/>
                  <a:gd name="T65" fmla="*/ 31 h 61"/>
                  <a:gd name="T66" fmla="*/ 8 w 39"/>
                  <a:gd name="T67" fmla="*/ 31 h 61"/>
                  <a:gd name="T68" fmla="*/ 8 w 39"/>
                  <a:gd name="T69" fmla="*/ 38 h 61"/>
                  <a:gd name="T70" fmla="*/ 9 w 39"/>
                  <a:gd name="T71" fmla="*/ 43 h 61"/>
                  <a:gd name="T72" fmla="*/ 10 w 39"/>
                  <a:gd name="T73" fmla="*/ 47 h 61"/>
                  <a:gd name="T74" fmla="*/ 11 w 39"/>
                  <a:gd name="T75" fmla="*/ 50 h 61"/>
                  <a:gd name="T76" fmla="*/ 14 w 39"/>
                  <a:gd name="T77" fmla="*/ 53 h 61"/>
                  <a:gd name="T78" fmla="*/ 16 w 39"/>
                  <a:gd name="T79" fmla="*/ 54 h 61"/>
                  <a:gd name="T80" fmla="*/ 20 w 39"/>
                  <a:gd name="T81" fmla="*/ 54 h 61"/>
                  <a:gd name="T82" fmla="*/ 22 w 39"/>
                  <a:gd name="T83" fmla="*/ 54 h 61"/>
                  <a:gd name="T84" fmla="*/ 26 w 39"/>
                  <a:gd name="T85" fmla="*/ 53 h 61"/>
                  <a:gd name="T86" fmla="*/ 29 w 39"/>
                  <a:gd name="T87" fmla="*/ 50 h 61"/>
                  <a:gd name="T88" fmla="*/ 30 w 39"/>
                  <a:gd name="T89" fmla="*/ 47 h 61"/>
                  <a:gd name="T90" fmla="*/ 31 w 39"/>
                  <a:gd name="T91" fmla="*/ 43 h 61"/>
                  <a:gd name="T92" fmla="*/ 31 w 39"/>
                  <a:gd name="T93" fmla="*/ 37 h 61"/>
                  <a:gd name="T94" fmla="*/ 32 w 39"/>
                  <a:gd name="T95" fmla="*/ 31 h 61"/>
                  <a:gd name="T96" fmla="*/ 31 w 39"/>
                  <a:gd name="T97" fmla="*/ 25 h 61"/>
                  <a:gd name="T98" fmla="*/ 31 w 39"/>
                  <a:gd name="T99" fmla="*/ 18 h 61"/>
                  <a:gd name="T100" fmla="*/ 30 w 39"/>
                  <a:gd name="T101" fmla="*/ 15 h 61"/>
                  <a:gd name="T102" fmla="*/ 29 w 39"/>
                  <a:gd name="T103" fmla="*/ 11 h 61"/>
                  <a:gd name="T104" fmla="*/ 26 w 39"/>
                  <a:gd name="T105" fmla="*/ 9 h 61"/>
                  <a:gd name="T106" fmla="*/ 22 w 39"/>
                  <a:gd name="T107" fmla="*/ 7 h 61"/>
                  <a:gd name="T108" fmla="*/ 20 w 39"/>
                  <a:gd name="T109" fmla="*/ 7 h 61"/>
                  <a:gd name="T110" fmla="*/ 16 w 39"/>
                  <a:gd name="T111" fmla="*/ 7 h 61"/>
                  <a:gd name="T112" fmla="*/ 14 w 39"/>
                  <a:gd name="T113" fmla="*/ 9 h 61"/>
                  <a:gd name="T114" fmla="*/ 11 w 39"/>
                  <a:gd name="T115" fmla="*/ 11 h 61"/>
                  <a:gd name="T116" fmla="*/ 9 w 39"/>
                  <a:gd name="T117" fmla="*/ 18 h 61"/>
                  <a:gd name="T118" fmla="*/ 8 w 39"/>
                  <a:gd name="T1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1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1"/>
                    </a:lnTo>
                    <a:lnTo>
                      <a:pt x="38" y="16"/>
                    </a:lnTo>
                    <a:lnTo>
                      <a:pt x="38" y="21"/>
                    </a:lnTo>
                    <a:lnTo>
                      <a:pt x="39" y="25"/>
                    </a:lnTo>
                    <a:lnTo>
                      <a:pt x="39" y="31"/>
                    </a:lnTo>
                    <a:lnTo>
                      <a:pt x="39" y="37"/>
                    </a:lnTo>
                    <a:lnTo>
                      <a:pt x="38" y="43"/>
                    </a:lnTo>
                    <a:lnTo>
                      <a:pt x="37" y="48"/>
                    </a:lnTo>
                    <a:lnTo>
                      <a:pt x="36" y="53"/>
                    </a:lnTo>
                    <a:lnTo>
                      <a:pt x="33" y="55"/>
                    </a:lnTo>
                    <a:lnTo>
                      <a:pt x="31" y="58"/>
                    </a:lnTo>
                    <a:lnTo>
                      <a:pt x="27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1"/>
                    </a:lnTo>
                    <a:close/>
                    <a:moveTo>
                      <a:pt x="8" y="31"/>
                    </a:moveTo>
                    <a:lnTo>
                      <a:pt x="8" y="38"/>
                    </a:lnTo>
                    <a:lnTo>
                      <a:pt x="9" y="43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6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6" y="53"/>
                    </a:lnTo>
                    <a:lnTo>
                      <a:pt x="29" y="50"/>
                    </a:lnTo>
                    <a:lnTo>
                      <a:pt x="30" y="47"/>
                    </a:lnTo>
                    <a:lnTo>
                      <a:pt x="31" y="43"/>
                    </a:lnTo>
                    <a:lnTo>
                      <a:pt x="31" y="37"/>
                    </a:lnTo>
                    <a:lnTo>
                      <a:pt x="32" y="31"/>
                    </a:lnTo>
                    <a:lnTo>
                      <a:pt x="31" y="25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18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69"/>
              <p:cNvSpPr>
                <a:spLocks noEditPoints="1"/>
              </p:cNvSpPr>
              <p:nvPr/>
            </p:nvSpPr>
            <p:spPr bwMode="auto">
              <a:xfrm>
                <a:off x="1065" y="2061"/>
                <a:ext cx="39" cy="61"/>
              </a:xfrm>
              <a:custGeom>
                <a:avLst/>
                <a:gdLst>
                  <a:gd name="T0" fmla="*/ 0 w 39"/>
                  <a:gd name="T1" fmla="*/ 30 h 61"/>
                  <a:gd name="T2" fmla="*/ 0 w 39"/>
                  <a:gd name="T3" fmla="*/ 23 h 61"/>
                  <a:gd name="T4" fmla="*/ 1 w 39"/>
                  <a:gd name="T5" fmla="*/ 18 h 61"/>
                  <a:gd name="T6" fmla="*/ 3 w 39"/>
                  <a:gd name="T7" fmla="*/ 13 h 61"/>
                  <a:gd name="T8" fmla="*/ 4 w 39"/>
                  <a:gd name="T9" fmla="*/ 8 h 61"/>
                  <a:gd name="T10" fmla="*/ 6 w 39"/>
                  <a:gd name="T11" fmla="*/ 5 h 61"/>
                  <a:gd name="T12" fmla="*/ 9 w 39"/>
                  <a:gd name="T13" fmla="*/ 2 h 61"/>
                  <a:gd name="T14" fmla="*/ 12 w 39"/>
                  <a:gd name="T15" fmla="*/ 1 h 61"/>
                  <a:gd name="T16" fmla="*/ 16 w 39"/>
                  <a:gd name="T17" fmla="*/ 0 h 61"/>
                  <a:gd name="T18" fmla="*/ 20 w 39"/>
                  <a:gd name="T19" fmla="*/ 0 h 61"/>
                  <a:gd name="T20" fmla="*/ 25 w 39"/>
                  <a:gd name="T21" fmla="*/ 0 h 61"/>
                  <a:gd name="T22" fmla="*/ 28 w 39"/>
                  <a:gd name="T23" fmla="*/ 1 h 61"/>
                  <a:gd name="T24" fmla="*/ 32 w 39"/>
                  <a:gd name="T25" fmla="*/ 3 h 61"/>
                  <a:gd name="T26" fmla="*/ 34 w 39"/>
                  <a:gd name="T27" fmla="*/ 7 h 61"/>
                  <a:gd name="T28" fmla="*/ 37 w 39"/>
                  <a:gd name="T29" fmla="*/ 11 h 61"/>
                  <a:gd name="T30" fmla="*/ 38 w 39"/>
                  <a:gd name="T31" fmla="*/ 16 h 61"/>
                  <a:gd name="T32" fmla="*/ 39 w 39"/>
                  <a:gd name="T33" fmla="*/ 19 h 61"/>
                  <a:gd name="T34" fmla="*/ 39 w 39"/>
                  <a:gd name="T35" fmla="*/ 24 h 61"/>
                  <a:gd name="T36" fmla="*/ 39 w 39"/>
                  <a:gd name="T37" fmla="*/ 30 h 61"/>
                  <a:gd name="T38" fmla="*/ 39 w 39"/>
                  <a:gd name="T39" fmla="*/ 36 h 61"/>
                  <a:gd name="T40" fmla="*/ 39 w 39"/>
                  <a:gd name="T41" fmla="*/ 42 h 61"/>
                  <a:gd name="T42" fmla="*/ 38 w 39"/>
                  <a:gd name="T43" fmla="*/ 47 h 61"/>
                  <a:gd name="T44" fmla="*/ 36 w 39"/>
                  <a:gd name="T45" fmla="*/ 51 h 61"/>
                  <a:gd name="T46" fmla="*/ 33 w 39"/>
                  <a:gd name="T47" fmla="*/ 55 h 61"/>
                  <a:gd name="T48" fmla="*/ 31 w 39"/>
                  <a:gd name="T49" fmla="*/ 57 h 61"/>
                  <a:gd name="T50" fmla="*/ 28 w 39"/>
                  <a:gd name="T51" fmla="*/ 60 h 61"/>
                  <a:gd name="T52" fmla="*/ 25 w 39"/>
                  <a:gd name="T53" fmla="*/ 61 h 61"/>
                  <a:gd name="T54" fmla="*/ 20 w 39"/>
                  <a:gd name="T55" fmla="*/ 61 h 61"/>
                  <a:gd name="T56" fmla="*/ 15 w 39"/>
                  <a:gd name="T57" fmla="*/ 60 h 61"/>
                  <a:gd name="T58" fmla="*/ 10 w 39"/>
                  <a:gd name="T59" fmla="*/ 58 h 61"/>
                  <a:gd name="T60" fmla="*/ 6 w 39"/>
                  <a:gd name="T61" fmla="*/ 55 h 61"/>
                  <a:gd name="T62" fmla="*/ 1 w 39"/>
                  <a:gd name="T63" fmla="*/ 45 h 61"/>
                  <a:gd name="T64" fmla="*/ 0 w 39"/>
                  <a:gd name="T65" fmla="*/ 30 h 61"/>
                  <a:gd name="T66" fmla="*/ 7 w 39"/>
                  <a:gd name="T67" fmla="*/ 30 h 61"/>
                  <a:gd name="T68" fmla="*/ 9 w 39"/>
                  <a:gd name="T69" fmla="*/ 36 h 61"/>
                  <a:gd name="T70" fmla="*/ 9 w 39"/>
                  <a:gd name="T71" fmla="*/ 42 h 61"/>
                  <a:gd name="T72" fmla="*/ 10 w 39"/>
                  <a:gd name="T73" fmla="*/ 46 h 61"/>
                  <a:gd name="T74" fmla="*/ 11 w 39"/>
                  <a:gd name="T75" fmla="*/ 50 h 61"/>
                  <a:gd name="T76" fmla="*/ 14 w 39"/>
                  <a:gd name="T77" fmla="*/ 52 h 61"/>
                  <a:gd name="T78" fmla="*/ 17 w 39"/>
                  <a:gd name="T79" fmla="*/ 53 h 61"/>
                  <a:gd name="T80" fmla="*/ 20 w 39"/>
                  <a:gd name="T81" fmla="*/ 53 h 61"/>
                  <a:gd name="T82" fmla="*/ 23 w 39"/>
                  <a:gd name="T83" fmla="*/ 53 h 61"/>
                  <a:gd name="T84" fmla="*/ 26 w 39"/>
                  <a:gd name="T85" fmla="*/ 52 h 61"/>
                  <a:gd name="T86" fmla="*/ 28 w 39"/>
                  <a:gd name="T87" fmla="*/ 50 h 61"/>
                  <a:gd name="T88" fmla="*/ 29 w 39"/>
                  <a:gd name="T89" fmla="*/ 46 h 61"/>
                  <a:gd name="T90" fmla="*/ 31 w 39"/>
                  <a:gd name="T91" fmla="*/ 42 h 61"/>
                  <a:gd name="T92" fmla="*/ 32 w 39"/>
                  <a:gd name="T93" fmla="*/ 36 h 61"/>
                  <a:gd name="T94" fmla="*/ 32 w 39"/>
                  <a:gd name="T95" fmla="*/ 30 h 61"/>
                  <a:gd name="T96" fmla="*/ 32 w 39"/>
                  <a:gd name="T97" fmla="*/ 23 h 61"/>
                  <a:gd name="T98" fmla="*/ 31 w 39"/>
                  <a:gd name="T99" fmla="*/ 18 h 61"/>
                  <a:gd name="T100" fmla="*/ 29 w 39"/>
                  <a:gd name="T101" fmla="*/ 14 h 61"/>
                  <a:gd name="T102" fmla="*/ 28 w 39"/>
                  <a:gd name="T103" fmla="*/ 11 h 61"/>
                  <a:gd name="T104" fmla="*/ 26 w 39"/>
                  <a:gd name="T105" fmla="*/ 8 h 61"/>
                  <a:gd name="T106" fmla="*/ 23 w 39"/>
                  <a:gd name="T107" fmla="*/ 7 h 61"/>
                  <a:gd name="T108" fmla="*/ 20 w 39"/>
                  <a:gd name="T109" fmla="*/ 6 h 61"/>
                  <a:gd name="T110" fmla="*/ 16 w 39"/>
                  <a:gd name="T111" fmla="*/ 7 h 61"/>
                  <a:gd name="T112" fmla="*/ 14 w 39"/>
                  <a:gd name="T113" fmla="*/ 8 h 61"/>
                  <a:gd name="T114" fmla="*/ 11 w 39"/>
                  <a:gd name="T115" fmla="*/ 11 h 61"/>
                  <a:gd name="T116" fmla="*/ 9 w 39"/>
                  <a:gd name="T117" fmla="*/ 18 h 61"/>
                  <a:gd name="T118" fmla="*/ 7 w 39"/>
                  <a:gd name="T119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1">
                    <a:moveTo>
                      <a:pt x="0" y="30"/>
                    </a:moveTo>
                    <a:lnTo>
                      <a:pt x="0" y="23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4" y="7"/>
                    </a:lnTo>
                    <a:lnTo>
                      <a:pt x="37" y="11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39" y="24"/>
                    </a:lnTo>
                    <a:lnTo>
                      <a:pt x="39" y="30"/>
                    </a:lnTo>
                    <a:lnTo>
                      <a:pt x="39" y="36"/>
                    </a:lnTo>
                    <a:lnTo>
                      <a:pt x="39" y="42"/>
                    </a:lnTo>
                    <a:lnTo>
                      <a:pt x="38" y="47"/>
                    </a:lnTo>
                    <a:lnTo>
                      <a:pt x="36" y="51"/>
                    </a:lnTo>
                    <a:lnTo>
                      <a:pt x="33" y="55"/>
                    </a:lnTo>
                    <a:lnTo>
                      <a:pt x="31" y="57"/>
                    </a:lnTo>
                    <a:lnTo>
                      <a:pt x="28" y="60"/>
                    </a:lnTo>
                    <a:lnTo>
                      <a:pt x="25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0" y="58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0"/>
                    </a:lnTo>
                    <a:close/>
                    <a:moveTo>
                      <a:pt x="7" y="30"/>
                    </a:moveTo>
                    <a:lnTo>
                      <a:pt x="9" y="36"/>
                    </a:lnTo>
                    <a:lnTo>
                      <a:pt x="9" y="42"/>
                    </a:lnTo>
                    <a:lnTo>
                      <a:pt x="10" y="46"/>
                    </a:lnTo>
                    <a:lnTo>
                      <a:pt x="11" y="50"/>
                    </a:lnTo>
                    <a:lnTo>
                      <a:pt x="14" y="52"/>
                    </a:lnTo>
                    <a:lnTo>
                      <a:pt x="17" y="53"/>
                    </a:lnTo>
                    <a:lnTo>
                      <a:pt x="20" y="53"/>
                    </a:lnTo>
                    <a:lnTo>
                      <a:pt x="23" y="53"/>
                    </a:lnTo>
                    <a:lnTo>
                      <a:pt x="26" y="52"/>
                    </a:lnTo>
                    <a:lnTo>
                      <a:pt x="28" y="50"/>
                    </a:lnTo>
                    <a:lnTo>
                      <a:pt x="29" y="46"/>
                    </a:lnTo>
                    <a:lnTo>
                      <a:pt x="31" y="42"/>
                    </a:lnTo>
                    <a:lnTo>
                      <a:pt x="32" y="36"/>
                    </a:lnTo>
                    <a:lnTo>
                      <a:pt x="32" y="30"/>
                    </a:lnTo>
                    <a:lnTo>
                      <a:pt x="32" y="23"/>
                    </a:lnTo>
                    <a:lnTo>
                      <a:pt x="31" y="18"/>
                    </a:lnTo>
                    <a:lnTo>
                      <a:pt x="29" y="14"/>
                    </a:lnTo>
                    <a:lnTo>
                      <a:pt x="28" y="11"/>
                    </a:lnTo>
                    <a:lnTo>
                      <a:pt x="26" y="8"/>
                    </a:lnTo>
                    <a:lnTo>
                      <a:pt x="23" y="7"/>
                    </a:lnTo>
                    <a:lnTo>
                      <a:pt x="20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9" y="18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170"/>
              <p:cNvSpPr>
                <a:spLocks noChangeArrowheads="1"/>
              </p:cNvSpPr>
              <p:nvPr/>
            </p:nvSpPr>
            <p:spPr bwMode="auto">
              <a:xfrm>
                <a:off x="1116" y="211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1"/>
              <p:cNvSpPr>
                <a:spLocks/>
              </p:cNvSpPr>
              <p:nvPr/>
            </p:nvSpPr>
            <p:spPr bwMode="auto">
              <a:xfrm>
                <a:off x="1141" y="2061"/>
                <a:ext cx="22" cy="60"/>
              </a:xfrm>
              <a:custGeom>
                <a:avLst/>
                <a:gdLst>
                  <a:gd name="T0" fmla="*/ 22 w 22"/>
                  <a:gd name="T1" fmla="*/ 60 h 60"/>
                  <a:gd name="T2" fmla="*/ 13 w 22"/>
                  <a:gd name="T3" fmla="*/ 60 h 60"/>
                  <a:gd name="T4" fmla="*/ 13 w 22"/>
                  <a:gd name="T5" fmla="*/ 13 h 60"/>
                  <a:gd name="T6" fmla="*/ 11 w 22"/>
                  <a:gd name="T7" fmla="*/ 16 h 60"/>
                  <a:gd name="T8" fmla="*/ 7 w 22"/>
                  <a:gd name="T9" fmla="*/ 18 h 60"/>
                  <a:gd name="T10" fmla="*/ 4 w 22"/>
                  <a:gd name="T11" fmla="*/ 20 h 60"/>
                  <a:gd name="T12" fmla="*/ 0 w 22"/>
                  <a:gd name="T13" fmla="*/ 22 h 60"/>
                  <a:gd name="T14" fmla="*/ 0 w 22"/>
                  <a:gd name="T15" fmla="*/ 14 h 60"/>
                  <a:gd name="T16" fmla="*/ 5 w 22"/>
                  <a:gd name="T17" fmla="*/ 11 h 60"/>
                  <a:gd name="T18" fmla="*/ 10 w 22"/>
                  <a:gd name="T19" fmla="*/ 7 h 60"/>
                  <a:gd name="T20" fmla="*/ 15 w 22"/>
                  <a:gd name="T21" fmla="*/ 3 h 60"/>
                  <a:gd name="T22" fmla="*/ 17 w 22"/>
                  <a:gd name="T23" fmla="*/ 0 h 60"/>
                  <a:gd name="T24" fmla="*/ 22 w 22"/>
                  <a:gd name="T25" fmla="*/ 0 h 60"/>
                  <a:gd name="T26" fmla="*/ 22 w 22"/>
                  <a:gd name="T2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60">
                    <a:moveTo>
                      <a:pt x="22" y="60"/>
                    </a:moveTo>
                    <a:lnTo>
                      <a:pt x="13" y="60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7" y="18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5" y="11"/>
                    </a:lnTo>
                    <a:lnTo>
                      <a:pt x="10" y="7"/>
                    </a:lnTo>
                    <a:lnTo>
                      <a:pt x="15" y="3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2"/>
              <p:cNvSpPr>
                <a:spLocks/>
              </p:cNvSpPr>
              <p:nvPr/>
            </p:nvSpPr>
            <p:spPr bwMode="auto">
              <a:xfrm>
                <a:off x="1182" y="2061"/>
                <a:ext cx="39" cy="61"/>
              </a:xfrm>
              <a:custGeom>
                <a:avLst/>
                <a:gdLst>
                  <a:gd name="T0" fmla="*/ 0 w 39"/>
                  <a:gd name="T1" fmla="*/ 44 h 61"/>
                  <a:gd name="T2" fmla="*/ 8 w 39"/>
                  <a:gd name="T3" fmla="*/ 44 h 61"/>
                  <a:gd name="T4" fmla="*/ 9 w 39"/>
                  <a:gd name="T5" fmla="*/ 47 h 61"/>
                  <a:gd name="T6" fmla="*/ 11 w 39"/>
                  <a:gd name="T7" fmla="*/ 51 h 61"/>
                  <a:gd name="T8" fmla="*/ 15 w 39"/>
                  <a:gd name="T9" fmla="*/ 53 h 61"/>
                  <a:gd name="T10" fmla="*/ 19 w 39"/>
                  <a:gd name="T11" fmla="*/ 53 h 61"/>
                  <a:gd name="T12" fmla="*/ 22 w 39"/>
                  <a:gd name="T13" fmla="*/ 53 h 61"/>
                  <a:gd name="T14" fmla="*/ 26 w 39"/>
                  <a:gd name="T15" fmla="*/ 52 h 61"/>
                  <a:gd name="T16" fmla="*/ 29 w 39"/>
                  <a:gd name="T17" fmla="*/ 50 h 61"/>
                  <a:gd name="T18" fmla="*/ 30 w 39"/>
                  <a:gd name="T19" fmla="*/ 47 h 61"/>
                  <a:gd name="T20" fmla="*/ 31 w 39"/>
                  <a:gd name="T21" fmla="*/ 44 h 61"/>
                  <a:gd name="T22" fmla="*/ 32 w 39"/>
                  <a:gd name="T23" fmla="*/ 40 h 61"/>
                  <a:gd name="T24" fmla="*/ 31 w 39"/>
                  <a:gd name="T25" fmla="*/ 36 h 61"/>
                  <a:gd name="T26" fmla="*/ 30 w 39"/>
                  <a:gd name="T27" fmla="*/ 33 h 61"/>
                  <a:gd name="T28" fmla="*/ 29 w 39"/>
                  <a:gd name="T29" fmla="*/ 30 h 61"/>
                  <a:gd name="T30" fmla="*/ 26 w 39"/>
                  <a:gd name="T31" fmla="*/ 28 h 61"/>
                  <a:gd name="T32" fmla="*/ 24 w 39"/>
                  <a:gd name="T33" fmla="*/ 27 h 61"/>
                  <a:gd name="T34" fmla="*/ 19 w 39"/>
                  <a:gd name="T35" fmla="*/ 27 h 61"/>
                  <a:gd name="T36" fmla="*/ 16 w 39"/>
                  <a:gd name="T37" fmla="*/ 27 h 61"/>
                  <a:gd name="T38" fmla="*/ 13 w 39"/>
                  <a:gd name="T39" fmla="*/ 28 h 61"/>
                  <a:gd name="T40" fmla="*/ 10 w 39"/>
                  <a:gd name="T41" fmla="*/ 30 h 61"/>
                  <a:gd name="T42" fmla="*/ 9 w 39"/>
                  <a:gd name="T43" fmla="*/ 31 h 61"/>
                  <a:gd name="T44" fmla="*/ 0 w 39"/>
                  <a:gd name="T45" fmla="*/ 31 h 61"/>
                  <a:gd name="T46" fmla="*/ 7 w 39"/>
                  <a:gd name="T47" fmla="*/ 0 h 61"/>
                  <a:gd name="T48" fmla="*/ 36 w 39"/>
                  <a:gd name="T49" fmla="*/ 0 h 61"/>
                  <a:gd name="T50" fmla="*/ 36 w 39"/>
                  <a:gd name="T51" fmla="*/ 8 h 61"/>
                  <a:gd name="T52" fmla="*/ 14 w 39"/>
                  <a:gd name="T53" fmla="*/ 8 h 61"/>
                  <a:gd name="T54" fmla="*/ 10 w 39"/>
                  <a:gd name="T55" fmla="*/ 23 h 61"/>
                  <a:gd name="T56" fmla="*/ 16 w 39"/>
                  <a:gd name="T57" fmla="*/ 20 h 61"/>
                  <a:gd name="T58" fmla="*/ 21 w 39"/>
                  <a:gd name="T59" fmla="*/ 19 h 61"/>
                  <a:gd name="T60" fmla="*/ 26 w 39"/>
                  <a:gd name="T61" fmla="*/ 20 h 61"/>
                  <a:gd name="T62" fmla="*/ 31 w 39"/>
                  <a:gd name="T63" fmla="*/ 22 h 61"/>
                  <a:gd name="T64" fmla="*/ 35 w 39"/>
                  <a:gd name="T65" fmla="*/ 25 h 61"/>
                  <a:gd name="T66" fmla="*/ 37 w 39"/>
                  <a:gd name="T67" fmla="*/ 29 h 61"/>
                  <a:gd name="T68" fmla="*/ 39 w 39"/>
                  <a:gd name="T69" fmla="*/ 34 h 61"/>
                  <a:gd name="T70" fmla="*/ 39 w 39"/>
                  <a:gd name="T71" fmla="*/ 39 h 61"/>
                  <a:gd name="T72" fmla="*/ 39 w 39"/>
                  <a:gd name="T73" fmla="*/ 45 h 61"/>
                  <a:gd name="T74" fmla="*/ 37 w 39"/>
                  <a:gd name="T75" fmla="*/ 49 h 61"/>
                  <a:gd name="T76" fmla="*/ 35 w 39"/>
                  <a:gd name="T77" fmla="*/ 53 h 61"/>
                  <a:gd name="T78" fmla="*/ 32 w 39"/>
                  <a:gd name="T79" fmla="*/ 57 h 61"/>
                  <a:gd name="T80" fmla="*/ 29 w 39"/>
                  <a:gd name="T81" fmla="*/ 58 h 61"/>
                  <a:gd name="T82" fmla="*/ 24 w 39"/>
                  <a:gd name="T83" fmla="*/ 61 h 61"/>
                  <a:gd name="T84" fmla="*/ 19 w 39"/>
                  <a:gd name="T85" fmla="*/ 61 h 61"/>
                  <a:gd name="T86" fmla="*/ 14 w 39"/>
                  <a:gd name="T87" fmla="*/ 61 h 61"/>
                  <a:gd name="T88" fmla="*/ 10 w 39"/>
                  <a:gd name="T89" fmla="*/ 58 h 61"/>
                  <a:gd name="T90" fmla="*/ 5 w 39"/>
                  <a:gd name="T91" fmla="*/ 56 h 61"/>
                  <a:gd name="T92" fmla="*/ 3 w 39"/>
                  <a:gd name="T93" fmla="*/ 52 h 61"/>
                  <a:gd name="T94" fmla="*/ 0 w 39"/>
                  <a:gd name="T95" fmla="*/ 49 h 61"/>
                  <a:gd name="T96" fmla="*/ 0 w 39"/>
                  <a:gd name="T97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61">
                    <a:moveTo>
                      <a:pt x="0" y="44"/>
                    </a:moveTo>
                    <a:lnTo>
                      <a:pt x="8" y="44"/>
                    </a:lnTo>
                    <a:lnTo>
                      <a:pt x="9" y="47"/>
                    </a:lnTo>
                    <a:lnTo>
                      <a:pt x="11" y="51"/>
                    </a:lnTo>
                    <a:lnTo>
                      <a:pt x="15" y="53"/>
                    </a:lnTo>
                    <a:lnTo>
                      <a:pt x="19" y="53"/>
                    </a:lnTo>
                    <a:lnTo>
                      <a:pt x="22" y="53"/>
                    </a:lnTo>
                    <a:lnTo>
                      <a:pt x="26" y="52"/>
                    </a:lnTo>
                    <a:lnTo>
                      <a:pt x="29" y="50"/>
                    </a:lnTo>
                    <a:lnTo>
                      <a:pt x="30" y="47"/>
                    </a:lnTo>
                    <a:lnTo>
                      <a:pt x="31" y="44"/>
                    </a:lnTo>
                    <a:lnTo>
                      <a:pt x="32" y="40"/>
                    </a:lnTo>
                    <a:lnTo>
                      <a:pt x="31" y="36"/>
                    </a:lnTo>
                    <a:lnTo>
                      <a:pt x="30" y="33"/>
                    </a:lnTo>
                    <a:lnTo>
                      <a:pt x="29" y="30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3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0" y="31"/>
                    </a:lnTo>
                    <a:lnTo>
                      <a:pt x="7" y="0"/>
                    </a:lnTo>
                    <a:lnTo>
                      <a:pt x="36" y="0"/>
                    </a:lnTo>
                    <a:lnTo>
                      <a:pt x="36" y="8"/>
                    </a:lnTo>
                    <a:lnTo>
                      <a:pt x="14" y="8"/>
                    </a:lnTo>
                    <a:lnTo>
                      <a:pt x="10" y="23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6" y="20"/>
                    </a:lnTo>
                    <a:lnTo>
                      <a:pt x="31" y="22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9" y="34"/>
                    </a:lnTo>
                    <a:lnTo>
                      <a:pt x="39" y="39"/>
                    </a:lnTo>
                    <a:lnTo>
                      <a:pt x="39" y="45"/>
                    </a:lnTo>
                    <a:lnTo>
                      <a:pt x="37" y="49"/>
                    </a:lnTo>
                    <a:lnTo>
                      <a:pt x="35" y="53"/>
                    </a:lnTo>
                    <a:lnTo>
                      <a:pt x="32" y="57"/>
                    </a:lnTo>
                    <a:lnTo>
                      <a:pt x="29" y="58"/>
                    </a:lnTo>
                    <a:lnTo>
                      <a:pt x="24" y="61"/>
                    </a:lnTo>
                    <a:lnTo>
                      <a:pt x="19" y="61"/>
                    </a:lnTo>
                    <a:lnTo>
                      <a:pt x="14" y="61"/>
                    </a:lnTo>
                    <a:lnTo>
                      <a:pt x="10" y="58"/>
                    </a:lnTo>
                    <a:lnTo>
                      <a:pt x="5" y="56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3"/>
              <p:cNvSpPr>
                <a:spLocks noEditPoints="1"/>
              </p:cNvSpPr>
              <p:nvPr/>
            </p:nvSpPr>
            <p:spPr bwMode="auto">
              <a:xfrm>
                <a:off x="1065" y="2486"/>
                <a:ext cx="39" cy="62"/>
              </a:xfrm>
              <a:custGeom>
                <a:avLst/>
                <a:gdLst>
                  <a:gd name="T0" fmla="*/ 0 w 39"/>
                  <a:gd name="T1" fmla="*/ 32 h 62"/>
                  <a:gd name="T2" fmla="*/ 0 w 39"/>
                  <a:gd name="T3" fmla="*/ 24 h 62"/>
                  <a:gd name="T4" fmla="*/ 1 w 39"/>
                  <a:gd name="T5" fmla="*/ 18 h 62"/>
                  <a:gd name="T6" fmla="*/ 3 w 39"/>
                  <a:gd name="T7" fmla="*/ 13 h 62"/>
                  <a:gd name="T8" fmla="*/ 4 w 39"/>
                  <a:gd name="T9" fmla="*/ 10 h 62"/>
                  <a:gd name="T10" fmla="*/ 6 w 39"/>
                  <a:gd name="T11" fmla="*/ 6 h 62"/>
                  <a:gd name="T12" fmla="*/ 9 w 39"/>
                  <a:gd name="T13" fmla="*/ 4 h 62"/>
                  <a:gd name="T14" fmla="*/ 12 w 39"/>
                  <a:gd name="T15" fmla="*/ 2 h 62"/>
                  <a:gd name="T16" fmla="*/ 16 w 39"/>
                  <a:gd name="T17" fmla="*/ 1 h 62"/>
                  <a:gd name="T18" fmla="*/ 20 w 39"/>
                  <a:gd name="T19" fmla="*/ 0 h 62"/>
                  <a:gd name="T20" fmla="*/ 25 w 39"/>
                  <a:gd name="T21" fmla="*/ 1 h 62"/>
                  <a:gd name="T22" fmla="*/ 28 w 39"/>
                  <a:gd name="T23" fmla="*/ 2 h 62"/>
                  <a:gd name="T24" fmla="*/ 32 w 39"/>
                  <a:gd name="T25" fmla="*/ 5 h 62"/>
                  <a:gd name="T26" fmla="*/ 34 w 39"/>
                  <a:gd name="T27" fmla="*/ 9 h 62"/>
                  <a:gd name="T28" fmla="*/ 37 w 39"/>
                  <a:gd name="T29" fmla="*/ 12 h 62"/>
                  <a:gd name="T30" fmla="*/ 38 w 39"/>
                  <a:gd name="T31" fmla="*/ 17 h 62"/>
                  <a:gd name="T32" fmla="*/ 39 w 39"/>
                  <a:gd name="T33" fmla="*/ 21 h 62"/>
                  <a:gd name="T34" fmla="*/ 39 w 39"/>
                  <a:gd name="T35" fmla="*/ 26 h 62"/>
                  <a:gd name="T36" fmla="*/ 39 w 39"/>
                  <a:gd name="T37" fmla="*/ 32 h 62"/>
                  <a:gd name="T38" fmla="*/ 39 w 39"/>
                  <a:gd name="T39" fmla="*/ 38 h 62"/>
                  <a:gd name="T40" fmla="*/ 39 w 39"/>
                  <a:gd name="T41" fmla="*/ 44 h 62"/>
                  <a:gd name="T42" fmla="*/ 38 w 39"/>
                  <a:gd name="T43" fmla="*/ 49 h 62"/>
                  <a:gd name="T44" fmla="*/ 36 w 39"/>
                  <a:gd name="T45" fmla="*/ 53 h 62"/>
                  <a:gd name="T46" fmla="*/ 33 w 39"/>
                  <a:gd name="T47" fmla="*/ 56 h 62"/>
                  <a:gd name="T48" fmla="*/ 31 w 39"/>
                  <a:gd name="T49" fmla="*/ 59 h 62"/>
                  <a:gd name="T50" fmla="*/ 28 w 39"/>
                  <a:gd name="T51" fmla="*/ 61 h 62"/>
                  <a:gd name="T52" fmla="*/ 25 w 39"/>
                  <a:gd name="T53" fmla="*/ 61 h 62"/>
                  <a:gd name="T54" fmla="*/ 20 w 39"/>
                  <a:gd name="T55" fmla="*/ 62 h 62"/>
                  <a:gd name="T56" fmla="*/ 15 w 39"/>
                  <a:gd name="T57" fmla="*/ 61 h 62"/>
                  <a:gd name="T58" fmla="*/ 10 w 39"/>
                  <a:gd name="T59" fmla="*/ 60 h 62"/>
                  <a:gd name="T60" fmla="*/ 6 w 39"/>
                  <a:gd name="T61" fmla="*/ 56 h 62"/>
                  <a:gd name="T62" fmla="*/ 1 w 39"/>
                  <a:gd name="T63" fmla="*/ 46 h 62"/>
                  <a:gd name="T64" fmla="*/ 0 w 39"/>
                  <a:gd name="T65" fmla="*/ 32 h 62"/>
                  <a:gd name="T66" fmla="*/ 7 w 39"/>
                  <a:gd name="T67" fmla="*/ 32 h 62"/>
                  <a:gd name="T68" fmla="*/ 9 w 39"/>
                  <a:gd name="T69" fmla="*/ 38 h 62"/>
                  <a:gd name="T70" fmla="*/ 9 w 39"/>
                  <a:gd name="T71" fmla="*/ 44 h 62"/>
                  <a:gd name="T72" fmla="*/ 10 w 39"/>
                  <a:gd name="T73" fmla="*/ 48 h 62"/>
                  <a:gd name="T74" fmla="*/ 11 w 39"/>
                  <a:gd name="T75" fmla="*/ 50 h 62"/>
                  <a:gd name="T76" fmla="*/ 14 w 39"/>
                  <a:gd name="T77" fmla="*/ 53 h 62"/>
                  <a:gd name="T78" fmla="*/ 17 w 39"/>
                  <a:gd name="T79" fmla="*/ 55 h 62"/>
                  <a:gd name="T80" fmla="*/ 20 w 39"/>
                  <a:gd name="T81" fmla="*/ 55 h 62"/>
                  <a:gd name="T82" fmla="*/ 23 w 39"/>
                  <a:gd name="T83" fmla="*/ 55 h 62"/>
                  <a:gd name="T84" fmla="*/ 26 w 39"/>
                  <a:gd name="T85" fmla="*/ 53 h 62"/>
                  <a:gd name="T86" fmla="*/ 28 w 39"/>
                  <a:gd name="T87" fmla="*/ 50 h 62"/>
                  <a:gd name="T88" fmla="*/ 29 w 39"/>
                  <a:gd name="T89" fmla="*/ 48 h 62"/>
                  <a:gd name="T90" fmla="*/ 31 w 39"/>
                  <a:gd name="T91" fmla="*/ 44 h 62"/>
                  <a:gd name="T92" fmla="*/ 32 w 39"/>
                  <a:gd name="T93" fmla="*/ 38 h 62"/>
                  <a:gd name="T94" fmla="*/ 32 w 39"/>
                  <a:gd name="T95" fmla="*/ 32 h 62"/>
                  <a:gd name="T96" fmla="*/ 32 w 39"/>
                  <a:gd name="T97" fmla="*/ 24 h 62"/>
                  <a:gd name="T98" fmla="*/ 31 w 39"/>
                  <a:gd name="T99" fmla="*/ 20 h 62"/>
                  <a:gd name="T100" fmla="*/ 29 w 39"/>
                  <a:gd name="T101" fmla="*/ 15 h 62"/>
                  <a:gd name="T102" fmla="*/ 28 w 39"/>
                  <a:gd name="T103" fmla="*/ 12 h 62"/>
                  <a:gd name="T104" fmla="*/ 26 w 39"/>
                  <a:gd name="T105" fmla="*/ 10 h 62"/>
                  <a:gd name="T106" fmla="*/ 23 w 39"/>
                  <a:gd name="T107" fmla="*/ 9 h 62"/>
                  <a:gd name="T108" fmla="*/ 20 w 39"/>
                  <a:gd name="T109" fmla="*/ 7 h 62"/>
                  <a:gd name="T110" fmla="*/ 16 w 39"/>
                  <a:gd name="T111" fmla="*/ 9 h 62"/>
                  <a:gd name="T112" fmla="*/ 14 w 39"/>
                  <a:gd name="T113" fmla="*/ 10 h 62"/>
                  <a:gd name="T114" fmla="*/ 11 w 39"/>
                  <a:gd name="T115" fmla="*/ 12 h 62"/>
                  <a:gd name="T116" fmla="*/ 9 w 39"/>
                  <a:gd name="T117" fmla="*/ 20 h 62"/>
                  <a:gd name="T118" fmla="*/ 7 w 39"/>
                  <a:gd name="T119" fmla="*/ 3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2">
                    <a:moveTo>
                      <a:pt x="0" y="32"/>
                    </a:move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2" y="5"/>
                    </a:lnTo>
                    <a:lnTo>
                      <a:pt x="34" y="9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9" y="32"/>
                    </a:lnTo>
                    <a:lnTo>
                      <a:pt x="39" y="38"/>
                    </a:lnTo>
                    <a:lnTo>
                      <a:pt x="39" y="44"/>
                    </a:lnTo>
                    <a:lnTo>
                      <a:pt x="38" y="49"/>
                    </a:lnTo>
                    <a:lnTo>
                      <a:pt x="36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8" y="61"/>
                    </a:lnTo>
                    <a:lnTo>
                      <a:pt x="25" y="61"/>
                    </a:lnTo>
                    <a:lnTo>
                      <a:pt x="20" y="62"/>
                    </a:lnTo>
                    <a:lnTo>
                      <a:pt x="15" y="61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2"/>
                    </a:lnTo>
                    <a:close/>
                    <a:moveTo>
                      <a:pt x="7" y="32"/>
                    </a:moveTo>
                    <a:lnTo>
                      <a:pt x="9" y="38"/>
                    </a:lnTo>
                    <a:lnTo>
                      <a:pt x="9" y="44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7" y="55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6" y="53"/>
                    </a:lnTo>
                    <a:lnTo>
                      <a:pt x="28" y="50"/>
                    </a:lnTo>
                    <a:lnTo>
                      <a:pt x="29" y="48"/>
                    </a:lnTo>
                    <a:lnTo>
                      <a:pt x="31" y="44"/>
                    </a:lnTo>
                    <a:lnTo>
                      <a:pt x="32" y="38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31" y="20"/>
                    </a:lnTo>
                    <a:lnTo>
                      <a:pt x="29" y="15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20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174"/>
              <p:cNvSpPr>
                <a:spLocks noChangeArrowheads="1"/>
              </p:cNvSpPr>
              <p:nvPr/>
            </p:nvSpPr>
            <p:spPr bwMode="auto">
              <a:xfrm>
                <a:off x="1116" y="2540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75"/>
              <p:cNvSpPr>
                <a:spLocks/>
              </p:cNvSpPr>
              <p:nvPr/>
            </p:nvSpPr>
            <p:spPr bwMode="auto">
              <a:xfrm>
                <a:off x="1135" y="2486"/>
                <a:ext cx="39" cy="61"/>
              </a:xfrm>
              <a:custGeom>
                <a:avLst/>
                <a:gdLst>
                  <a:gd name="T0" fmla="*/ 39 w 39"/>
                  <a:gd name="T1" fmla="*/ 54 h 61"/>
                  <a:gd name="T2" fmla="*/ 39 w 39"/>
                  <a:gd name="T3" fmla="*/ 61 h 61"/>
                  <a:gd name="T4" fmla="*/ 0 w 39"/>
                  <a:gd name="T5" fmla="*/ 61 h 61"/>
                  <a:gd name="T6" fmla="*/ 0 w 39"/>
                  <a:gd name="T7" fmla="*/ 56 h 61"/>
                  <a:gd name="T8" fmla="*/ 2 w 39"/>
                  <a:gd name="T9" fmla="*/ 51 h 61"/>
                  <a:gd name="T10" fmla="*/ 5 w 39"/>
                  <a:gd name="T11" fmla="*/ 48 h 61"/>
                  <a:gd name="T12" fmla="*/ 8 w 39"/>
                  <a:gd name="T13" fmla="*/ 43 h 61"/>
                  <a:gd name="T14" fmla="*/ 14 w 39"/>
                  <a:gd name="T15" fmla="*/ 38 h 61"/>
                  <a:gd name="T16" fmla="*/ 19 w 39"/>
                  <a:gd name="T17" fmla="*/ 33 h 61"/>
                  <a:gd name="T18" fmla="*/ 24 w 39"/>
                  <a:gd name="T19" fmla="*/ 29 h 61"/>
                  <a:gd name="T20" fmla="*/ 27 w 39"/>
                  <a:gd name="T21" fmla="*/ 26 h 61"/>
                  <a:gd name="T22" fmla="*/ 29 w 39"/>
                  <a:gd name="T23" fmla="*/ 22 h 61"/>
                  <a:gd name="T24" fmla="*/ 30 w 39"/>
                  <a:gd name="T25" fmla="*/ 17 h 61"/>
                  <a:gd name="T26" fmla="*/ 29 w 39"/>
                  <a:gd name="T27" fmla="*/ 13 h 61"/>
                  <a:gd name="T28" fmla="*/ 28 w 39"/>
                  <a:gd name="T29" fmla="*/ 10 h 61"/>
                  <a:gd name="T30" fmla="*/ 24 w 39"/>
                  <a:gd name="T31" fmla="*/ 9 h 61"/>
                  <a:gd name="T32" fmla="*/ 19 w 39"/>
                  <a:gd name="T33" fmla="*/ 7 h 61"/>
                  <a:gd name="T34" fmla="*/ 14 w 39"/>
                  <a:gd name="T35" fmla="*/ 9 h 61"/>
                  <a:gd name="T36" fmla="*/ 11 w 39"/>
                  <a:gd name="T37" fmla="*/ 10 h 61"/>
                  <a:gd name="T38" fmla="*/ 10 w 39"/>
                  <a:gd name="T39" fmla="*/ 12 h 61"/>
                  <a:gd name="T40" fmla="*/ 8 w 39"/>
                  <a:gd name="T41" fmla="*/ 15 h 61"/>
                  <a:gd name="T42" fmla="*/ 8 w 39"/>
                  <a:gd name="T43" fmla="*/ 18 h 61"/>
                  <a:gd name="T44" fmla="*/ 0 w 39"/>
                  <a:gd name="T45" fmla="*/ 17 h 61"/>
                  <a:gd name="T46" fmla="*/ 1 w 39"/>
                  <a:gd name="T47" fmla="*/ 12 h 61"/>
                  <a:gd name="T48" fmla="*/ 3 w 39"/>
                  <a:gd name="T49" fmla="*/ 9 h 61"/>
                  <a:gd name="T50" fmla="*/ 6 w 39"/>
                  <a:gd name="T51" fmla="*/ 5 h 61"/>
                  <a:gd name="T52" fmla="*/ 10 w 39"/>
                  <a:gd name="T53" fmla="*/ 2 h 61"/>
                  <a:gd name="T54" fmla="*/ 14 w 39"/>
                  <a:gd name="T55" fmla="*/ 1 h 61"/>
                  <a:gd name="T56" fmla="*/ 19 w 39"/>
                  <a:gd name="T57" fmla="*/ 0 h 61"/>
                  <a:gd name="T58" fmla="*/ 25 w 39"/>
                  <a:gd name="T59" fmla="*/ 1 h 61"/>
                  <a:gd name="T60" fmla="*/ 29 w 39"/>
                  <a:gd name="T61" fmla="*/ 2 h 61"/>
                  <a:gd name="T62" fmla="*/ 33 w 39"/>
                  <a:gd name="T63" fmla="*/ 5 h 61"/>
                  <a:gd name="T64" fmla="*/ 36 w 39"/>
                  <a:gd name="T65" fmla="*/ 9 h 61"/>
                  <a:gd name="T66" fmla="*/ 38 w 39"/>
                  <a:gd name="T67" fmla="*/ 12 h 61"/>
                  <a:gd name="T68" fmla="*/ 38 w 39"/>
                  <a:gd name="T69" fmla="*/ 17 h 61"/>
                  <a:gd name="T70" fmla="*/ 38 w 39"/>
                  <a:gd name="T71" fmla="*/ 21 h 61"/>
                  <a:gd name="T72" fmla="*/ 36 w 39"/>
                  <a:gd name="T73" fmla="*/ 24 h 61"/>
                  <a:gd name="T74" fmla="*/ 35 w 39"/>
                  <a:gd name="T75" fmla="*/ 28 h 61"/>
                  <a:gd name="T76" fmla="*/ 33 w 39"/>
                  <a:gd name="T77" fmla="*/ 32 h 61"/>
                  <a:gd name="T78" fmla="*/ 30 w 39"/>
                  <a:gd name="T79" fmla="*/ 34 h 61"/>
                  <a:gd name="T80" fmla="*/ 27 w 39"/>
                  <a:gd name="T81" fmla="*/ 38 h 61"/>
                  <a:gd name="T82" fmla="*/ 22 w 39"/>
                  <a:gd name="T83" fmla="*/ 42 h 61"/>
                  <a:gd name="T84" fmla="*/ 18 w 39"/>
                  <a:gd name="T85" fmla="*/ 45 h 61"/>
                  <a:gd name="T86" fmla="*/ 14 w 39"/>
                  <a:gd name="T87" fmla="*/ 48 h 61"/>
                  <a:gd name="T88" fmla="*/ 13 w 39"/>
                  <a:gd name="T89" fmla="*/ 49 h 61"/>
                  <a:gd name="T90" fmla="*/ 10 w 39"/>
                  <a:gd name="T91" fmla="*/ 54 h 61"/>
                  <a:gd name="T92" fmla="*/ 39 w 39"/>
                  <a:gd name="T93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" h="61">
                    <a:moveTo>
                      <a:pt x="39" y="54"/>
                    </a:moveTo>
                    <a:lnTo>
                      <a:pt x="39" y="61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2" y="51"/>
                    </a:lnTo>
                    <a:lnTo>
                      <a:pt x="5" y="48"/>
                    </a:lnTo>
                    <a:lnTo>
                      <a:pt x="8" y="43"/>
                    </a:lnTo>
                    <a:lnTo>
                      <a:pt x="14" y="38"/>
                    </a:lnTo>
                    <a:lnTo>
                      <a:pt x="19" y="33"/>
                    </a:lnTo>
                    <a:lnTo>
                      <a:pt x="24" y="29"/>
                    </a:lnTo>
                    <a:lnTo>
                      <a:pt x="27" y="26"/>
                    </a:lnTo>
                    <a:lnTo>
                      <a:pt x="29" y="22"/>
                    </a:lnTo>
                    <a:lnTo>
                      <a:pt x="30" y="17"/>
                    </a:lnTo>
                    <a:lnTo>
                      <a:pt x="29" y="13"/>
                    </a:lnTo>
                    <a:lnTo>
                      <a:pt x="28" y="10"/>
                    </a:lnTo>
                    <a:lnTo>
                      <a:pt x="24" y="9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8" y="12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6" y="24"/>
                    </a:lnTo>
                    <a:lnTo>
                      <a:pt x="35" y="28"/>
                    </a:lnTo>
                    <a:lnTo>
                      <a:pt x="33" y="32"/>
                    </a:lnTo>
                    <a:lnTo>
                      <a:pt x="30" y="34"/>
                    </a:lnTo>
                    <a:lnTo>
                      <a:pt x="27" y="38"/>
                    </a:lnTo>
                    <a:lnTo>
                      <a:pt x="22" y="42"/>
                    </a:lnTo>
                    <a:lnTo>
                      <a:pt x="18" y="45"/>
                    </a:lnTo>
                    <a:lnTo>
                      <a:pt x="14" y="48"/>
                    </a:lnTo>
                    <a:lnTo>
                      <a:pt x="13" y="49"/>
                    </a:lnTo>
                    <a:lnTo>
                      <a:pt x="10" y="54"/>
                    </a:lnTo>
                    <a:lnTo>
                      <a:pt x="3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6"/>
              <p:cNvSpPr>
                <a:spLocks noEditPoints="1"/>
              </p:cNvSpPr>
              <p:nvPr/>
            </p:nvSpPr>
            <p:spPr bwMode="auto">
              <a:xfrm>
                <a:off x="1182" y="2486"/>
                <a:ext cx="39" cy="62"/>
              </a:xfrm>
              <a:custGeom>
                <a:avLst/>
                <a:gdLst>
                  <a:gd name="T0" fmla="*/ 0 w 39"/>
                  <a:gd name="T1" fmla="*/ 32 h 62"/>
                  <a:gd name="T2" fmla="*/ 0 w 39"/>
                  <a:gd name="T3" fmla="*/ 24 h 62"/>
                  <a:gd name="T4" fmla="*/ 0 w 39"/>
                  <a:gd name="T5" fmla="*/ 18 h 62"/>
                  <a:gd name="T6" fmla="*/ 2 w 39"/>
                  <a:gd name="T7" fmla="*/ 13 h 62"/>
                  <a:gd name="T8" fmla="*/ 4 w 39"/>
                  <a:gd name="T9" fmla="*/ 10 h 62"/>
                  <a:gd name="T10" fmla="*/ 7 w 39"/>
                  <a:gd name="T11" fmla="*/ 6 h 62"/>
                  <a:gd name="T12" fmla="*/ 9 w 39"/>
                  <a:gd name="T13" fmla="*/ 4 h 62"/>
                  <a:gd name="T14" fmla="*/ 11 w 39"/>
                  <a:gd name="T15" fmla="*/ 2 h 62"/>
                  <a:gd name="T16" fmla="*/ 15 w 39"/>
                  <a:gd name="T17" fmla="*/ 1 h 62"/>
                  <a:gd name="T18" fmla="*/ 20 w 39"/>
                  <a:gd name="T19" fmla="*/ 0 h 62"/>
                  <a:gd name="T20" fmla="*/ 25 w 39"/>
                  <a:gd name="T21" fmla="*/ 1 h 62"/>
                  <a:gd name="T22" fmla="*/ 29 w 39"/>
                  <a:gd name="T23" fmla="*/ 2 h 62"/>
                  <a:gd name="T24" fmla="*/ 32 w 39"/>
                  <a:gd name="T25" fmla="*/ 5 h 62"/>
                  <a:gd name="T26" fmla="*/ 35 w 39"/>
                  <a:gd name="T27" fmla="*/ 9 h 62"/>
                  <a:gd name="T28" fmla="*/ 37 w 39"/>
                  <a:gd name="T29" fmla="*/ 12 h 62"/>
                  <a:gd name="T30" fmla="*/ 38 w 39"/>
                  <a:gd name="T31" fmla="*/ 17 h 62"/>
                  <a:gd name="T32" fmla="*/ 38 w 39"/>
                  <a:gd name="T33" fmla="*/ 21 h 62"/>
                  <a:gd name="T34" fmla="*/ 39 w 39"/>
                  <a:gd name="T35" fmla="*/ 26 h 62"/>
                  <a:gd name="T36" fmla="*/ 39 w 39"/>
                  <a:gd name="T37" fmla="*/ 32 h 62"/>
                  <a:gd name="T38" fmla="*/ 39 w 39"/>
                  <a:gd name="T39" fmla="*/ 38 h 62"/>
                  <a:gd name="T40" fmla="*/ 38 w 39"/>
                  <a:gd name="T41" fmla="*/ 44 h 62"/>
                  <a:gd name="T42" fmla="*/ 37 w 39"/>
                  <a:gd name="T43" fmla="*/ 49 h 62"/>
                  <a:gd name="T44" fmla="*/ 36 w 39"/>
                  <a:gd name="T45" fmla="*/ 53 h 62"/>
                  <a:gd name="T46" fmla="*/ 33 w 39"/>
                  <a:gd name="T47" fmla="*/ 56 h 62"/>
                  <a:gd name="T48" fmla="*/ 31 w 39"/>
                  <a:gd name="T49" fmla="*/ 59 h 62"/>
                  <a:gd name="T50" fmla="*/ 27 w 39"/>
                  <a:gd name="T51" fmla="*/ 61 h 62"/>
                  <a:gd name="T52" fmla="*/ 24 w 39"/>
                  <a:gd name="T53" fmla="*/ 61 h 62"/>
                  <a:gd name="T54" fmla="*/ 20 w 39"/>
                  <a:gd name="T55" fmla="*/ 62 h 62"/>
                  <a:gd name="T56" fmla="*/ 14 w 39"/>
                  <a:gd name="T57" fmla="*/ 61 h 62"/>
                  <a:gd name="T58" fmla="*/ 10 w 39"/>
                  <a:gd name="T59" fmla="*/ 60 h 62"/>
                  <a:gd name="T60" fmla="*/ 7 w 39"/>
                  <a:gd name="T61" fmla="*/ 56 h 62"/>
                  <a:gd name="T62" fmla="*/ 2 w 39"/>
                  <a:gd name="T63" fmla="*/ 46 h 62"/>
                  <a:gd name="T64" fmla="*/ 0 w 39"/>
                  <a:gd name="T65" fmla="*/ 32 h 62"/>
                  <a:gd name="T66" fmla="*/ 8 w 39"/>
                  <a:gd name="T67" fmla="*/ 32 h 62"/>
                  <a:gd name="T68" fmla="*/ 8 w 39"/>
                  <a:gd name="T69" fmla="*/ 38 h 62"/>
                  <a:gd name="T70" fmla="*/ 9 w 39"/>
                  <a:gd name="T71" fmla="*/ 44 h 62"/>
                  <a:gd name="T72" fmla="*/ 10 w 39"/>
                  <a:gd name="T73" fmla="*/ 48 h 62"/>
                  <a:gd name="T74" fmla="*/ 11 w 39"/>
                  <a:gd name="T75" fmla="*/ 50 h 62"/>
                  <a:gd name="T76" fmla="*/ 14 w 39"/>
                  <a:gd name="T77" fmla="*/ 53 h 62"/>
                  <a:gd name="T78" fmla="*/ 16 w 39"/>
                  <a:gd name="T79" fmla="*/ 55 h 62"/>
                  <a:gd name="T80" fmla="*/ 20 w 39"/>
                  <a:gd name="T81" fmla="*/ 55 h 62"/>
                  <a:gd name="T82" fmla="*/ 22 w 39"/>
                  <a:gd name="T83" fmla="*/ 55 h 62"/>
                  <a:gd name="T84" fmla="*/ 26 w 39"/>
                  <a:gd name="T85" fmla="*/ 53 h 62"/>
                  <a:gd name="T86" fmla="*/ 29 w 39"/>
                  <a:gd name="T87" fmla="*/ 50 h 62"/>
                  <a:gd name="T88" fmla="*/ 30 w 39"/>
                  <a:gd name="T89" fmla="*/ 48 h 62"/>
                  <a:gd name="T90" fmla="*/ 31 w 39"/>
                  <a:gd name="T91" fmla="*/ 44 h 62"/>
                  <a:gd name="T92" fmla="*/ 31 w 39"/>
                  <a:gd name="T93" fmla="*/ 38 h 62"/>
                  <a:gd name="T94" fmla="*/ 32 w 39"/>
                  <a:gd name="T95" fmla="*/ 32 h 62"/>
                  <a:gd name="T96" fmla="*/ 31 w 39"/>
                  <a:gd name="T97" fmla="*/ 24 h 62"/>
                  <a:gd name="T98" fmla="*/ 31 w 39"/>
                  <a:gd name="T99" fmla="*/ 20 h 62"/>
                  <a:gd name="T100" fmla="*/ 30 w 39"/>
                  <a:gd name="T101" fmla="*/ 15 h 62"/>
                  <a:gd name="T102" fmla="*/ 29 w 39"/>
                  <a:gd name="T103" fmla="*/ 12 h 62"/>
                  <a:gd name="T104" fmla="*/ 26 w 39"/>
                  <a:gd name="T105" fmla="*/ 10 h 62"/>
                  <a:gd name="T106" fmla="*/ 22 w 39"/>
                  <a:gd name="T107" fmla="*/ 9 h 62"/>
                  <a:gd name="T108" fmla="*/ 20 w 39"/>
                  <a:gd name="T109" fmla="*/ 7 h 62"/>
                  <a:gd name="T110" fmla="*/ 16 w 39"/>
                  <a:gd name="T111" fmla="*/ 9 h 62"/>
                  <a:gd name="T112" fmla="*/ 14 w 39"/>
                  <a:gd name="T113" fmla="*/ 10 h 62"/>
                  <a:gd name="T114" fmla="*/ 11 w 39"/>
                  <a:gd name="T115" fmla="*/ 12 h 62"/>
                  <a:gd name="T116" fmla="*/ 9 w 39"/>
                  <a:gd name="T117" fmla="*/ 20 h 62"/>
                  <a:gd name="T118" fmla="*/ 8 w 39"/>
                  <a:gd name="T119" fmla="*/ 3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2">
                    <a:moveTo>
                      <a:pt x="0" y="32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9" y="26"/>
                    </a:lnTo>
                    <a:lnTo>
                      <a:pt x="39" y="32"/>
                    </a:lnTo>
                    <a:lnTo>
                      <a:pt x="39" y="38"/>
                    </a:lnTo>
                    <a:lnTo>
                      <a:pt x="38" y="44"/>
                    </a:lnTo>
                    <a:lnTo>
                      <a:pt x="37" y="49"/>
                    </a:lnTo>
                    <a:lnTo>
                      <a:pt x="36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7" y="61"/>
                    </a:lnTo>
                    <a:lnTo>
                      <a:pt x="24" y="61"/>
                    </a:lnTo>
                    <a:lnTo>
                      <a:pt x="20" y="62"/>
                    </a:lnTo>
                    <a:lnTo>
                      <a:pt x="14" y="61"/>
                    </a:lnTo>
                    <a:lnTo>
                      <a:pt x="10" y="60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38"/>
                    </a:lnTo>
                    <a:lnTo>
                      <a:pt x="9" y="44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6" y="55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26" y="53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1" y="44"/>
                    </a:lnTo>
                    <a:lnTo>
                      <a:pt x="31" y="38"/>
                    </a:lnTo>
                    <a:lnTo>
                      <a:pt x="32" y="32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6" y="10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2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77"/>
              <p:cNvSpPr>
                <a:spLocks noEditPoints="1"/>
              </p:cNvSpPr>
              <p:nvPr/>
            </p:nvSpPr>
            <p:spPr bwMode="auto">
              <a:xfrm>
                <a:off x="1065" y="2912"/>
                <a:ext cx="39" cy="63"/>
              </a:xfrm>
              <a:custGeom>
                <a:avLst/>
                <a:gdLst>
                  <a:gd name="T0" fmla="*/ 0 w 39"/>
                  <a:gd name="T1" fmla="*/ 31 h 63"/>
                  <a:gd name="T2" fmla="*/ 0 w 39"/>
                  <a:gd name="T3" fmla="*/ 25 h 63"/>
                  <a:gd name="T4" fmla="*/ 1 w 39"/>
                  <a:gd name="T5" fmla="*/ 19 h 63"/>
                  <a:gd name="T6" fmla="*/ 3 w 39"/>
                  <a:gd name="T7" fmla="*/ 14 h 63"/>
                  <a:gd name="T8" fmla="*/ 4 w 39"/>
                  <a:gd name="T9" fmla="*/ 10 h 63"/>
                  <a:gd name="T10" fmla="*/ 6 w 39"/>
                  <a:gd name="T11" fmla="*/ 7 h 63"/>
                  <a:gd name="T12" fmla="*/ 9 w 39"/>
                  <a:gd name="T13" fmla="*/ 4 h 63"/>
                  <a:gd name="T14" fmla="*/ 12 w 39"/>
                  <a:gd name="T15" fmla="*/ 2 h 63"/>
                  <a:gd name="T16" fmla="*/ 16 w 39"/>
                  <a:gd name="T17" fmla="*/ 2 h 63"/>
                  <a:gd name="T18" fmla="*/ 20 w 39"/>
                  <a:gd name="T19" fmla="*/ 0 h 63"/>
                  <a:gd name="T20" fmla="*/ 25 w 39"/>
                  <a:gd name="T21" fmla="*/ 2 h 63"/>
                  <a:gd name="T22" fmla="*/ 28 w 39"/>
                  <a:gd name="T23" fmla="*/ 3 h 63"/>
                  <a:gd name="T24" fmla="*/ 32 w 39"/>
                  <a:gd name="T25" fmla="*/ 5 h 63"/>
                  <a:gd name="T26" fmla="*/ 34 w 39"/>
                  <a:gd name="T27" fmla="*/ 8 h 63"/>
                  <a:gd name="T28" fmla="*/ 37 w 39"/>
                  <a:gd name="T29" fmla="*/ 13 h 63"/>
                  <a:gd name="T30" fmla="*/ 38 w 39"/>
                  <a:gd name="T31" fmla="*/ 18 h 63"/>
                  <a:gd name="T32" fmla="*/ 39 w 39"/>
                  <a:gd name="T33" fmla="*/ 21 h 63"/>
                  <a:gd name="T34" fmla="*/ 39 w 39"/>
                  <a:gd name="T35" fmla="*/ 26 h 63"/>
                  <a:gd name="T36" fmla="*/ 39 w 39"/>
                  <a:gd name="T37" fmla="*/ 31 h 63"/>
                  <a:gd name="T38" fmla="*/ 39 w 39"/>
                  <a:gd name="T39" fmla="*/ 38 h 63"/>
                  <a:gd name="T40" fmla="*/ 39 w 39"/>
                  <a:gd name="T41" fmla="*/ 44 h 63"/>
                  <a:gd name="T42" fmla="*/ 38 w 39"/>
                  <a:gd name="T43" fmla="*/ 49 h 63"/>
                  <a:gd name="T44" fmla="*/ 36 w 39"/>
                  <a:gd name="T45" fmla="*/ 53 h 63"/>
                  <a:gd name="T46" fmla="*/ 33 w 39"/>
                  <a:gd name="T47" fmla="*/ 57 h 63"/>
                  <a:gd name="T48" fmla="*/ 31 w 39"/>
                  <a:gd name="T49" fmla="*/ 59 h 63"/>
                  <a:gd name="T50" fmla="*/ 28 w 39"/>
                  <a:gd name="T51" fmla="*/ 60 h 63"/>
                  <a:gd name="T52" fmla="*/ 25 w 39"/>
                  <a:gd name="T53" fmla="*/ 62 h 63"/>
                  <a:gd name="T54" fmla="*/ 20 w 39"/>
                  <a:gd name="T55" fmla="*/ 63 h 63"/>
                  <a:gd name="T56" fmla="*/ 15 w 39"/>
                  <a:gd name="T57" fmla="*/ 62 h 63"/>
                  <a:gd name="T58" fmla="*/ 10 w 39"/>
                  <a:gd name="T59" fmla="*/ 59 h 63"/>
                  <a:gd name="T60" fmla="*/ 6 w 39"/>
                  <a:gd name="T61" fmla="*/ 57 h 63"/>
                  <a:gd name="T62" fmla="*/ 1 w 39"/>
                  <a:gd name="T63" fmla="*/ 46 h 63"/>
                  <a:gd name="T64" fmla="*/ 0 w 39"/>
                  <a:gd name="T65" fmla="*/ 31 h 63"/>
                  <a:gd name="T66" fmla="*/ 7 w 39"/>
                  <a:gd name="T67" fmla="*/ 31 h 63"/>
                  <a:gd name="T68" fmla="*/ 9 w 39"/>
                  <a:gd name="T69" fmla="*/ 38 h 63"/>
                  <a:gd name="T70" fmla="*/ 9 w 39"/>
                  <a:gd name="T71" fmla="*/ 43 h 63"/>
                  <a:gd name="T72" fmla="*/ 10 w 39"/>
                  <a:gd name="T73" fmla="*/ 48 h 63"/>
                  <a:gd name="T74" fmla="*/ 11 w 39"/>
                  <a:gd name="T75" fmla="*/ 51 h 63"/>
                  <a:gd name="T76" fmla="*/ 14 w 39"/>
                  <a:gd name="T77" fmla="*/ 53 h 63"/>
                  <a:gd name="T78" fmla="*/ 17 w 39"/>
                  <a:gd name="T79" fmla="*/ 54 h 63"/>
                  <a:gd name="T80" fmla="*/ 20 w 39"/>
                  <a:gd name="T81" fmla="*/ 55 h 63"/>
                  <a:gd name="T82" fmla="*/ 23 w 39"/>
                  <a:gd name="T83" fmla="*/ 54 h 63"/>
                  <a:gd name="T84" fmla="*/ 26 w 39"/>
                  <a:gd name="T85" fmla="*/ 53 h 63"/>
                  <a:gd name="T86" fmla="*/ 28 w 39"/>
                  <a:gd name="T87" fmla="*/ 51 h 63"/>
                  <a:gd name="T88" fmla="*/ 29 w 39"/>
                  <a:gd name="T89" fmla="*/ 48 h 63"/>
                  <a:gd name="T90" fmla="*/ 31 w 39"/>
                  <a:gd name="T91" fmla="*/ 43 h 63"/>
                  <a:gd name="T92" fmla="*/ 32 w 39"/>
                  <a:gd name="T93" fmla="*/ 38 h 63"/>
                  <a:gd name="T94" fmla="*/ 32 w 39"/>
                  <a:gd name="T95" fmla="*/ 31 h 63"/>
                  <a:gd name="T96" fmla="*/ 32 w 39"/>
                  <a:gd name="T97" fmla="*/ 25 h 63"/>
                  <a:gd name="T98" fmla="*/ 31 w 39"/>
                  <a:gd name="T99" fmla="*/ 20 h 63"/>
                  <a:gd name="T100" fmla="*/ 29 w 39"/>
                  <a:gd name="T101" fmla="*/ 15 h 63"/>
                  <a:gd name="T102" fmla="*/ 28 w 39"/>
                  <a:gd name="T103" fmla="*/ 13 h 63"/>
                  <a:gd name="T104" fmla="*/ 26 w 39"/>
                  <a:gd name="T105" fmla="*/ 10 h 63"/>
                  <a:gd name="T106" fmla="*/ 23 w 39"/>
                  <a:gd name="T107" fmla="*/ 8 h 63"/>
                  <a:gd name="T108" fmla="*/ 20 w 39"/>
                  <a:gd name="T109" fmla="*/ 8 h 63"/>
                  <a:gd name="T110" fmla="*/ 16 w 39"/>
                  <a:gd name="T111" fmla="*/ 8 h 63"/>
                  <a:gd name="T112" fmla="*/ 14 w 39"/>
                  <a:gd name="T113" fmla="*/ 9 h 63"/>
                  <a:gd name="T114" fmla="*/ 11 w 39"/>
                  <a:gd name="T115" fmla="*/ 11 h 63"/>
                  <a:gd name="T116" fmla="*/ 9 w 39"/>
                  <a:gd name="T117" fmla="*/ 20 h 63"/>
                  <a:gd name="T118" fmla="*/ 7 w 39"/>
                  <a:gd name="T119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3">
                    <a:moveTo>
                      <a:pt x="0" y="31"/>
                    </a:move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8" y="3"/>
                    </a:lnTo>
                    <a:lnTo>
                      <a:pt x="32" y="5"/>
                    </a:lnTo>
                    <a:lnTo>
                      <a:pt x="34" y="8"/>
                    </a:lnTo>
                    <a:lnTo>
                      <a:pt x="37" y="13"/>
                    </a:lnTo>
                    <a:lnTo>
                      <a:pt x="38" y="18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9" y="31"/>
                    </a:lnTo>
                    <a:lnTo>
                      <a:pt x="39" y="38"/>
                    </a:lnTo>
                    <a:lnTo>
                      <a:pt x="39" y="44"/>
                    </a:lnTo>
                    <a:lnTo>
                      <a:pt x="38" y="49"/>
                    </a:lnTo>
                    <a:lnTo>
                      <a:pt x="36" y="53"/>
                    </a:lnTo>
                    <a:lnTo>
                      <a:pt x="33" y="57"/>
                    </a:lnTo>
                    <a:lnTo>
                      <a:pt x="31" y="59"/>
                    </a:lnTo>
                    <a:lnTo>
                      <a:pt x="28" y="60"/>
                    </a:lnTo>
                    <a:lnTo>
                      <a:pt x="25" y="62"/>
                    </a:lnTo>
                    <a:lnTo>
                      <a:pt x="20" y="63"/>
                    </a:lnTo>
                    <a:lnTo>
                      <a:pt x="15" y="62"/>
                    </a:lnTo>
                    <a:lnTo>
                      <a:pt x="10" y="59"/>
                    </a:lnTo>
                    <a:lnTo>
                      <a:pt x="6" y="57"/>
                    </a:lnTo>
                    <a:lnTo>
                      <a:pt x="1" y="46"/>
                    </a:lnTo>
                    <a:lnTo>
                      <a:pt x="0" y="31"/>
                    </a:lnTo>
                    <a:close/>
                    <a:moveTo>
                      <a:pt x="7" y="31"/>
                    </a:moveTo>
                    <a:lnTo>
                      <a:pt x="9" y="38"/>
                    </a:lnTo>
                    <a:lnTo>
                      <a:pt x="9" y="43"/>
                    </a:lnTo>
                    <a:lnTo>
                      <a:pt x="10" y="48"/>
                    </a:lnTo>
                    <a:lnTo>
                      <a:pt x="11" y="51"/>
                    </a:lnTo>
                    <a:lnTo>
                      <a:pt x="14" y="53"/>
                    </a:lnTo>
                    <a:lnTo>
                      <a:pt x="17" y="54"/>
                    </a:lnTo>
                    <a:lnTo>
                      <a:pt x="20" y="55"/>
                    </a:lnTo>
                    <a:lnTo>
                      <a:pt x="23" y="54"/>
                    </a:lnTo>
                    <a:lnTo>
                      <a:pt x="26" y="53"/>
                    </a:lnTo>
                    <a:lnTo>
                      <a:pt x="28" y="51"/>
                    </a:lnTo>
                    <a:lnTo>
                      <a:pt x="29" y="48"/>
                    </a:lnTo>
                    <a:lnTo>
                      <a:pt x="31" y="43"/>
                    </a:lnTo>
                    <a:lnTo>
                      <a:pt x="32" y="38"/>
                    </a:lnTo>
                    <a:lnTo>
                      <a:pt x="32" y="31"/>
                    </a:lnTo>
                    <a:lnTo>
                      <a:pt x="32" y="25"/>
                    </a:lnTo>
                    <a:lnTo>
                      <a:pt x="31" y="20"/>
                    </a:lnTo>
                    <a:lnTo>
                      <a:pt x="29" y="15"/>
                    </a:lnTo>
                    <a:lnTo>
                      <a:pt x="28" y="13"/>
                    </a:lnTo>
                    <a:lnTo>
                      <a:pt x="26" y="10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20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178"/>
              <p:cNvSpPr>
                <a:spLocks noChangeArrowheads="1"/>
              </p:cNvSpPr>
              <p:nvPr/>
            </p:nvSpPr>
            <p:spPr bwMode="auto">
              <a:xfrm>
                <a:off x="1116" y="2965"/>
                <a:ext cx="8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9"/>
              <p:cNvSpPr>
                <a:spLocks/>
              </p:cNvSpPr>
              <p:nvPr/>
            </p:nvSpPr>
            <p:spPr bwMode="auto">
              <a:xfrm>
                <a:off x="1135" y="2912"/>
                <a:ext cx="39" cy="62"/>
              </a:xfrm>
              <a:custGeom>
                <a:avLst/>
                <a:gdLst>
                  <a:gd name="T0" fmla="*/ 39 w 39"/>
                  <a:gd name="T1" fmla="*/ 53 h 62"/>
                  <a:gd name="T2" fmla="*/ 39 w 39"/>
                  <a:gd name="T3" fmla="*/ 62 h 62"/>
                  <a:gd name="T4" fmla="*/ 0 w 39"/>
                  <a:gd name="T5" fmla="*/ 62 h 62"/>
                  <a:gd name="T6" fmla="*/ 0 w 39"/>
                  <a:gd name="T7" fmla="*/ 55 h 62"/>
                  <a:gd name="T8" fmla="*/ 2 w 39"/>
                  <a:gd name="T9" fmla="*/ 52 h 62"/>
                  <a:gd name="T10" fmla="*/ 5 w 39"/>
                  <a:gd name="T11" fmla="*/ 48 h 62"/>
                  <a:gd name="T12" fmla="*/ 8 w 39"/>
                  <a:gd name="T13" fmla="*/ 43 h 62"/>
                  <a:gd name="T14" fmla="*/ 14 w 39"/>
                  <a:gd name="T15" fmla="*/ 38 h 62"/>
                  <a:gd name="T16" fmla="*/ 19 w 39"/>
                  <a:gd name="T17" fmla="*/ 33 h 62"/>
                  <a:gd name="T18" fmla="*/ 24 w 39"/>
                  <a:gd name="T19" fmla="*/ 30 h 62"/>
                  <a:gd name="T20" fmla="*/ 27 w 39"/>
                  <a:gd name="T21" fmla="*/ 26 h 62"/>
                  <a:gd name="T22" fmla="*/ 29 w 39"/>
                  <a:gd name="T23" fmla="*/ 21 h 62"/>
                  <a:gd name="T24" fmla="*/ 30 w 39"/>
                  <a:gd name="T25" fmla="*/ 18 h 62"/>
                  <a:gd name="T26" fmla="*/ 29 w 39"/>
                  <a:gd name="T27" fmla="*/ 14 h 62"/>
                  <a:gd name="T28" fmla="*/ 28 w 39"/>
                  <a:gd name="T29" fmla="*/ 10 h 62"/>
                  <a:gd name="T30" fmla="*/ 24 w 39"/>
                  <a:gd name="T31" fmla="*/ 9 h 62"/>
                  <a:gd name="T32" fmla="*/ 19 w 39"/>
                  <a:gd name="T33" fmla="*/ 8 h 62"/>
                  <a:gd name="T34" fmla="*/ 14 w 39"/>
                  <a:gd name="T35" fmla="*/ 9 h 62"/>
                  <a:gd name="T36" fmla="*/ 11 w 39"/>
                  <a:gd name="T37" fmla="*/ 10 h 62"/>
                  <a:gd name="T38" fmla="*/ 10 w 39"/>
                  <a:gd name="T39" fmla="*/ 13 h 62"/>
                  <a:gd name="T40" fmla="*/ 8 w 39"/>
                  <a:gd name="T41" fmla="*/ 15 h 62"/>
                  <a:gd name="T42" fmla="*/ 8 w 39"/>
                  <a:gd name="T43" fmla="*/ 19 h 62"/>
                  <a:gd name="T44" fmla="*/ 0 w 39"/>
                  <a:gd name="T45" fmla="*/ 18 h 62"/>
                  <a:gd name="T46" fmla="*/ 1 w 39"/>
                  <a:gd name="T47" fmla="*/ 13 h 62"/>
                  <a:gd name="T48" fmla="*/ 3 w 39"/>
                  <a:gd name="T49" fmla="*/ 8 h 62"/>
                  <a:gd name="T50" fmla="*/ 6 w 39"/>
                  <a:gd name="T51" fmla="*/ 5 h 62"/>
                  <a:gd name="T52" fmla="*/ 10 w 39"/>
                  <a:gd name="T53" fmla="*/ 3 h 62"/>
                  <a:gd name="T54" fmla="*/ 14 w 39"/>
                  <a:gd name="T55" fmla="*/ 2 h 62"/>
                  <a:gd name="T56" fmla="*/ 19 w 39"/>
                  <a:gd name="T57" fmla="*/ 0 h 62"/>
                  <a:gd name="T58" fmla="*/ 25 w 39"/>
                  <a:gd name="T59" fmla="*/ 2 h 62"/>
                  <a:gd name="T60" fmla="*/ 29 w 39"/>
                  <a:gd name="T61" fmla="*/ 3 h 62"/>
                  <a:gd name="T62" fmla="*/ 33 w 39"/>
                  <a:gd name="T63" fmla="*/ 5 h 62"/>
                  <a:gd name="T64" fmla="*/ 36 w 39"/>
                  <a:gd name="T65" fmla="*/ 9 h 62"/>
                  <a:gd name="T66" fmla="*/ 38 w 39"/>
                  <a:gd name="T67" fmla="*/ 13 h 62"/>
                  <a:gd name="T68" fmla="*/ 38 w 39"/>
                  <a:gd name="T69" fmla="*/ 18 h 62"/>
                  <a:gd name="T70" fmla="*/ 38 w 39"/>
                  <a:gd name="T71" fmla="*/ 21 h 62"/>
                  <a:gd name="T72" fmla="*/ 36 w 39"/>
                  <a:gd name="T73" fmla="*/ 25 h 62"/>
                  <a:gd name="T74" fmla="*/ 35 w 39"/>
                  <a:gd name="T75" fmla="*/ 29 h 62"/>
                  <a:gd name="T76" fmla="*/ 33 w 39"/>
                  <a:gd name="T77" fmla="*/ 32 h 62"/>
                  <a:gd name="T78" fmla="*/ 30 w 39"/>
                  <a:gd name="T79" fmla="*/ 35 h 62"/>
                  <a:gd name="T80" fmla="*/ 27 w 39"/>
                  <a:gd name="T81" fmla="*/ 38 h 62"/>
                  <a:gd name="T82" fmla="*/ 22 w 39"/>
                  <a:gd name="T83" fmla="*/ 42 h 62"/>
                  <a:gd name="T84" fmla="*/ 18 w 39"/>
                  <a:gd name="T85" fmla="*/ 46 h 62"/>
                  <a:gd name="T86" fmla="*/ 14 w 39"/>
                  <a:gd name="T87" fmla="*/ 48 h 62"/>
                  <a:gd name="T88" fmla="*/ 13 w 39"/>
                  <a:gd name="T89" fmla="*/ 49 h 62"/>
                  <a:gd name="T90" fmla="*/ 10 w 39"/>
                  <a:gd name="T91" fmla="*/ 53 h 62"/>
                  <a:gd name="T92" fmla="*/ 39 w 39"/>
                  <a:gd name="T93" fmla="*/ 5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" h="62">
                    <a:moveTo>
                      <a:pt x="39" y="53"/>
                    </a:moveTo>
                    <a:lnTo>
                      <a:pt x="39" y="6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2" y="52"/>
                    </a:lnTo>
                    <a:lnTo>
                      <a:pt x="5" y="48"/>
                    </a:lnTo>
                    <a:lnTo>
                      <a:pt x="8" y="43"/>
                    </a:lnTo>
                    <a:lnTo>
                      <a:pt x="14" y="38"/>
                    </a:lnTo>
                    <a:lnTo>
                      <a:pt x="19" y="33"/>
                    </a:lnTo>
                    <a:lnTo>
                      <a:pt x="24" y="30"/>
                    </a:lnTo>
                    <a:lnTo>
                      <a:pt x="27" y="26"/>
                    </a:lnTo>
                    <a:lnTo>
                      <a:pt x="29" y="21"/>
                    </a:lnTo>
                    <a:lnTo>
                      <a:pt x="30" y="18"/>
                    </a:lnTo>
                    <a:lnTo>
                      <a:pt x="29" y="14"/>
                    </a:lnTo>
                    <a:lnTo>
                      <a:pt x="28" y="10"/>
                    </a:lnTo>
                    <a:lnTo>
                      <a:pt x="24" y="9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38" y="13"/>
                    </a:lnTo>
                    <a:lnTo>
                      <a:pt x="38" y="18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5" y="29"/>
                    </a:lnTo>
                    <a:lnTo>
                      <a:pt x="33" y="32"/>
                    </a:lnTo>
                    <a:lnTo>
                      <a:pt x="30" y="35"/>
                    </a:lnTo>
                    <a:lnTo>
                      <a:pt x="27" y="38"/>
                    </a:lnTo>
                    <a:lnTo>
                      <a:pt x="22" y="42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13" y="49"/>
                    </a:lnTo>
                    <a:lnTo>
                      <a:pt x="10" y="53"/>
                    </a:lnTo>
                    <a:lnTo>
                      <a:pt x="3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0"/>
              <p:cNvSpPr>
                <a:spLocks/>
              </p:cNvSpPr>
              <p:nvPr/>
            </p:nvSpPr>
            <p:spPr bwMode="auto">
              <a:xfrm>
                <a:off x="1182" y="2914"/>
                <a:ext cx="39" cy="61"/>
              </a:xfrm>
              <a:custGeom>
                <a:avLst/>
                <a:gdLst>
                  <a:gd name="T0" fmla="*/ 0 w 39"/>
                  <a:gd name="T1" fmla="*/ 44 h 61"/>
                  <a:gd name="T2" fmla="*/ 8 w 39"/>
                  <a:gd name="T3" fmla="*/ 42 h 61"/>
                  <a:gd name="T4" fmla="*/ 9 w 39"/>
                  <a:gd name="T5" fmla="*/ 47 h 61"/>
                  <a:gd name="T6" fmla="*/ 11 w 39"/>
                  <a:gd name="T7" fmla="*/ 51 h 61"/>
                  <a:gd name="T8" fmla="*/ 15 w 39"/>
                  <a:gd name="T9" fmla="*/ 52 h 61"/>
                  <a:gd name="T10" fmla="*/ 19 w 39"/>
                  <a:gd name="T11" fmla="*/ 53 h 61"/>
                  <a:gd name="T12" fmla="*/ 22 w 39"/>
                  <a:gd name="T13" fmla="*/ 52 h 61"/>
                  <a:gd name="T14" fmla="*/ 26 w 39"/>
                  <a:gd name="T15" fmla="*/ 51 h 61"/>
                  <a:gd name="T16" fmla="*/ 29 w 39"/>
                  <a:gd name="T17" fmla="*/ 50 h 61"/>
                  <a:gd name="T18" fmla="*/ 30 w 39"/>
                  <a:gd name="T19" fmla="*/ 46 h 61"/>
                  <a:gd name="T20" fmla="*/ 31 w 39"/>
                  <a:gd name="T21" fmla="*/ 44 h 61"/>
                  <a:gd name="T22" fmla="*/ 32 w 39"/>
                  <a:gd name="T23" fmla="*/ 39 h 61"/>
                  <a:gd name="T24" fmla="*/ 31 w 39"/>
                  <a:gd name="T25" fmla="*/ 35 h 61"/>
                  <a:gd name="T26" fmla="*/ 30 w 39"/>
                  <a:gd name="T27" fmla="*/ 33 h 61"/>
                  <a:gd name="T28" fmla="*/ 29 w 39"/>
                  <a:gd name="T29" fmla="*/ 29 h 61"/>
                  <a:gd name="T30" fmla="*/ 26 w 39"/>
                  <a:gd name="T31" fmla="*/ 28 h 61"/>
                  <a:gd name="T32" fmla="*/ 24 w 39"/>
                  <a:gd name="T33" fmla="*/ 27 h 61"/>
                  <a:gd name="T34" fmla="*/ 19 w 39"/>
                  <a:gd name="T35" fmla="*/ 27 h 61"/>
                  <a:gd name="T36" fmla="*/ 16 w 39"/>
                  <a:gd name="T37" fmla="*/ 27 h 61"/>
                  <a:gd name="T38" fmla="*/ 13 w 39"/>
                  <a:gd name="T39" fmla="*/ 28 h 61"/>
                  <a:gd name="T40" fmla="*/ 10 w 39"/>
                  <a:gd name="T41" fmla="*/ 29 h 61"/>
                  <a:gd name="T42" fmla="*/ 9 w 39"/>
                  <a:gd name="T43" fmla="*/ 31 h 61"/>
                  <a:gd name="T44" fmla="*/ 0 w 39"/>
                  <a:gd name="T45" fmla="*/ 30 h 61"/>
                  <a:gd name="T46" fmla="*/ 7 w 39"/>
                  <a:gd name="T47" fmla="*/ 0 h 61"/>
                  <a:gd name="T48" fmla="*/ 36 w 39"/>
                  <a:gd name="T49" fmla="*/ 0 h 61"/>
                  <a:gd name="T50" fmla="*/ 36 w 39"/>
                  <a:gd name="T51" fmla="*/ 7 h 61"/>
                  <a:gd name="T52" fmla="*/ 14 w 39"/>
                  <a:gd name="T53" fmla="*/ 7 h 61"/>
                  <a:gd name="T54" fmla="*/ 10 w 39"/>
                  <a:gd name="T55" fmla="*/ 23 h 61"/>
                  <a:gd name="T56" fmla="*/ 16 w 39"/>
                  <a:gd name="T57" fmla="*/ 20 h 61"/>
                  <a:gd name="T58" fmla="*/ 21 w 39"/>
                  <a:gd name="T59" fmla="*/ 19 h 61"/>
                  <a:gd name="T60" fmla="*/ 26 w 39"/>
                  <a:gd name="T61" fmla="*/ 19 h 61"/>
                  <a:gd name="T62" fmla="*/ 31 w 39"/>
                  <a:gd name="T63" fmla="*/ 22 h 61"/>
                  <a:gd name="T64" fmla="*/ 35 w 39"/>
                  <a:gd name="T65" fmla="*/ 24 h 61"/>
                  <a:gd name="T66" fmla="*/ 37 w 39"/>
                  <a:gd name="T67" fmla="*/ 29 h 61"/>
                  <a:gd name="T68" fmla="*/ 39 w 39"/>
                  <a:gd name="T69" fmla="*/ 33 h 61"/>
                  <a:gd name="T70" fmla="*/ 39 w 39"/>
                  <a:gd name="T71" fmla="*/ 39 h 61"/>
                  <a:gd name="T72" fmla="*/ 39 w 39"/>
                  <a:gd name="T73" fmla="*/ 44 h 61"/>
                  <a:gd name="T74" fmla="*/ 37 w 39"/>
                  <a:gd name="T75" fmla="*/ 49 h 61"/>
                  <a:gd name="T76" fmla="*/ 35 w 39"/>
                  <a:gd name="T77" fmla="*/ 53 h 61"/>
                  <a:gd name="T78" fmla="*/ 32 w 39"/>
                  <a:gd name="T79" fmla="*/ 56 h 61"/>
                  <a:gd name="T80" fmla="*/ 29 w 39"/>
                  <a:gd name="T81" fmla="*/ 58 h 61"/>
                  <a:gd name="T82" fmla="*/ 24 w 39"/>
                  <a:gd name="T83" fmla="*/ 60 h 61"/>
                  <a:gd name="T84" fmla="*/ 19 w 39"/>
                  <a:gd name="T85" fmla="*/ 61 h 61"/>
                  <a:gd name="T86" fmla="*/ 14 w 39"/>
                  <a:gd name="T87" fmla="*/ 60 h 61"/>
                  <a:gd name="T88" fmla="*/ 10 w 39"/>
                  <a:gd name="T89" fmla="*/ 58 h 61"/>
                  <a:gd name="T90" fmla="*/ 5 w 39"/>
                  <a:gd name="T91" fmla="*/ 56 h 61"/>
                  <a:gd name="T92" fmla="*/ 3 w 39"/>
                  <a:gd name="T93" fmla="*/ 52 h 61"/>
                  <a:gd name="T94" fmla="*/ 0 w 39"/>
                  <a:gd name="T95" fmla="*/ 49 h 61"/>
                  <a:gd name="T96" fmla="*/ 0 w 39"/>
                  <a:gd name="T97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61">
                    <a:moveTo>
                      <a:pt x="0" y="44"/>
                    </a:moveTo>
                    <a:lnTo>
                      <a:pt x="8" y="42"/>
                    </a:lnTo>
                    <a:lnTo>
                      <a:pt x="9" y="47"/>
                    </a:lnTo>
                    <a:lnTo>
                      <a:pt x="11" y="51"/>
                    </a:lnTo>
                    <a:lnTo>
                      <a:pt x="15" y="52"/>
                    </a:lnTo>
                    <a:lnTo>
                      <a:pt x="19" y="53"/>
                    </a:lnTo>
                    <a:lnTo>
                      <a:pt x="22" y="52"/>
                    </a:lnTo>
                    <a:lnTo>
                      <a:pt x="26" y="51"/>
                    </a:lnTo>
                    <a:lnTo>
                      <a:pt x="29" y="50"/>
                    </a:lnTo>
                    <a:lnTo>
                      <a:pt x="30" y="46"/>
                    </a:lnTo>
                    <a:lnTo>
                      <a:pt x="31" y="44"/>
                    </a:lnTo>
                    <a:lnTo>
                      <a:pt x="32" y="39"/>
                    </a:lnTo>
                    <a:lnTo>
                      <a:pt x="31" y="35"/>
                    </a:lnTo>
                    <a:lnTo>
                      <a:pt x="30" y="33"/>
                    </a:lnTo>
                    <a:lnTo>
                      <a:pt x="29" y="29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3" y="28"/>
                    </a:lnTo>
                    <a:lnTo>
                      <a:pt x="10" y="29"/>
                    </a:lnTo>
                    <a:lnTo>
                      <a:pt x="9" y="31"/>
                    </a:lnTo>
                    <a:lnTo>
                      <a:pt x="0" y="30"/>
                    </a:lnTo>
                    <a:lnTo>
                      <a:pt x="7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14" y="7"/>
                    </a:lnTo>
                    <a:lnTo>
                      <a:pt x="10" y="23"/>
                    </a:lnTo>
                    <a:lnTo>
                      <a:pt x="16" y="20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1" y="22"/>
                    </a:lnTo>
                    <a:lnTo>
                      <a:pt x="35" y="24"/>
                    </a:lnTo>
                    <a:lnTo>
                      <a:pt x="37" y="29"/>
                    </a:lnTo>
                    <a:lnTo>
                      <a:pt x="39" y="33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7" y="49"/>
                    </a:lnTo>
                    <a:lnTo>
                      <a:pt x="35" y="53"/>
                    </a:lnTo>
                    <a:lnTo>
                      <a:pt x="32" y="56"/>
                    </a:lnTo>
                    <a:lnTo>
                      <a:pt x="29" y="58"/>
                    </a:lnTo>
                    <a:lnTo>
                      <a:pt x="24" y="60"/>
                    </a:lnTo>
                    <a:lnTo>
                      <a:pt x="19" y="61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5" y="56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81"/>
              <p:cNvSpPr>
                <a:spLocks noEditPoints="1"/>
              </p:cNvSpPr>
              <p:nvPr/>
            </p:nvSpPr>
            <p:spPr bwMode="auto">
              <a:xfrm>
                <a:off x="1065" y="3339"/>
                <a:ext cx="39" cy="62"/>
              </a:xfrm>
              <a:custGeom>
                <a:avLst/>
                <a:gdLst>
                  <a:gd name="T0" fmla="*/ 0 w 39"/>
                  <a:gd name="T1" fmla="*/ 32 h 62"/>
                  <a:gd name="T2" fmla="*/ 0 w 39"/>
                  <a:gd name="T3" fmla="*/ 24 h 62"/>
                  <a:gd name="T4" fmla="*/ 1 w 39"/>
                  <a:gd name="T5" fmla="*/ 18 h 62"/>
                  <a:gd name="T6" fmla="*/ 3 w 39"/>
                  <a:gd name="T7" fmla="*/ 13 h 62"/>
                  <a:gd name="T8" fmla="*/ 4 w 39"/>
                  <a:gd name="T9" fmla="*/ 10 h 62"/>
                  <a:gd name="T10" fmla="*/ 6 w 39"/>
                  <a:gd name="T11" fmla="*/ 6 h 62"/>
                  <a:gd name="T12" fmla="*/ 9 w 39"/>
                  <a:gd name="T13" fmla="*/ 4 h 62"/>
                  <a:gd name="T14" fmla="*/ 12 w 39"/>
                  <a:gd name="T15" fmla="*/ 2 h 62"/>
                  <a:gd name="T16" fmla="*/ 16 w 39"/>
                  <a:gd name="T17" fmla="*/ 1 h 62"/>
                  <a:gd name="T18" fmla="*/ 20 w 39"/>
                  <a:gd name="T19" fmla="*/ 0 h 62"/>
                  <a:gd name="T20" fmla="*/ 25 w 39"/>
                  <a:gd name="T21" fmla="*/ 1 h 62"/>
                  <a:gd name="T22" fmla="*/ 28 w 39"/>
                  <a:gd name="T23" fmla="*/ 2 h 62"/>
                  <a:gd name="T24" fmla="*/ 32 w 39"/>
                  <a:gd name="T25" fmla="*/ 5 h 62"/>
                  <a:gd name="T26" fmla="*/ 34 w 39"/>
                  <a:gd name="T27" fmla="*/ 9 h 62"/>
                  <a:gd name="T28" fmla="*/ 37 w 39"/>
                  <a:gd name="T29" fmla="*/ 12 h 62"/>
                  <a:gd name="T30" fmla="*/ 38 w 39"/>
                  <a:gd name="T31" fmla="*/ 17 h 62"/>
                  <a:gd name="T32" fmla="*/ 39 w 39"/>
                  <a:gd name="T33" fmla="*/ 21 h 62"/>
                  <a:gd name="T34" fmla="*/ 39 w 39"/>
                  <a:gd name="T35" fmla="*/ 26 h 62"/>
                  <a:gd name="T36" fmla="*/ 39 w 39"/>
                  <a:gd name="T37" fmla="*/ 32 h 62"/>
                  <a:gd name="T38" fmla="*/ 39 w 39"/>
                  <a:gd name="T39" fmla="*/ 38 h 62"/>
                  <a:gd name="T40" fmla="*/ 39 w 39"/>
                  <a:gd name="T41" fmla="*/ 44 h 62"/>
                  <a:gd name="T42" fmla="*/ 38 w 39"/>
                  <a:gd name="T43" fmla="*/ 49 h 62"/>
                  <a:gd name="T44" fmla="*/ 36 w 39"/>
                  <a:gd name="T45" fmla="*/ 53 h 62"/>
                  <a:gd name="T46" fmla="*/ 33 w 39"/>
                  <a:gd name="T47" fmla="*/ 56 h 62"/>
                  <a:gd name="T48" fmla="*/ 31 w 39"/>
                  <a:gd name="T49" fmla="*/ 59 h 62"/>
                  <a:gd name="T50" fmla="*/ 28 w 39"/>
                  <a:gd name="T51" fmla="*/ 61 h 62"/>
                  <a:gd name="T52" fmla="*/ 25 w 39"/>
                  <a:gd name="T53" fmla="*/ 61 h 62"/>
                  <a:gd name="T54" fmla="*/ 20 w 39"/>
                  <a:gd name="T55" fmla="*/ 62 h 62"/>
                  <a:gd name="T56" fmla="*/ 15 w 39"/>
                  <a:gd name="T57" fmla="*/ 61 h 62"/>
                  <a:gd name="T58" fmla="*/ 10 w 39"/>
                  <a:gd name="T59" fmla="*/ 60 h 62"/>
                  <a:gd name="T60" fmla="*/ 6 w 39"/>
                  <a:gd name="T61" fmla="*/ 56 h 62"/>
                  <a:gd name="T62" fmla="*/ 1 w 39"/>
                  <a:gd name="T63" fmla="*/ 46 h 62"/>
                  <a:gd name="T64" fmla="*/ 0 w 39"/>
                  <a:gd name="T65" fmla="*/ 32 h 62"/>
                  <a:gd name="T66" fmla="*/ 7 w 39"/>
                  <a:gd name="T67" fmla="*/ 32 h 62"/>
                  <a:gd name="T68" fmla="*/ 9 w 39"/>
                  <a:gd name="T69" fmla="*/ 38 h 62"/>
                  <a:gd name="T70" fmla="*/ 9 w 39"/>
                  <a:gd name="T71" fmla="*/ 44 h 62"/>
                  <a:gd name="T72" fmla="*/ 10 w 39"/>
                  <a:gd name="T73" fmla="*/ 48 h 62"/>
                  <a:gd name="T74" fmla="*/ 11 w 39"/>
                  <a:gd name="T75" fmla="*/ 50 h 62"/>
                  <a:gd name="T76" fmla="*/ 14 w 39"/>
                  <a:gd name="T77" fmla="*/ 53 h 62"/>
                  <a:gd name="T78" fmla="*/ 17 w 39"/>
                  <a:gd name="T79" fmla="*/ 55 h 62"/>
                  <a:gd name="T80" fmla="*/ 20 w 39"/>
                  <a:gd name="T81" fmla="*/ 55 h 62"/>
                  <a:gd name="T82" fmla="*/ 23 w 39"/>
                  <a:gd name="T83" fmla="*/ 55 h 62"/>
                  <a:gd name="T84" fmla="*/ 26 w 39"/>
                  <a:gd name="T85" fmla="*/ 53 h 62"/>
                  <a:gd name="T86" fmla="*/ 28 w 39"/>
                  <a:gd name="T87" fmla="*/ 50 h 62"/>
                  <a:gd name="T88" fmla="*/ 29 w 39"/>
                  <a:gd name="T89" fmla="*/ 48 h 62"/>
                  <a:gd name="T90" fmla="*/ 31 w 39"/>
                  <a:gd name="T91" fmla="*/ 44 h 62"/>
                  <a:gd name="T92" fmla="*/ 32 w 39"/>
                  <a:gd name="T93" fmla="*/ 38 h 62"/>
                  <a:gd name="T94" fmla="*/ 32 w 39"/>
                  <a:gd name="T95" fmla="*/ 32 h 62"/>
                  <a:gd name="T96" fmla="*/ 32 w 39"/>
                  <a:gd name="T97" fmla="*/ 24 h 62"/>
                  <a:gd name="T98" fmla="*/ 31 w 39"/>
                  <a:gd name="T99" fmla="*/ 20 h 62"/>
                  <a:gd name="T100" fmla="*/ 29 w 39"/>
                  <a:gd name="T101" fmla="*/ 15 h 62"/>
                  <a:gd name="T102" fmla="*/ 28 w 39"/>
                  <a:gd name="T103" fmla="*/ 12 h 62"/>
                  <a:gd name="T104" fmla="*/ 26 w 39"/>
                  <a:gd name="T105" fmla="*/ 10 h 62"/>
                  <a:gd name="T106" fmla="*/ 23 w 39"/>
                  <a:gd name="T107" fmla="*/ 9 h 62"/>
                  <a:gd name="T108" fmla="*/ 20 w 39"/>
                  <a:gd name="T109" fmla="*/ 7 h 62"/>
                  <a:gd name="T110" fmla="*/ 16 w 39"/>
                  <a:gd name="T111" fmla="*/ 9 h 62"/>
                  <a:gd name="T112" fmla="*/ 14 w 39"/>
                  <a:gd name="T113" fmla="*/ 10 h 62"/>
                  <a:gd name="T114" fmla="*/ 11 w 39"/>
                  <a:gd name="T115" fmla="*/ 12 h 62"/>
                  <a:gd name="T116" fmla="*/ 9 w 39"/>
                  <a:gd name="T117" fmla="*/ 20 h 62"/>
                  <a:gd name="T118" fmla="*/ 7 w 39"/>
                  <a:gd name="T119" fmla="*/ 3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2">
                    <a:moveTo>
                      <a:pt x="0" y="32"/>
                    </a:move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2" y="5"/>
                    </a:lnTo>
                    <a:lnTo>
                      <a:pt x="34" y="9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39" y="32"/>
                    </a:lnTo>
                    <a:lnTo>
                      <a:pt x="39" y="38"/>
                    </a:lnTo>
                    <a:lnTo>
                      <a:pt x="39" y="44"/>
                    </a:lnTo>
                    <a:lnTo>
                      <a:pt x="38" y="49"/>
                    </a:lnTo>
                    <a:lnTo>
                      <a:pt x="36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8" y="61"/>
                    </a:lnTo>
                    <a:lnTo>
                      <a:pt x="25" y="61"/>
                    </a:lnTo>
                    <a:lnTo>
                      <a:pt x="20" y="62"/>
                    </a:lnTo>
                    <a:lnTo>
                      <a:pt x="15" y="61"/>
                    </a:lnTo>
                    <a:lnTo>
                      <a:pt x="10" y="60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2"/>
                    </a:lnTo>
                    <a:close/>
                    <a:moveTo>
                      <a:pt x="7" y="32"/>
                    </a:moveTo>
                    <a:lnTo>
                      <a:pt x="9" y="38"/>
                    </a:lnTo>
                    <a:lnTo>
                      <a:pt x="9" y="44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7" y="55"/>
                    </a:lnTo>
                    <a:lnTo>
                      <a:pt x="20" y="55"/>
                    </a:lnTo>
                    <a:lnTo>
                      <a:pt x="23" y="55"/>
                    </a:lnTo>
                    <a:lnTo>
                      <a:pt x="26" y="53"/>
                    </a:lnTo>
                    <a:lnTo>
                      <a:pt x="28" y="50"/>
                    </a:lnTo>
                    <a:lnTo>
                      <a:pt x="29" y="48"/>
                    </a:lnTo>
                    <a:lnTo>
                      <a:pt x="31" y="44"/>
                    </a:lnTo>
                    <a:lnTo>
                      <a:pt x="32" y="38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31" y="20"/>
                    </a:lnTo>
                    <a:lnTo>
                      <a:pt x="29" y="15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20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82"/>
              <p:cNvSpPr>
                <a:spLocks noChangeArrowheads="1"/>
              </p:cNvSpPr>
              <p:nvPr/>
            </p:nvSpPr>
            <p:spPr bwMode="auto">
              <a:xfrm>
                <a:off x="1116" y="3393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83"/>
              <p:cNvSpPr>
                <a:spLocks/>
              </p:cNvSpPr>
              <p:nvPr/>
            </p:nvSpPr>
            <p:spPr bwMode="auto">
              <a:xfrm>
                <a:off x="1135" y="3339"/>
                <a:ext cx="40" cy="62"/>
              </a:xfrm>
              <a:custGeom>
                <a:avLst/>
                <a:gdLst>
                  <a:gd name="T0" fmla="*/ 8 w 40"/>
                  <a:gd name="T1" fmla="*/ 44 h 62"/>
                  <a:gd name="T2" fmla="*/ 12 w 40"/>
                  <a:gd name="T3" fmla="*/ 53 h 62"/>
                  <a:gd name="T4" fmla="*/ 19 w 40"/>
                  <a:gd name="T5" fmla="*/ 55 h 62"/>
                  <a:gd name="T6" fmla="*/ 27 w 40"/>
                  <a:gd name="T7" fmla="*/ 54 h 62"/>
                  <a:gd name="T8" fmla="*/ 30 w 40"/>
                  <a:gd name="T9" fmla="*/ 49 h 62"/>
                  <a:gd name="T10" fmla="*/ 32 w 40"/>
                  <a:gd name="T11" fmla="*/ 43 h 62"/>
                  <a:gd name="T12" fmla="*/ 30 w 40"/>
                  <a:gd name="T13" fmla="*/ 37 h 62"/>
                  <a:gd name="T14" fmla="*/ 27 w 40"/>
                  <a:gd name="T15" fmla="*/ 33 h 62"/>
                  <a:gd name="T16" fmla="*/ 21 w 40"/>
                  <a:gd name="T17" fmla="*/ 32 h 62"/>
                  <a:gd name="T18" fmla="*/ 16 w 40"/>
                  <a:gd name="T19" fmla="*/ 32 h 62"/>
                  <a:gd name="T20" fmla="*/ 17 w 40"/>
                  <a:gd name="T21" fmla="*/ 26 h 62"/>
                  <a:gd name="T22" fmla="*/ 25 w 40"/>
                  <a:gd name="T23" fmla="*/ 23 h 62"/>
                  <a:gd name="T24" fmla="*/ 28 w 40"/>
                  <a:gd name="T25" fmla="*/ 18 h 62"/>
                  <a:gd name="T26" fmla="*/ 28 w 40"/>
                  <a:gd name="T27" fmla="*/ 12 h 62"/>
                  <a:gd name="T28" fmla="*/ 23 w 40"/>
                  <a:gd name="T29" fmla="*/ 9 h 62"/>
                  <a:gd name="T30" fmla="*/ 16 w 40"/>
                  <a:gd name="T31" fmla="*/ 9 h 62"/>
                  <a:gd name="T32" fmla="*/ 11 w 40"/>
                  <a:gd name="T33" fmla="*/ 13 h 62"/>
                  <a:gd name="T34" fmla="*/ 1 w 40"/>
                  <a:gd name="T35" fmla="*/ 16 h 62"/>
                  <a:gd name="T36" fmla="*/ 5 w 40"/>
                  <a:gd name="T37" fmla="*/ 7 h 62"/>
                  <a:gd name="T38" fmla="*/ 11 w 40"/>
                  <a:gd name="T39" fmla="*/ 2 h 62"/>
                  <a:gd name="T40" fmla="*/ 19 w 40"/>
                  <a:gd name="T41" fmla="*/ 0 h 62"/>
                  <a:gd name="T42" fmla="*/ 28 w 40"/>
                  <a:gd name="T43" fmla="*/ 2 h 62"/>
                  <a:gd name="T44" fmla="*/ 34 w 40"/>
                  <a:gd name="T45" fmla="*/ 9 h 62"/>
                  <a:gd name="T46" fmla="*/ 36 w 40"/>
                  <a:gd name="T47" fmla="*/ 16 h 62"/>
                  <a:gd name="T48" fmla="*/ 34 w 40"/>
                  <a:gd name="T49" fmla="*/ 23 h 62"/>
                  <a:gd name="T50" fmla="*/ 28 w 40"/>
                  <a:gd name="T51" fmla="*/ 28 h 62"/>
                  <a:gd name="T52" fmla="*/ 36 w 40"/>
                  <a:gd name="T53" fmla="*/ 33 h 62"/>
                  <a:gd name="T54" fmla="*/ 40 w 40"/>
                  <a:gd name="T55" fmla="*/ 39 h 62"/>
                  <a:gd name="T56" fmla="*/ 39 w 40"/>
                  <a:gd name="T57" fmla="*/ 48 h 62"/>
                  <a:gd name="T58" fmla="*/ 34 w 40"/>
                  <a:gd name="T59" fmla="*/ 56 h 62"/>
                  <a:gd name="T60" fmla="*/ 25 w 40"/>
                  <a:gd name="T61" fmla="*/ 61 h 62"/>
                  <a:gd name="T62" fmla="*/ 14 w 40"/>
                  <a:gd name="T63" fmla="*/ 61 h 62"/>
                  <a:gd name="T64" fmla="*/ 6 w 40"/>
                  <a:gd name="T65" fmla="*/ 57 h 62"/>
                  <a:gd name="T66" fmla="*/ 1 w 40"/>
                  <a:gd name="T67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62">
                    <a:moveTo>
                      <a:pt x="0" y="45"/>
                    </a:moveTo>
                    <a:lnTo>
                      <a:pt x="8" y="44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7" y="54"/>
                    </a:lnTo>
                    <a:lnTo>
                      <a:pt x="29" y="51"/>
                    </a:lnTo>
                    <a:lnTo>
                      <a:pt x="30" y="49"/>
                    </a:lnTo>
                    <a:lnTo>
                      <a:pt x="32" y="46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4"/>
                    </a:lnTo>
                    <a:lnTo>
                      <a:pt x="27" y="33"/>
                    </a:lnTo>
                    <a:lnTo>
                      <a:pt x="24" y="32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2" y="24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19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10" y="17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2"/>
                    </a:lnTo>
                    <a:lnTo>
                      <a:pt x="32" y="5"/>
                    </a:lnTo>
                    <a:lnTo>
                      <a:pt x="34" y="9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0"/>
                    </a:lnTo>
                    <a:lnTo>
                      <a:pt x="34" y="23"/>
                    </a:lnTo>
                    <a:lnTo>
                      <a:pt x="32" y="26"/>
                    </a:lnTo>
                    <a:lnTo>
                      <a:pt x="28" y="28"/>
                    </a:lnTo>
                    <a:lnTo>
                      <a:pt x="33" y="29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9" y="48"/>
                    </a:lnTo>
                    <a:lnTo>
                      <a:pt x="38" y="53"/>
                    </a:lnTo>
                    <a:lnTo>
                      <a:pt x="34" y="56"/>
                    </a:lnTo>
                    <a:lnTo>
                      <a:pt x="30" y="60"/>
                    </a:lnTo>
                    <a:lnTo>
                      <a:pt x="25" y="61"/>
                    </a:lnTo>
                    <a:lnTo>
                      <a:pt x="19" y="62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6" y="57"/>
                    </a:lnTo>
                    <a:lnTo>
                      <a:pt x="3" y="54"/>
                    </a:lnTo>
                    <a:lnTo>
                      <a:pt x="1" y="5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4"/>
              <p:cNvSpPr>
                <a:spLocks noEditPoints="1"/>
              </p:cNvSpPr>
              <p:nvPr/>
            </p:nvSpPr>
            <p:spPr bwMode="auto">
              <a:xfrm>
                <a:off x="1182" y="3339"/>
                <a:ext cx="39" cy="62"/>
              </a:xfrm>
              <a:custGeom>
                <a:avLst/>
                <a:gdLst>
                  <a:gd name="T0" fmla="*/ 0 w 39"/>
                  <a:gd name="T1" fmla="*/ 32 h 62"/>
                  <a:gd name="T2" fmla="*/ 0 w 39"/>
                  <a:gd name="T3" fmla="*/ 24 h 62"/>
                  <a:gd name="T4" fmla="*/ 0 w 39"/>
                  <a:gd name="T5" fmla="*/ 18 h 62"/>
                  <a:gd name="T6" fmla="*/ 2 w 39"/>
                  <a:gd name="T7" fmla="*/ 13 h 62"/>
                  <a:gd name="T8" fmla="*/ 4 w 39"/>
                  <a:gd name="T9" fmla="*/ 10 h 62"/>
                  <a:gd name="T10" fmla="*/ 7 w 39"/>
                  <a:gd name="T11" fmla="*/ 6 h 62"/>
                  <a:gd name="T12" fmla="*/ 9 w 39"/>
                  <a:gd name="T13" fmla="*/ 4 h 62"/>
                  <a:gd name="T14" fmla="*/ 11 w 39"/>
                  <a:gd name="T15" fmla="*/ 2 h 62"/>
                  <a:gd name="T16" fmla="*/ 15 w 39"/>
                  <a:gd name="T17" fmla="*/ 1 h 62"/>
                  <a:gd name="T18" fmla="*/ 20 w 39"/>
                  <a:gd name="T19" fmla="*/ 0 h 62"/>
                  <a:gd name="T20" fmla="*/ 25 w 39"/>
                  <a:gd name="T21" fmla="*/ 1 h 62"/>
                  <a:gd name="T22" fmla="*/ 29 w 39"/>
                  <a:gd name="T23" fmla="*/ 2 h 62"/>
                  <a:gd name="T24" fmla="*/ 32 w 39"/>
                  <a:gd name="T25" fmla="*/ 5 h 62"/>
                  <a:gd name="T26" fmla="*/ 35 w 39"/>
                  <a:gd name="T27" fmla="*/ 9 h 62"/>
                  <a:gd name="T28" fmla="*/ 37 w 39"/>
                  <a:gd name="T29" fmla="*/ 12 h 62"/>
                  <a:gd name="T30" fmla="*/ 38 w 39"/>
                  <a:gd name="T31" fmla="*/ 17 h 62"/>
                  <a:gd name="T32" fmla="*/ 38 w 39"/>
                  <a:gd name="T33" fmla="*/ 21 h 62"/>
                  <a:gd name="T34" fmla="*/ 39 w 39"/>
                  <a:gd name="T35" fmla="*/ 26 h 62"/>
                  <a:gd name="T36" fmla="*/ 39 w 39"/>
                  <a:gd name="T37" fmla="*/ 32 h 62"/>
                  <a:gd name="T38" fmla="*/ 39 w 39"/>
                  <a:gd name="T39" fmla="*/ 38 h 62"/>
                  <a:gd name="T40" fmla="*/ 38 w 39"/>
                  <a:gd name="T41" fmla="*/ 44 h 62"/>
                  <a:gd name="T42" fmla="*/ 37 w 39"/>
                  <a:gd name="T43" fmla="*/ 49 h 62"/>
                  <a:gd name="T44" fmla="*/ 36 w 39"/>
                  <a:gd name="T45" fmla="*/ 53 h 62"/>
                  <a:gd name="T46" fmla="*/ 33 w 39"/>
                  <a:gd name="T47" fmla="*/ 56 h 62"/>
                  <a:gd name="T48" fmla="*/ 31 w 39"/>
                  <a:gd name="T49" fmla="*/ 59 h 62"/>
                  <a:gd name="T50" fmla="*/ 27 w 39"/>
                  <a:gd name="T51" fmla="*/ 61 h 62"/>
                  <a:gd name="T52" fmla="*/ 24 w 39"/>
                  <a:gd name="T53" fmla="*/ 61 h 62"/>
                  <a:gd name="T54" fmla="*/ 20 w 39"/>
                  <a:gd name="T55" fmla="*/ 62 h 62"/>
                  <a:gd name="T56" fmla="*/ 14 w 39"/>
                  <a:gd name="T57" fmla="*/ 61 h 62"/>
                  <a:gd name="T58" fmla="*/ 10 w 39"/>
                  <a:gd name="T59" fmla="*/ 60 h 62"/>
                  <a:gd name="T60" fmla="*/ 7 w 39"/>
                  <a:gd name="T61" fmla="*/ 56 h 62"/>
                  <a:gd name="T62" fmla="*/ 2 w 39"/>
                  <a:gd name="T63" fmla="*/ 46 h 62"/>
                  <a:gd name="T64" fmla="*/ 0 w 39"/>
                  <a:gd name="T65" fmla="*/ 32 h 62"/>
                  <a:gd name="T66" fmla="*/ 8 w 39"/>
                  <a:gd name="T67" fmla="*/ 32 h 62"/>
                  <a:gd name="T68" fmla="*/ 8 w 39"/>
                  <a:gd name="T69" fmla="*/ 38 h 62"/>
                  <a:gd name="T70" fmla="*/ 9 w 39"/>
                  <a:gd name="T71" fmla="*/ 44 h 62"/>
                  <a:gd name="T72" fmla="*/ 10 w 39"/>
                  <a:gd name="T73" fmla="*/ 48 h 62"/>
                  <a:gd name="T74" fmla="*/ 11 w 39"/>
                  <a:gd name="T75" fmla="*/ 50 h 62"/>
                  <a:gd name="T76" fmla="*/ 14 w 39"/>
                  <a:gd name="T77" fmla="*/ 53 h 62"/>
                  <a:gd name="T78" fmla="*/ 16 w 39"/>
                  <a:gd name="T79" fmla="*/ 55 h 62"/>
                  <a:gd name="T80" fmla="*/ 20 w 39"/>
                  <a:gd name="T81" fmla="*/ 55 h 62"/>
                  <a:gd name="T82" fmla="*/ 22 w 39"/>
                  <a:gd name="T83" fmla="*/ 55 h 62"/>
                  <a:gd name="T84" fmla="*/ 26 w 39"/>
                  <a:gd name="T85" fmla="*/ 53 h 62"/>
                  <a:gd name="T86" fmla="*/ 29 w 39"/>
                  <a:gd name="T87" fmla="*/ 50 h 62"/>
                  <a:gd name="T88" fmla="*/ 30 w 39"/>
                  <a:gd name="T89" fmla="*/ 48 h 62"/>
                  <a:gd name="T90" fmla="*/ 31 w 39"/>
                  <a:gd name="T91" fmla="*/ 44 h 62"/>
                  <a:gd name="T92" fmla="*/ 31 w 39"/>
                  <a:gd name="T93" fmla="*/ 38 h 62"/>
                  <a:gd name="T94" fmla="*/ 32 w 39"/>
                  <a:gd name="T95" fmla="*/ 32 h 62"/>
                  <a:gd name="T96" fmla="*/ 31 w 39"/>
                  <a:gd name="T97" fmla="*/ 24 h 62"/>
                  <a:gd name="T98" fmla="*/ 31 w 39"/>
                  <a:gd name="T99" fmla="*/ 20 h 62"/>
                  <a:gd name="T100" fmla="*/ 30 w 39"/>
                  <a:gd name="T101" fmla="*/ 15 h 62"/>
                  <a:gd name="T102" fmla="*/ 29 w 39"/>
                  <a:gd name="T103" fmla="*/ 12 h 62"/>
                  <a:gd name="T104" fmla="*/ 26 w 39"/>
                  <a:gd name="T105" fmla="*/ 10 h 62"/>
                  <a:gd name="T106" fmla="*/ 22 w 39"/>
                  <a:gd name="T107" fmla="*/ 9 h 62"/>
                  <a:gd name="T108" fmla="*/ 20 w 39"/>
                  <a:gd name="T109" fmla="*/ 7 h 62"/>
                  <a:gd name="T110" fmla="*/ 16 w 39"/>
                  <a:gd name="T111" fmla="*/ 9 h 62"/>
                  <a:gd name="T112" fmla="*/ 14 w 39"/>
                  <a:gd name="T113" fmla="*/ 10 h 62"/>
                  <a:gd name="T114" fmla="*/ 11 w 39"/>
                  <a:gd name="T115" fmla="*/ 12 h 62"/>
                  <a:gd name="T116" fmla="*/ 9 w 39"/>
                  <a:gd name="T117" fmla="*/ 20 h 62"/>
                  <a:gd name="T118" fmla="*/ 8 w 39"/>
                  <a:gd name="T119" fmla="*/ 3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2">
                    <a:moveTo>
                      <a:pt x="0" y="32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2" y="5"/>
                    </a:lnTo>
                    <a:lnTo>
                      <a:pt x="35" y="9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9" y="26"/>
                    </a:lnTo>
                    <a:lnTo>
                      <a:pt x="39" y="32"/>
                    </a:lnTo>
                    <a:lnTo>
                      <a:pt x="39" y="38"/>
                    </a:lnTo>
                    <a:lnTo>
                      <a:pt x="38" y="44"/>
                    </a:lnTo>
                    <a:lnTo>
                      <a:pt x="37" y="49"/>
                    </a:lnTo>
                    <a:lnTo>
                      <a:pt x="36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7" y="61"/>
                    </a:lnTo>
                    <a:lnTo>
                      <a:pt x="24" y="61"/>
                    </a:lnTo>
                    <a:lnTo>
                      <a:pt x="20" y="62"/>
                    </a:lnTo>
                    <a:lnTo>
                      <a:pt x="14" y="61"/>
                    </a:lnTo>
                    <a:lnTo>
                      <a:pt x="10" y="60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2"/>
                    </a:lnTo>
                    <a:close/>
                    <a:moveTo>
                      <a:pt x="8" y="32"/>
                    </a:moveTo>
                    <a:lnTo>
                      <a:pt x="8" y="38"/>
                    </a:lnTo>
                    <a:lnTo>
                      <a:pt x="9" y="44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6" y="55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26" y="53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1" y="44"/>
                    </a:lnTo>
                    <a:lnTo>
                      <a:pt x="31" y="38"/>
                    </a:lnTo>
                    <a:lnTo>
                      <a:pt x="32" y="32"/>
                    </a:lnTo>
                    <a:lnTo>
                      <a:pt x="31" y="24"/>
                    </a:lnTo>
                    <a:lnTo>
                      <a:pt x="31" y="20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6" y="10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2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85"/>
              <p:cNvSpPr>
                <a:spLocks noEditPoints="1"/>
              </p:cNvSpPr>
              <p:nvPr/>
            </p:nvSpPr>
            <p:spPr bwMode="auto">
              <a:xfrm>
                <a:off x="1065" y="3766"/>
                <a:ext cx="39" cy="62"/>
              </a:xfrm>
              <a:custGeom>
                <a:avLst/>
                <a:gdLst>
                  <a:gd name="T0" fmla="*/ 0 w 39"/>
                  <a:gd name="T1" fmla="*/ 30 h 62"/>
                  <a:gd name="T2" fmla="*/ 0 w 39"/>
                  <a:gd name="T3" fmla="*/ 24 h 62"/>
                  <a:gd name="T4" fmla="*/ 1 w 39"/>
                  <a:gd name="T5" fmla="*/ 18 h 62"/>
                  <a:gd name="T6" fmla="*/ 3 w 39"/>
                  <a:gd name="T7" fmla="*/ 13 h 62"/>
                  <a:gd name="T8" fmla="*/ 4 w 39"/>
                  <a:gd name="T9" fmla="*/ 9 h 62"/>
                  <a:gd name="T10" fmla="*/ 6 w 39"/>
                  <a:gd name="T11" fmla="*/ 6 h 62"/>
                  <a:gd name="T12" fmla="*/ 9 w 39"/>
                  <a:gd name="T13" fmla="*/ 3 h 62"/>
                  <a:gd name="T14" fmla="*/ 12 w 39"/>
                  <a:gd name="T15" fmla="*/ 1 h 62"/>
                  <a:gd name="T16" fmla="*/ 16 w 39"/>
                  <a:gd name="T17" fmla="*/ 1 h 62"/>
                  <a:gd name="T18" fmla="*/ 20 w 39"/>
                  <a:gd name="T19" fmla="*/ 0 h 62"/>
                  <a:gd name="T20" fmla="*/ 25 w 39"/>
                  <a:gd name="T21" fmla="*/ 1 h 62"/>
                  <a:gd name="T22" fmla="*/ 28 w 39"/>
                  <a:gd name="T23" fmla="*/ 2 h 62"/>
                  <a:gd name="T24" fmla="*/ 32 w 39"/>
                  <a:gd name="T25" fmla="*/ 4 h 62"/>
                  <a:gd name="T26" fmla="*/ 34 w 39"/>
                  <a:gd name="T27" fmla="*/ 7 h 62"/>
                  <a:gd name="T28" fmla="*/ 37 w 39"/>
                  <a:gd name="T29" fmla="*/ 12 h 62"/>
                  <a:gd name="T30" fmla="*/ 38 w 39"/>
                  <a:gd name="T31" fmla="*/ 17 h 62"/>
                  <a:gd name="T32" fmla="*/ 39 w 39"/>
                  <a:gd name="T33" fmla="*/ 20 h 62"/>
                  <a:gd name="T34" fmla="*/ 39 w 39"/>
                  <a:gd name="T35" fmla="*/ 25 h 62"/>
                  <a:gd name="T36" fmla="*/ 39 w 39"/>
                  <a:gd name="T37" fmla="*/ 30 h 62"/>
                  <a:gd name="T38" fmla="*/ 39 w 39"/>
                  <a:gd name="T39" fmla="*/ 37 h 62"/>
                  <a:gd name="T40" fmla="*/ 39 w 39"/>
                  <a:gd name="T41" fmla="*/ 44 h 62"/>
                  <a:gd name="T42" fmla="*/ 38 w 39"/>
                  <a:gd name="T43" fmla="*/ 48 h 62"/>
                  <a:gd name="T44" fmla="*/ 36 w 39"/>
                  <a:gd name="T45" fmla="*/ 52 h 62"/>
                  <a:gd name="T46" fmla="*/ 33 w 39"/>
                  <a:gd name="T47" fmla="*/ 56 h 62"/>
                  <a:gd name="T48" fmla="*/ 31 w 39"/>
                  <a:gd name="T49" fmla="*/ 58 h 62"/>
                  <a:gd name="T50" fmla="*/ 28 w 39"/>
                  <a:gd name="T51" fmla="*/ 59 h 62"/>
                  <a:gd name="T52" fmla="*/ 25 w 39"/>
                  <a:gd name="T53" fmla="*/ 61 h 62"/>
                  <a:gd name="T54" fmla="*/ 20 w 39"/>
                  <a:gd name="T55" fmla="*/ 62 h 62"/>
                  <a:gd name="T56" fmla="*/ 15 w 39"/>
                  <a:gd name="T57" fmla="*/ 61 h 62"/>
                  <a:gd name="T58" fmla="*/ 10 w 39"/>
                  <a:gd name="T59" fmla="*/ 58 h 62"/>
                  <a:gd name="T60" fmla="*/ 6 w 39"/>
                  <a:gd name="T61" fmla="*/ 56 h 62"/>
                  <a:gd name="T62" fmla="*/ 1 w 39"/>
                  <a:gd name="T63" fmla="*/ 45 h 62"/>
                  <a:gd name="T64" fmla="*/ 0 w 39"/>
                  <a:gd name="T65" fmla="*/ 30 h 62"/>
                  <a:gd name="T66" fmla="*/ 7 w 39"/>
                  <a:gd name="T67" fmla="*/ 30 h 62"/>
                  <a:gd name="T68" fmla="*/ 9 w 39"/>
                  <a:gd name="T69" fmla="*/ 37 h 62"/>
                  <a:gd name="T70" fmla="*/ 9 w 39"/>
                  <a:gd name="T71" fmla="*/ 42 h 62"/>
                  <a:gd name="T72" fmla="*/ 10 w 39"/>
                  <a:gd name="T73" fmla="*/ 47 h 62"/>
                  <a:gd name="T74" fmla="*/ 11 w 39"/>
                  <a:gd name="T75" fmla="*/ 50 h 62"/>
                  <a:gd name="T76" fmla="*/ 14 w 39"/>
                  <a:gd name="T77" fmla="*/ 52 h 62"/>
                  <a:gd name="T78" fmla="*/ 17 w 39"/>
                  <a:gd name="T79" fmla="*/ 53 h 62"/>
                  <a:gd name="T80" fmla="*/ 20 w 39"/>
                  <a:gd name="T81" fmla="*/ 55 h 62"/>
                  <a:gd name="T82" fmla="*/ 23 w 39"/>
                  <a:gd name="T83" fmla="*/ 53 h 62"/>
                  <a:gd name="T84" fmla="*/ 26 w 39"/>
                  <a:gd name="T85" fmla="*/ 52 h 62"/>
                  <a:gd name="T86" fmla="*/ 28 w 39"/>
                  <a:gd name="T87" fmla="*/ 50 h 62"/>
                  <a:gd name="T88" fmla="*/ 29 w 39"/>
                  <a:gd name="T89" fmla="*/ 47 h 62"/>
                  <a:gd name="T90" fmla="*/ 31 w 39"/>
                  <a:gd name="T91" fmla="*/ 42 h 62"/>
                  <a:gd name="T92" fmla="*/ 32 w 39"/>
                  <a:gd name="T93" fmla="*/ 37 h 62"/>
                  <a:gd name="T94" fmla="*/ 32 w 39"/>
                  <a:gd name="T95" fmla="*/ 30 h 62"/>
                  <a:gd name="T96" fmla="*/ 32 w 39"/>
                  <a:gd name="T97" fmla="*/ 24 h 62"/>
                  <a:gd name="T98" fmla="*/ 31 w 39"/>
                  <a:gd name="T99" fmla="*/ 19 h 62"/>
                  <a:gd name="T100" fmla="*/ 29 w 39"/>
                  <a:gd name="T101" fmla="*/ 14 h 62"/>
                  <a:gd name="T102" fmla="*/ 28 w 39"/>
                  <a:gd name="T103" fmla="*/ 12 h 62"/>
                  <a:gd name="T104" fmla="*/ 26 w 39"/>
                  <a:gd name="T105" fmla="*/ 9 h 62"/>
                  <a:gd name="T106" fmla="*/ 23 w 39"/>
                  <a:gd name="T107" fmla="*/ 7 h 62"/>
                  <a:gd name="T108" fmla="*/ 20 w 39"/>
                  <a:gd name="T109" fmla="*/ 7 h 62"/>
                  <a:gd name="T110" fmla="*/ 16 w 39"/>
                  <a:gd name="T111" fmla="*/ 7 h 62"/>
                  <a:gd name="T112" fmla="*/ 14 w 39"/>
                  <a:gd name="T113" fmla="*/ 8 h 62"/>
                  <a:gd name="T114" fmla="*/ 11 w 39"/>
                  <a:gd name="T115" fmla="*/ 11 h 62"/>
                  <a:gd name="T116" fmla="*/ 9 w 39"/>
                  <a:gd name="T117" fmla="*/ 19 h 62"/>
                  <a:gd name="T118" fmla="*/ 7 w 39"/>
                  <a:gd name="T119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2">
                    <a:moveTo>
                      <a:pt x="0" y="30"/>
                    </a:moveTo>
                    <a:lnTo>
                      <a:pt x="0" y="24"/>
                    </a:lnTo>
                    <a:lnTo>
                      <a:pt x="1" y="18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5"/>
                    </a:lnTo>
                    <a:lnTo>
                      <a:pt x="39" y="30"/>
                    </a:lnTo>
                    <a:lnTo>
                      <a:pt x="39" y="37"/>
                    </a:lnTo>
                    <a:lnTo>
                      <a:pt x="39" y="44"/>
                    </a:lnTo>
                    <a:lnTo>
                      <a:pt x="38" y="48"/>
                    </a:lnTo>
                    <a:lnTo>
                      <a:pt x="36" y="52"/>
                    </a:lnTo>
                    <a:lnTo>
                      <a:pt x="33" y="56"/>
                    </a:lnTo>
                    <a:lnTo>
                      <a:pt x="31" y="58"/>
                    </a:lnTo>
                    <a:lnTo>
                      <a:pt x="28" y="59"/>
                    </a:lnTo>
                    <a:lnTo>
                      <a:pt x="25" y="61"/>
                    </a:lnTo>
                    <a:lnTo>
                      <a:pt x="20" y="62"/>
                    </a:lnTo>
                    <a:lnTo>
                      <a:pt x="15" y="61"/>
                    </a:lnTo>
                    <a:lnTo>
                      <a:pt x="10" y="58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0"/>
                    </a:lnTo>
                    <a:close/>
                    <a:moveTo>
                      <a:pt x="7" y="30"/>
                    </a:moveTo>
                    <a:lnTo>
                      <a:pt x="9" y="37"/>
                    </a:lnTo>
                    <a:lnTo>
                      <a:pt x="9" y="42"/>
                    </a:lnTo>
                    <a:lnTo>
                      <a:pt x="10" y="47"/>
                    </a:lnTo>
                    <a:lnTo>
                      <a:pt x="11" y="50"/>
                    </a:lnTo>
                    <a:lnTo>
                      <a:pt x="14" y="52"/>
                    </a:lnTo>
                    <a:lnTo>
                      <a:pt x="17" y="53"/>
                    </a:lnTo>
                    <a:lnTo>
                      <a:pt x="20" y="55"/>
                    </a:lnTo>
                    <a:lnTo>
                      <a:pt x="23" y="53"/>
                    </a:lnTo>
                    <a:lnTo>
                      <a:pt x="26" y="52"/>
                    </a:lnTo>
                    <a:lnTo>
                      <a:pt x="28" y="50"/>
                    </a:lnTo>
                    <a:lnTo>
                      <a:pt x="29" y="47"/>
                    </a:lnTo>
                    <a:lnTo>
                      <a:pt x="31" y="42"/>
                    </a:lnTo>
                    <a:lnTo>
                      <a:pt x="32" y="37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31" y="19"/>
                    </a:lnTo>
                    <a:lnTo>
                      <a:pt x="29" y="14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9" y="19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86"/>
              <p:cNvSpPr>
                <a:spLocks noChangeArrowheads="1"/>
              </p:cNvSpPr>
              <p:nvPr/>
            </p:nvSpPr>
            <p:spPr bwMode="auto">
              <a:xfrm>
                <a:off x="1116" y="3818"/>
                <a:ext cx="8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7"/>
              <p:cNvSpPr>
                <a:spLocks/>
              </p:cNvSpPr>
              <p:nvPr/>
            </p:nvSpPr>
            <p:spPr bwMode="auto">
              <a:xfrm>
                <a:off x="1135" y="3766"/>
                <a:ext cx="40" cy="62"/>
              </a:xfrm>
              <a:custGeom>
                <a:avLst/>
                <a:gdLst>
                  <a:gd name="T0" fmla="*/ 8 w 40"/>
                  <a:gd name="T1" fmla="*/ 44 h 62"/>
                  <a:gd name="T2" fmla="*/ 12 w 40"/>
                  <a:gd name="T3" fmla="*/ 52 h 62"/>
                  <a:gd name="T4" fmla="*/ 19 w 40"/>
                  <a:gd name="T5" fmla="*/ 55 h 62"/>
                  <a:gd name="T6" fmla="*/ 27 w 40"/>
                  <a:gd name="T7" fmla="*/ 53 h 62"/>
                  <a:gd name="T8" fmla="*/ 30 w 40"/>
                  <a:gd name="T9" fmla="*/ 48 h 62"/>
                  <a:gd name="T10" fmla="*/ 32 w 40"/>
                  <a:gd name="T11" fmla="*/ 42 h 62"/>
                  <a:gd name="T12" fmla="*/ 30 w 40"/>
                  <a:gd name="T13" fmla="*/ 36 h 62"/>
                  <a:gd name="T14" fmla="*/ 27 w 40"/>
                  <a:gd name="T15" fmla="*/ 33 h 62"/>
                  <a:gd name="T16" fmla="*/ 21 w 40"/>
                  <a:gd name="T17" fmla="*/ 30 h 62"/>
                  <a:gd name="T18" fmla="*/ 16 w 40"/>
                  <a:gd name="T19" fmla="*/ 31 h 62"/>
                  <a:gd name="T20" fmla="*/ 17 w 40"/>
                  <a:gd name="T21" fmla="*/ 24 h 62"/>
                  <a:gd name="T22" fmla="*/ 25 w 40"/>
                  <a:gd name="T23" fmla="*/ 23 h 62"/>
                  <a:gd name="T24" fmla="*/ 28 w 40"/>
                  <a:gd name="T25" fmla="*/ 18 h 62"/>
                  <a:gd name="T26" fmla="*/ 28 w 40"/>
                  <a:gd name="T27" fmla="*/ 12 h 62"/>
                  <a:gd name="T28" fmla="*/ 23 w 40"/>
                  <a:gd name="T29" fmla="*/ 7 h 62"/>
                  <a:gd name="T30" fmla="*/ 16 w 40"/>
                  <a:gd name="T31" fmla="*/ 7 h 62"/>
                  <a:gd name="T32" fmla="*/ 11 w 40"/>
                  <a:gd name="T33" fmla="*/ 12 h 62"/>
                  <a:gd name="T34" fmla="*/ 1 w 40"/>
                  <a:gd name="T35" fmla="*/ 15 h 62"/>
                  <a:gd name="T36" fmla="*/ 5 w 40"/>
                  <a:gd name="T37" fmla="*/ 7 h 62"/>
                  <a:gd name="T38" fmla="*/ 11 w 40"/>
                  <a:gd name="T39" fmla="*/ 2 h 62"/>
                  <a:gd name="T40" fmla="*/ 19 w 40"/>
                  <a:gd name="T41" fmla="*/ 0 h 62"/>
                  <a:gd name="T42" fmla="*/ 28 w 40"/>
                  <a:gd name="T43" fmla="*/ 2 h 62"/>
                  <a:gd name="T44" fmla="*/ 34 w 40"/>
                  <a:gd name="T45" fmla="*/ 8 h 62"/>
                  <a:gd name="T46" fmla="*/ 36 w 40"/>
                  <a:gd name="T47" fmla="*/ 15 h 62"/>
                  <a:gd name="T48" fmla="*/ 34 w 40"/>
                  <a:gd name="T49" fmla="*/ 22 h 62"/>
                  <a:gd name="T50" fmla="*/ 28 w 40"/>
                  <a:gd name="T51" fmla="*/ 26 h 62"/>
                  <a:gd name="T52" fmla="*/ 36 w 40"/>
                  <a:gd name="T53" fmla="*/ 33 h 62"/>
                  <a:gd name="T54" fmla="*/ 40 w 40"/>
                  <a:gd name="T55" fmla="*/ 39 h 62"/>
                  <a:gd name="T56" fmla="*/ 39 w 40"/>
                  <a:gd name="T57" fmla="*/ 47 h 62"/>
                  <a:gd name="T58" fmla="*/ 34 w 40"/>
                  <a:gd name="T59" fmla="*/ 56 h 62"/>
                  <a:gd name="T60" fmla="*/ 25 w 40"/>
                  <a:gd name="T61" fmla="*/ 61 h 62"/>
                  <a:gd name="T62" fmla="*/ 14 w 40"/>
                  <a:gd name="T63" fmla="*/ 61 h 62"/>
                  <a:gd name="T64" fmla="*/ 6 w 40"/>
                  <a:gd name="T65" fmla="*/ 57 h 62"/>
                  <a:gd name="T66" fmla="*/ 1 w 40"/>
                  <a:gd name="T67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62">
                    <a:moveTo>
                      <a:pt x="0" y="45"/>
                    </a:moveTo>
                    <a:lnTo>
                      <a:pt x="8" y="44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6" y="53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7" y="53"/>
                    </a:lnTo>
                    <a:lnTo>
                      <a:pt x="29" y="51"/>
                    </a:lnTo>
                    <a:lnTo>
                      <a:pt x="30" y="48"/>
                    </a:lnTo>
                    <a:lnTo>
                      <a:pt x="32" y="45"/>
                    </a:lnTo>
                    <a:lnTo>
                      <a:pt x="32" y="42"/>
                    </a:lnTo>
                    <a:lnTo>
                      <a:pt x="32" y="39"/>
                    </a:lnTo>
                    <a:lnTo>
                      <a:pt x="30" y="36"/>
                    </a:lnTo>
                    <a:lnTo>
                      <a:pt x="29" y="34"/>
                    </a:lnTo>
                    <a:lnTo>
                      <a:pt x="27" y="33"/>
                    </a:lnTo>
                    <a:lnTo>
                      <a:pt x="24" y="31"/>
                    </a:lnTo>
                    <a:lnTo>
                      <a:pt x="21" y="30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22" y="24"/>
                    </a:lnTo>
                    <a:lnTo>
                      <a:pt x="25" y="23"/>
                    </a:lnTo>
                    <a:lnTo>
                      <a:pt x="27" y="20"/>
                    </a:lnTo>
                    <a:lnTo>
                      <a:pt x="28" y="18"/>
                    </a:lnTo>
                    <a:lnTo>
                      <a:pt x="29" y="15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" y="15"/>
                    </a:lnTo>
                    <a:lnTo>
                      <a:pt x="2" y="11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6" y="19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28" y="26"/>
                    </a:lnTo>
                    <a:lnTo>
                      <a:pt x="33" y="29"/>
                    </a:lnTo>
                    <a:lnTo>
                      <a:pt x="36" y="33"/>
                    </a:lnTo>
                    <a:lnTo>
                      <a:pt x="39" y="35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39" y="47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0" y="59"/>
                    </a:lnTo>
                    <a:lnTo>
                      <a:pt x="25" y="61"/>
                    </a:lnTo>
                    <a:lnTo>
                      <a:pt x="19" y="62"/>
                    </a:lnTo>
                    <a:lnTo>
                      <a:pt x="14" y="61"/>
                    </a:lnTo>
                    <a:lnTo>
                      <a:pt x="11" y="59"/>
                    </a:lnTo>
                    <a:lnTo>
                      <a:pt x="6" y="57"/>
                    </a:lnTo>
                    <a:lnTo>
                      <a:pt x="3" y="53"/>
                    </a:lnTo>
                    <a:lnTo>
                      <a:pt x="1" y="5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8"/>
              <p:cNvSpPr>
                <a:spLocks/>
              </p:cNvSpPr>
              <p:nvPr/>
            </p:nvSpPr>
            <p:spPr bwMode="auto">
              <a:xfrm>
                <a:off x="1182" y="3767"/>
                <a:ext cx="39" cy="61"/>
              </a:xfrm>
              <a:custGeom>
                <a:avLst/>
                <a:gdLst>
                  <a:gd name="T0" fmla="*/ 0 w 39"/>
                  <a:gd name="T1" fmla="*/ 44 h 61"/>
                  <a:gd name="T2" fmla="*/ 8 w 39"/>
                  <a:gd name="T3" fmla="*/ 43 h 61"/>
                  <a:gd name="T4" fmla="*/ 9 w 39"/>
                  <a:gd name="T5" fmla="*/ 47 h 61"/>
                  <a:gd name="T6" fmla="*/ 11 w 39"/>
                  <a:gd name="T7" fmla="*/ 51 h 61"/>
                  <a:gd name="T8" fmla="*/ 15 w 39"/>
                  <a:gd name="T9" fmla="*/ 52 h 61"/>
                  <a:gd name="T10" fmla="*/ 19 w 39"/>
                  <a:gd name="T11" fmla="*/ 54 h 61"/>
                  <a:gd name="T12" fmla="*/ 22 w 39"/>
                  <a:gd name="T13" fmla="*/ 52 h 61"/>
                  <a:gd name="T14" fmla="*/ 26 w 39"/>
                  <a:gd name="T15" fmla="*/ 51 h 61"/>
                  <a:gd name="T16" fmla="*/ 29 w 39"/>
                  <a:gd name="T17" fmla="*/ 50 h 61"/>
                  <a:gd name="T18" fmla="*/ 30 w 39"/>
                  <a:gd name="T19" fmla="*/ 46 h 61"/>
                  <a:gd name="T20" fmla="*/ 31 w 39"/>
                  <a:gd name="T21" fmla="*/ 44 h 61"/>
                  <a:gd name="T22" fmla="*/ 32 w 39"/>
                  <a:gd name="T23" fmla="*/ 39 h 61"/>
                  <a:gd name="T24" fmla="*/ 31 w 39"/>
                  <a:gd name="T25" fmla="*/ 35 h 61"/>
                  <a:gd name="T26" fmla="*/ 30 w 39"/>
                  <a:gd name="T27" fmla="*/ 33 h 61"/>
                  <a:gd name="T28" fmla="*/ 29 w 39"/>
                  <a:gd name="T29" fmla="*/ 29 h 61"/>
                  <a:gd name="T30" fmla="*/ 26 w 39"/>
                  <a:gd name="T31" fmla="*/ 28 h 61"/>
                  <a:gd name="T32" fmla="*/ 24 w 39"/>
                  <a:gd name="T33" fmla="*/ 27 h 61"/>
                  <a:gd name="T34" fmla="*/ 19 w 39"/>
                  <a:gd name="T35" fmla="*/ 27 h 61"/>
                  <a:gd name="T36" fmla="*/ 16 w 39"/>
                  <a:gd name="T37" fmla="*/ 27 h 61"/>
                  <a:gd name="T38" fmla="*/ 13 w 39"/>
                  <a:gd name="T39" fmla="*/ 28 h 61"/>
                  <a:gd name="T40" fmla="*/ 10 w 39"/>
                  <a:gd name="T41" fmla="*/ 29 h 61"/>
                  <a:gd name="T42" fmla="*/ 9 w 39"/>
                  <a:gd name="T43" fmla="*/ 32 h 61"/>
                  <a:gd name="T44" fmla="*/ 0 w 39"/>
                  <a:gd name="T45" fmla="*/ 30 h 61"/>
                  <a:gd name="T46" fmla="*/ 7 w 39"/>
                  <a:gd name="T47" fmla="*/ 0 h 61"/>
                  <a:gd name="T48" fmla="*/ 36 w 39"/>
                  <a:gd name="T49" fmla="*/ 0 h 61"/>
                  <a:gd name="T50" fmla="*/ 36 w 39"/>
                  <a:gd name="T51" fmla="*/ 7 h 61"/>
                  <a:gd name="T52" fmla="*/ 14 w 39"/>
                  <a:gd name="T53" fmla="*/ 7 h 61"/>
                  <a:gd name="T54" fmla="*/ 10 w 39"/>
                  <a:gd name="T55" fmla="*/ 23 h 61"/>
                  <a:gd name="T56" fmla="*/ 16 w 39"/>
                  <a:gd name="T57" fmla="*/ 21 h 61"/>
                  <a:gd name="T58" fmla="*/ 21 w 39"/>
                  <a:gd name="T59" fmla="*/ 19 h 61"/>
                  <a:gd name="T60" fmla="*/ 26 w 39"/>
                  <a:gd name="T61" fmla="*/ 19 h 61"/>
                  <a:gd name="T62" fmla="*/ 31 w 39"/>
                  <a:gd name="T63" fmla="*/ 22 h 61"/>
                  <a:gd name="T64" fmla="*/ 35 w 39"/>
                  <a:gd name="T65" fmla="*/ 24 h 61"/>
                  <a:gd name="T66" fmla="*/ 37 w 39"/>
                  <a:gd name="T67" fmla="*/ 29 h 61"/>
                  <a:gd name="T68" fmla="*/ 39 w 39"/>
                  <a:gd name="T69" fmla="*/ 33 h 61"/>
                  <a:gd name="T70" fmla="*/ 39 w 39"/>
                  <a:gd name="T71" fmla="*/ 39 h 61"/>
                  <a:gd name="T72" fmla="*/ 39 w 39"/>
                  <a:gd name="T73" fmla="*/ 44 h 61"/>
                  <a:gd name="T74" fmla="*/ 37 w 39"/>
                  <a:gd name="T75" fmla="*/ 49 h 61"/>
                  <a:gd name="T76" fmla="*/ 35 w 39"/>
                  <a:gd name="T77" fmla="*/ 54 h 61"/>
                  <a:gd name="T78" fmla="*/ 32 w 39"/>
                  <a:gd name="T79" fmla="*/ 56 h 61"/>
                  <a:gd name="T80" fmla="*/ 29 w 39"/>
                  <a:gd name="T81" fmla="*/ 58 h 61"/>
                  <a:gd name="T82" fmla="*/ 24 w 39"/>
                  <a:gd name="T83" fmla="*/ 60 h 61"/>
                  <a:gd name="T84" fmla="*/ 19 w 39"/>
                  <a:gd name="T85" fmla="*/ 61 h 61"/>
                  <a:gd name="T86" fmla="*/ 14 w 39"/>
                  <a:gd name="T87" fmla="*/ 60 h 61"/>
                  <a:gd name="T88" fmla="*/ 10 w 39"/>
                  <a:gd name="T89" fmla="*/ 58 h 61"/>
                  <a:gd name="T90" fmla="*/ 5 w 39"/>
                  <a:gd name="T91" fmla="*/ 56 h 61"/>
                  <a:gd name="T92" fmla="*/ 3 w 39"/>
                  <a:gd name="T93" fmla="*/ 52 h 61"/>
                  <a:gd name="T94" fmla="*/ 0 w 39"/>
                  <a:gd name="T95" fmla="*/ 49 h 61"/>
                  <a:gd name="T96" fmla="*/ 0 w 39"/>
                  <a:gd name="T97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61">
                    <a:moveTo>
                      <a:pt x="0" y="44"/>
                    </a:moveTo>
                    <a:lnTo>
                      <a:pt x="8" y="43"/>
                    </a:lnTo>
                    <a:lnTo>
                      <a:pt x="9" y="47"/>
                    </a:lnTo>
                    <a:lnTo>
                      <a:pt x="11" y="51"/>
                    </a:lnTo>
                    <a:lnTo>
                      <a:pt x="15" y="52"/>
                    </a:lnTo>
                    <a:lnTo>
                      <a:pt x="19" y="54"/>
                    </a:lnTo>
                    <a:lnTo>
                      <a:pt x="22" y="52"/>
                    </a:lnTo>
                    <a:lnTo>
                      <a:pt x="26" y="51"/>
                    </a:lnTo>
                    <a:lnTo>
                      <a:pt x="29" y="50"/>
                    </a:lnTo>
                    <a:lnTo>
                      <a:pt x="30" y="46"/>
                    </a:lnTo>
                    <a:lnTo>
                      <a:pt x="31" y="44"/>
                    </a:lnTo>
                    <a:lnTo>
                      <a:pt x="32" y="39"/>
                    </a:lnTo>
                    <a:lnTo>
                      <a:pt x="31" y="35"/>
                    </a:lnTo>
                    <a:lnTo>
                      <a:pt x="30" y="33"/>
                    </a:lnTo>
                    <a:lnTo>
                      <a:pt x="29" y="29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3" y="28"/>
                    </a:lnTo>
                    <a:lnTo>
                      <a:pt x="10" y="29"/>
                    </a:lnTo>
                    <a:lnTo>
                      <a:pt x="9" y="32"/>
                    </a:lnTo>
                    <a:lnTo>
                      <a:pt x="0" y="30"/>
                    </a:lnTo>
                    <a:lnTo>
                      <a:pt x="7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14" y="7"/>
                    </a:lnTo>
                    <a:lnTo>
                      <a:pt x="10" y="23"/>
                    </a:lnTo>
                    <a:lnTo>
                      <a:pt x="16" y="21"/>
                    </a:lnTo>
                    <a:lnTo>
                      <a:pt x="21" y="19"/>
                    </a:lnTo>
                    <a:lnTo>
                      <a:pt x="26" y="19"/>
                    </a:lnTo>
                    <a:lnTo>
                      <a:pt x="31" y="22"/>
                    </a:lnTo>
                    <a:lnTo>
                      <a:pt x="35" y="24"/>
                    </a:lnTo>
                    <a:lnTo>
                      <a:pt x="37" y="29"/>
                    </a:lnTo>
                    <a:lnTo>
                      <a:pt x="39" y="33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7" y="49"/>
                    </a:lnTo>
                    <a:lnTo>
                      <a:pt x="35" y="54"/>
                    </a:lnTo>
                    <a:lnTo>
                      <a:pt x="32" y="56"/>
                    </a:lnTo>
                    <a:lnTo>
                      <a:pt x="29" y="58"/>
                    </a:lnTo>
                    <a:lnTo>
                      <a:pt x="24" y="60"/>
                    </a:lnTo>
                    <a:lnTo>
                      <a:pt x="19" y="61"/>
                    </a:lnTo>
                    <a:lnTo>
                      <a:pt x="14" y="60"/>
                    </a:lnTo>
                    <a:lnTo>
                      <a:pt x="10" y="58"/>
                    </a:lnTo>
                    <a:lnTo>
                      <a:pt x="5" y="56"/>
                    </a:lnTo>
                    <a:lnTo>
                      <a:pt x="3" y="52"/>
                    </a:lnTo>
                    <a:lnTo>
                      <a:pt x="0" y="4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89"/>
              <p:cNvSpPr>
                <a:spLocks noEditPoints="1"/>
              </p:cNvSpPr>
              <p:nvPr/>
            </p:nvSpPr>
            <p:spPr bwMode="auto">
              <a:xfrm>
                <a:off x="1231" y="815"/>
                <a:ext cx="30" cy="2990"/>
              </a:xfrm>
              <a:custGeom>
                <a:avLst/>
                <a:gdLst>
                  <a:gd name="T0" fmla="*/ 30 w 30"/>
                  <a:gd name="T1" fmla="*/ 5 h 2990"/>
                  <a:gd name="T2" fmla="*/ 30 w 30"/>
                  <a:gd name="T3" fmla="*/ 0 h 2990"/>
                  <a:gd name="T4" fmla="*/ 0 w 30"/>
                  <a:gd name="T5" fmla="*/ 0 h 2990"/>
                  <a:gd name="T6" fmla="*/ 0 w 30"/>
                  <a:gd name="T7" fmla="*/ 5 h 2990"/>
                  <a:gd name="T8" fmla="*/ 30 w 30"/>
                  <a:gd name="T9" fmla="*/ 5 h 2990"/>
                  <a:gd name="T10" fmla="*/ 30 w 30"/>
                  <a:gd name="T11" fmla="*/ 432 h 2990"/>
                  <a:gd name="T12" fmla="*/ 30 w 30"/>
                  <a:gd name="T13" fmla="*/ 427 h 2990"/>
                  <a:gd name="T14" fmla="*/ 0 w 30"/>
                  <a:gd name="T15" fmla="*/ 427 h 2990"/>
                  <a:gd name="T16" fmla="*/ 0 w 30"/>
                  <a:gd name="T17" fmla="*/ 432 h 2990"/>
                  <a:gd name="T18" fmla="*/ 30 w 30"/>
                  <a:gd name="T19" fmla="*/ 432 h 2990"/>
                  <a:gd name="T20" fmla="*/ 30 w 30"/>
                  <a:gd name="T21" fmla="*/ 858 h 2990"/>
                  <a:gd name="T22" fmla="*/ 30 w 30"/>
                  <a:gd name="T23" fmla="*/ 853 h 2990"/>
                  <a:gd name="T24" fmla="*/ 0 w 30"/>
                  <a:gd name="T25" fmla="*/ 853 h 2990"/>
                  <a:gd name="T26" fmla="*/ 0 w 30"/>
                  <a:gd name="T27" fmla="*/ 858 h 2990"/>
                  <a:gd name="T28" fmla="*/ 30 w 30"/>
                  <a:gd name="T29" fmla="*/ 858 h 2990"/>
                  <a:gd name="T30" fmla="*/ 30 w 30"/>
                  <a:gd name="T31" fmla="*/ 1284 h 2990"/>
                  <a:gd name="T32" fmla="*/ 30 w 30"/>
                  <a:gd name="T33" fmla="*/ 1279 h 2990"/>
                  <a:gd name="T34" fmla="*/ 0 w 30"/>
                  <a:gd name="T35" fmla="*/ 1279 h 2990"/>
                  <a:gd name="T36" fmla="*/ 0 w 30"/>
                  <a:gd name="T37" fmla="*/ 1284 h 2990"/>
                  <a:gd name="T38" fmla="*/ 30 w 30"/>
                  <a:gd name="T39" fmla="*/ 1284 h 2990"/>
                  <a:gd name="T40" fmla="*/ 30 w 30"/>
                  <a:gd name="T41" fmla="*/ 1710 h 2990"/>
                  <a:gd name="T42" fmla="*/ 30 w 30"/>
                  <a:gd name="T43" fmla="*/ 1705 h 2990"/>
                  <a:gd name="T44" fmla="*/ 0 w 30"/>
                  <a:gd name="T45" fmla="*/ 1705 h 2990"/>
                  <a:gd name="T46" fmla="*/ 0 w 30"/>
                  <a:gd name="T47" fmla="*/ 1710 h 2990"/>
                  <a:gd name="T48" fmla="*/ 30 w 30"/>
                  <a:gd name="T49" fmla="*/ 1710 h 2990"/>
                  <a:gd name="T50" fmla="*/ 30 w 30"/>
                  <a:gd name="T51" fmla="*/ 2137 h 2990"/>
                  <a:gd name="T52" fmla="*/ 30 w 30"/>
                  <a:gd name="T53" fmla="*/ 2132 h 2990"/>
                  <a:gd name="T54" fmla="*/ 0 w 30"/>
                  <a:gd name="T55" fmla="*/ 2132 h 2990"/>
                  <a:gd name="T56" fmla="*/ 0 w 30"/>
                  <a:gd name="T57" fmla="*/ 2137 h 2990"/>
                  <a:gd name="T58" fmla="*/ 30 w 30"/>
                  <a:gd name="T59" fmla="*/ 2137 h 2990"/>
                  <a:gd name="T60" fmla="*/ 30 w 30"/>
                  <a:gd name="T61" fmla="*/ 2563 h 2990"/>
                  <a:gd name="T62" fmla="*/ 30 w 30"/>
                  <a:gd name="T63" fmla="*/ 2558 h 2990"/>
                  <a:gd name="T64" fmla="*/ 0 w 30"/>
                  <a:gd name="T65" fmla="*/ 2558 h 2990"/>
                  <a:gd name="T66" fmla="*/ 0 w 30"/>
                  <a:gd name="T67" fmla="*/ 2563 h 2990"/>
                  <a:gd name="T68" fmla="*/ 30 w 30"/>
                  <a:gd name="T69" fmla="*/ 2563 h 2990"/>
                  <a:gd name="T70" fmla="*/ 0 w 30"/>
                  <a:gd name="T71" fmla="*/ 2985 h 2990"/>
                  <a:gd name="T72" fmla="*/ 0 w 30"/>
                  <a:gd name="T73" fmla="*/ 2990 h 2990"/>
                  <a:gd name="T74" fmla="*/ 30 w 30"/>
                  <a:gd name="T75" fmla="*/ 2990 h 2990"/>
                  <a:gd name="T76" fmla="*/ 30 w 30"/>
                  <a:gd name="T77" fmla="*/ 2985 h 2990"/>
                  <a:gd name="T78" fmla="*/ 0 w 30"/>
                  <a:gd name="T79" fmla="*/ 2985 h 2990"/>
                  <a:gd name="T80" fmla="*/ 30 w 30"/>
                  <a:gd name="T81" fmla="*/ 2990 h 2990"/>
                  <a:gd name="T82" fmla="*/ 30 w 30"/>
                  <a:gd name="T83" fmla="*/ 2985 h 2990"/>
                  <a:gd name="T84" fmla="*/ 0 w 30"/>
                  <a:gd name="T85" fmla="*/ 2985 h 2990"/>
                  <a:gd name="T86" fmla="*/ 0 w 30"/>
                  <a:gd name="T87" fmla="*/ 2990 h 2990"/>
                  <a:gd name="T88" fmla="*/ 30 w 30"/>
                  <a:gd name="T89" fmla="*/ 2990 h 2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2990">
                    <a:moveTo>
                      <a:pt x="30" y="5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0" y="5"/>
                    </a:lnTo>
                    <a:close/>
                    <a:moveTo>
                      <a:pt x="30" y="432"/>
                    </a:moveTo>
                    <a:lnTo>
                      <a:pt x="30" y="427"/>
                    </a:lnTo>
                    <a:lnTo>
                      <a:pt x="0" y="427"/>
                    </a:lnTo>
                    <a:lnTo>
                      <a:pt x="0" y="432"/>
                    </a:lnTo>
                    <a:lnTo>
                      <a:pt x="30" y="432"/>
                    </a:lnTo>
                    <a:close/>
                    <a:moveTo>
                      <a:pt x="30" y="858"/>
                    </a:moveTo>
                    <a:lnTo>
                      <a:pt x="30" y="853"/>
                    </a:lnTo>
                    <a:lnTo>
                      <a:pt x="0" y="853"/>
                    </a:lnTo>
                    <a:lnTo>
                      <a:pt x="0" y="858"/>
                    </a:lnTo>
                    <a:lnTo>
                      <a:pt x="30" y="858"/>
                    </a:lnTo>
                    <a:close/>
                    <a:moveTo>
                      <a:pt x="30" y="1284"/>
                    </a:moveTo>
                    <a:lnTo>
                      <a:pt x="30" y="1279"/>
                    </a:lnTo>
                    <a:lnTo>
                      <a:pt x="0" y="1279"/>
                    </a:lnTo>
                    <a:lnTo>
                      <a:pt x="0" y="1284"/>
                    </a:lnTo>
                    <a:lnTo>
                      <a:pt x="30" y="1284"/>
                    </a:lnTo>
                    <a:close/>
                    <a:moveTo>
                      <a:pt x="30" y="1710"/>
                    </a:moveTo>
                    <a:lnTo>
                      <a:pt x="30" y="1705"/>
                    </a:lnTo>
                    <a:lnTo>
                      <a:pt x="0" y="1705"/>
                    </a:lnTo>
                    <a:lnTo>
                      <a:pt x="0" y="1710"/>
                    </a:lnTo>
                    <a:lnTo>
                      <a:pt x="30" y="1710"/>
                    </a:lnTo>
                    <a:close/>
                    <a:moveTo>
                      <a:pt x="30" y="2137"/>
                    </a:moveTo>
                    <a:lnTo>
                      <a:pt x="30" y="2132"/>
                    </a:lnTo>
                    <a:lnTo>
                      <a:pt x="0" y="2132"/>
                    </a:lnTo>
                    <a:lnTo>
                      <a:pt x="0" y="2137"/>
                    </a:lnTo>
                    <a:lnTo>
                      <a:pt x="30" y="2137"/>
                    </a:lnTo>
                    <a:close/>
                    <a:moveTo>
                      <a:pt x="30" y="2563"/>
                    </a:moveTo>
                    <a:lnTo>
                      <a:pt x="30" y="2558"/>
                    </a:lnTo>
                    <a:lnTo>
                      <a:pt x="0" y="2558"/>
                    </a:lnTo>
                    <a:lnTo>
                      <a:pt x="0" y="2563"/>
                    </a:lnTo>
                    <a:lnTo>
                      <a:pt x="30" y="2563"/>
                    </a:lnTo>
                    <a:close/>
                    <a:moveTo>
                      <a:pt x="0" y="2985"/>
                    </a:moveTo>
                    <a:lnTo>
                      <a:pt x="0" y="2990"/>
                    </a:lnTo>
                    <a:lnTo>
                      <a:pt x="30" y="2990"/>
                    </a:lnTo>
                    <a:lnTo>
                      <a:pt x="30" y="2985"/>
                    </a:lnTo>
                    <a:lnTo>
                      <a:pt x="0" y="2985"/>
                    </a:lnTo>
                    <a:close/>
                    <a:moveTo>
                      <a:pt x="30" y="2990"/>
                    </a:moveTo>
                    <a:lnTo>
                      <a:pt x="30" y="2985"/>
                    </a:lnTo>
                    <a:lnTo>
                      <a:pt x="0" y="2985"/>
                    </a:lnTo>
                    <a:lnTo>
                      <a:pt x="0" y="2990"/>
                    </a:lnTo>
                    <a:lnTo>
                      <a:pt x="30" y="29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90"/>
              <p:cNvSpPr>
                <a:spLocks noEditPoints="1"/>
              </p:cNvSpPr>
              <p:nvPr/>
            </p:nvSpPr>
            <p:spPr bwMode="auto">
              <a:xfrm>
                <a:off x="1246" y="815"/>
                <a:ext cx="15" cy="2990"/>
              </a:xfrm>
              <a:custGeom>
                <a:avLst/>
                <a:gdLst>
                  <a:gd name="T0" fmla="*/ 15 w 15"/>
                  <a:gd name="T1" fmla="*/ 5 h 2990"/>
                  <a:gd name="T2" fmla="*/ 15 w 15"/>
                  <a:gd name="T3" fmla="*/ 0 h 2990"/>
                  <a:gd name="T4" fmla="*/ 0 w 15"/>
                  <a:gd name="T5" fmla="*/ 0 h 2990"/>
                  <a:gd name="T6" fmla="*/ 0 w 15"/>
                  <a:gd name="T7" fmla="*/ 5 h 2990"/>
                  <a:gd name="T8" fmla="*/ 15 w 15"/>
                  <a:gd name="T9" fmla="*/ 5 h 2990"/>
                  <a:gd name="T10" fmla="*/ 15 w 15"/>
                  <a:gd name="T11" fmla="*/ 432 h 2990"/>
                  <a:gd name="T12" fmla="*/ 15 w 15"/>
                  <a:gd name="T13" fmla="*/ 427 h 2990"/>
                  <a:gd name="T14" fmla="*/ 0 w 15"/>
                  <a:gd name="T15" fmla="*/ 427 h 2990"/>
                  <a:gd name="T16" fmla="*/ 0 w 15"/>
                  <a:gd name="T17" fmla="*/ 432 h 2990"/>
                  <a:gd name="T18" fmla="*/ 15 w 15"/>
                  <a:gd name="T19" fmla="*/ 432 h 2990"/>
                  <a:gd name="T20" fmla="*/ 15 w 15"/>
                  <a:gd name="T21" fmla="*/ 858 h 2990"/>
                  <a:gd name="T22" fmla="*/ 15 w 15"/>
                  <a:gd name="T23" fmla="*/ 853 h 2990"/>
                  <a:gd name="T24" fmla="*/ 0 w 15"/>
                  <a:gd name="T25" fmla="*/ 853 h 2990"/>
                  <a:gd name="T26" fmla="*/ 0 w 15"/>
                  <a:gd name="T27" fmla="*/ 858 h 2990"/>
                  <a:gd name="T28" fmla="*/ 15 w 15"/>
                  <a:gd name="T29" fmla="*/ 858 h 2990"/>
                  <a:gd name="T30" fmla="*/ 15 w 15"/>
                  <a:gd name="T31" fmla="*/ 1284 h 2990"/>
                  <a:gd name="T32" fmla="*/ 15 w 15"/>
                  <a:gd name="T33" fmla="*/ 1279 h 2990"/>
                  <a:gd name="T34" fmla="*/ 0 w 15"/>
                  <a:gd name="T35" fmla="*/ 1279 h 2990"/>
                  <a:gd name="T36" fmla="*/ 0 w 15"/>
                  <a:gd name="T37" fmla="*/ 1284 h 2990"/>
                  <a:gd name="T38" fmla="*/ 15 w 15"/>
                  <a:gd name="T39" fmla="*/ 1284 h 2990"/>
                  <a:gd name="T40" fmla="*/ 15 w 15"/>
                  <a:gd name="T41" fmla="*/ 1710 h 2990"/>
                  <a:gd name="T42" fmla="*/ 15 w 15"/>
                  <a:gd name="T43" fmla="*/ 1705 h 2990"/>
                  <a:gd name="T44" fmla="*/ 0 w 15"/>
                  <a:gd name="T45" fmla="*/ 1705 h 2990"/>
                  <a:gd name="T46" fmla="*/ 0 w 15"/>
                  <a:gd name="T47" fmla="*/ 1710 h 2990"/>
                  <a:gd name="T48" fmla="*/ 15 w 15"/>
                  <a:gd name="T49" fmla="*/ 1710 h 2990"/>
                  <a:gd name="T50" fmla="*/ 15 w 15"/>
                  <a:gd name="T51" fmla="*/ 2137 h 2990"/>
                  <a:gd name="T52" fmla="*/ 15 w 15"/>
                  <a:gd name="T53" fmla="*/ 2132 h 2990"/>
                  <a:gd name="T54" fmla="*/ 0 w 15"/>
                  <a:gd name="T55" fmla="*/ 2132 h 2990"/>
                  <a:gd name="T56" fmla="*/ 0 w 15"/>
                  <a:gd name="T57" fmla="*/ 2137 h 2990"/>
                  <a:gd name="T58" fmla="*/ 15 w 15"/>
                  <a:gd name="T59" fmla="*/ 2137 h 2990"/>
                  <a:gd name="T60" fmla="*/ 15 w 15"/>
                  <a:gd name="T61" fmla="*/ 2563 h 2990"/>
                  <a:gd name="T62" fmla="*/ 15 w 15"/>
                  <a:gd name="T63" fmla="*/ 2558 h 2990"/>
                  <a:gd name="T64" fmla="*/ 0 w 15"/>
                  <a:gd name="T65" fmla="*/ 2558 h 2990"/>
                  <a:gd name="T66" fmla="*/ 0 w 15"/>
                  <a:gd name="T67" fmla="*/ 2563 h 2990"/>
                  <a:gd name="T68" fmla="*/ 15 w 15"/>
                  <a:gd name="T69" fmla="*/ 2563 h 2990"/>
                  <a:gd name="T70" fmla="*/ 15 w 15"/>
                  <a:gd name="T71" fmla="*/ 2990 h 2990"/>
                  <a:gd name="T72" fmla="*/ 15 w 15"/>
                  <a:gd name="T73" fmla="*/ 2985 h 2990"/>
                  <a:gd name="T74" fmla="*/ 0 w 15"/>
                  <a:gd name="T75" fmla="*/ 2985 h 2990"/>
                  <a:gd name="T76" fmla="*/ 0 w 15"/>
                  <a:gd name="T77" fmla="*/ 2990 h 2990"/>
                  <a:gd name="T78" fmla="*/ 15 w 15"/>
                  <a:gd name="T79" fmla="*/ 2990 h 2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" h="2990">
                    <a:moveTo>
                      <a:pt x="15" y="5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5" y="5"/>
                    </a:lnTo>
                    <a:close/>
                    <a:moveTo>
                      <a:pt x="15" y="432"/>
                    </a:moveTo>
                    <a:lnTo>
                      <a:pt x="15" y="427"/>
                    </a:lnTo>
                    <a:lnTo>
                      <a:pt x="0" y="427"/>
                    </a:lnTo>
                    <a:lnTo>
                      <a:pt x="0" y="432"/>
                    </a:lnTo>
                    <a:lnTo>
                      <a:pt x="15" y="432"/>
                    </a:lnTo>
                    <a:close/>
                    <a:moveTo>
                      <a:pt x="15" y="858"/>
                    </a:moveTo>
                    <a:lnTo>
                      <a:pt x="15" y="853"/>
                    </a:lnTo>
                    <a:lnTo>
                      <a:pt x="0" y="853"/>
                    </a:lnTo>
                    <a:lnTo>
                      <a:pt x="0" y="858"/>
                    </a:lnTo>
                    <a:lnTo>
                      <a:pt x="15" y="858"/>
                    </a:lnTo>
                    <a:close/>
                    <a:moveTo>
                      <a:pt x="15" y="1284"/>
                    </a:moveTo>
                    <a:lnTo>
                      <a:pt x="15" y="1279"/>
                    </a:lnTo>
                    <a:lnTo>
                      <a:pt x="0" y="1279"/>
                    </a:lnTo>
                    <a:lnTo>
                      <a:pt x="0" y="1284"/>
                    </a:lnTo>
                    <a:lnTo>
                      <a:pt x="15" y="1284"/>
                    </a:lnTo>
                    <a:close/>
                    <a:moveTo>
                      <a:pt x="15" y="1710"/>
                    </a:moveTo>
                    <a:lnTo>
                      <a:pt x="15" y="1705"/>
                    </a:lnTo>
                    <a:lnTo>
                      <a:pt x="0" y="1705"/>
                    </a:lnTo>
                    <a:lnTo>
                      <a:pt x="0" y="1710"/>
                    </a:lnTo>
                    <a:lnTo>
                      <a:pt x="15" y="1710"/>
                    </a:lnTo>
                    <a:close/>
                    <a:moveTo>
                      <a:pt x="15" y="2137"/>
                    </a:moveTo>
                    <a:lnTo>
                      <a:pt x="15" y="2132"/>
                    </a:lnTo>
                    <a:lnTo>
                      <a:pt x="0" y="2132"/>
                    </a:lnTo>
                    <a:lnTo>
                      <a:pt x="0" y="2137"/>
                    </a:lnTo>
                    <a:lnTo>
                      <a:pt x="15" y="2137"/>
                    </a:lnTo>
                    <a:close/>
                    <a:moveTo>
                      <a:pt x="15" y="2563"/>
                    </a:moveTo>
                    <a:lnTo>
                      <a:pt x="15" y="2558"/>
                    </a:lnTo>
                    <a:lnTo>
                      <a:pt x="0" y="2558"/>
                    </a:lnTo>
                    <a:lnTo>
                      <a:pt x="0" y="2563"/>
                    </a:lnTo>
                    <a:lnTo>
                      <a:pt x="15" y="2563"/>
                    </a:lnTo>
                    <a:close/>
                    <a:moveTo>
                      <a:pt x="15" y="2990"/>
                    </a:moveTo>
                    <a:lnTo>
                      <a:pt x="15" y="2985"/>
                    </a:lnTo>
                    <a:lnTo>
                      <a:pt x="0" y="2985"/>
                    </a:lnTo>
                    <a:lnTo>
                      <a:pt x="0" y="2990"/>
                    </a:lnTo>
                    <a:lnTo>
                      <a:pt x="15" y="29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91"/>
              <p:cNvSpPr>
                <a:spLocks/>
              </p:cNvSpPr>
              <p:nvPr/>
            </p:nvSpPr>
            <p:spPr bwMode="auto">
              <a:xfrm>
                <a:off x="967" y="2584"/>
                <a:ext cx="62" cy="47"/>
              </a:xfrm>
              <a:custGeom>
                <a:avLst/>
                <a:gdLst>
                  <a:gd name="T0" fmla="*/ 62 w 62"/>
                  <a:gd name="T1" fmla="*/ 28 h 47"/>
                  <a:gd name="T2" fmla="*/ 8 w 62"/>
                  <a:gd name="T3" fmla="*/ 28 h 47"/>
                  <a:gd name="T4" fmla="*/ 8 w 62"/>
                  <a:gd name="T5" fmla="*/ 47 h 47"/>
                  <a:gd name="T6" fmla="*/ 0 w 62"/>
                  <a:gd name="T7" fmla="*/ 47 h 47"/>
                  <a:gd name="T8" fmla="*/ 0 w 62"/>
                  <a:gd name="T9" fmla="*/ 0 h 47"/>
                  <a:gd name="T10" fmla="*/ 8 w 62"/>
                  <a:gd name="T11" fmla="*/ 0 h 47"/>
                  <a:gd name="T12" fmla="*/ 8 w 62"/>
                  <a:gd name="T13" fmla="*/ 19 h 47"/>
                  <a:gd name="T14" fmla="*/ 62 w 62"/>
                  <a:gd name="T15" fmla="*/ 19 h 47"/>
                  <a:gd name="T16" fmla="*/ 62 w 62"/>
                  <a:gd name="T17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7">
                    <a:moveTo>
                      <a:pt x="62" y="28"/>
                    </a:moveTo>
                    <a:lnTo>
                      <a:pt x="8" y="28"/>
                    </a:lnTo>
                    <a:lnTo>
                      <a:pt x="8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"/>
                    </a:lnTo>
                    <a:lnTo>
                      <a:pt x="62" y="19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92"/>
              <p:cNvSpPr>
                <a:spLocks noEditPoints="1"/>
              </p:cNvSpPr>
              <p:nvPr/>
            </p:nvSpPr>
            <p:spPr bwMode="auto">
              <a:xfrm>
                <a:off x="967" y="2568"/>
                <a:ext cx="62" cy="7"/>
              </a:xfrm>
              <a:custGeom>
                <a:avLst/>
                <a:gdLst>
                  <a:gd name="T0" fmla="*/ 9 w 62"/>
                  <a:gd name="T1" fmla="*/ 7 h 7"/>
                  <a:gd name="T2" fmla="*/ 0 w 62"/>
                  <a:gd name="T3" fmla="*/ 7 h 7"/>
                  <a:gd name="T4" fmla="*/ 0 w 62"/>
                  <a:gd name="T5" fmla="*/ 0 h 7"/>
                  <a:gd name="T6" fmla="*/ 9 w 62"/>
                  <a:gd name="T7" fmla="*/ 0 h 7"/>
                  <a:gd name="T8" fmla="*/ 9 w 62"/>
                  <a:gd name="T9" fmla="*/ 7 h 7"/>
                  <a:gd name="T10" fmla="*/ 62 w 62"/>
                  <a:gd name="T11" fmla="*/ 7 h 7"/>
                  <a:gd name="T12" fmla="*/ 18 w 62"/>
                  <a:gd name="T13" fmla="*/ 7 h 7"/>
                  <a:gd name="T14" fmla="*/ 18 w 62"/>
                  <a:gd name="T15" fmla="*/ 0 h 7"/>
                  <a:gd name="T16" fmla="*/ 62 w 62"/>
                  <a:gd name="T17" fmla="*/ 0 h 7"/>
                  <a:gd name="T18" fmla="*/ 62 w 62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">
                    <a:moveTo>
                      <a:pt x="9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  <a:moveTo>
                      <a:pt x="62" y="7"/>
                    </a:moveTo>
                    <a:lnTo>
                      <a:pt x="18" y="7"/>
                    </a:lnTo>
                    <a:lnTo>
                      <a:pt x="18" y="0"/>
                    </a:lnTo>
                    <a:lnTo>
                      <a:pt x="62" y="0"/>
                    </a:lnTo>
                    <a:lnTo>
                      <a:pt x="62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93"/>
              <p:cNvSpPr>
                <a:spLocks/>
              </p:cNvSpPr>
              <p:nvPr/>
            </p:nvSpPr>
            <p:spPr bwMode="auto">
              <a:xfrm>
                <a:off x="983" y="2497"/>
                <a:ext cx="46" cy="61"/>
              </a:xfrm>
              <a:custGeom>
                <a:avLst/>
                <a:gdLst>
                  <a:gd name="T0" fmla="*/ 46 w 46"/>
                  <a:gd name="T1" fmla="*/ 61 h 61"/>
                  <a:gd name="T2" fmla="*/ 2 w 46"/>
                  <a:gd name="T3" fmla="*/ 61 h 61"/>
                  <a:gd name="T4" fmla="*/ 2 w 46"/>
                  <a:gd name="T5" fmla="*/ 52 h 61"/>
                  <a:gd name="T6" fmla="*/ 8 w 46"/>
                  <a:gd name="T7" fmla="*/ 52 h 61"/>
                  <a:gd name="T8" fmla="*/ 5 w 46"/>
                  <a:gd name="T9" fmla="*/ 50 h 61"/>
                  <a:gd name="T10" fmla="*/ 3 w 46"/>
                  <a:gd name="T11" fmla="*/ 48 h 61"/>
                  <a:gd name="T12" fmla="*/ 2 w 46"/>
                  <a:gd name="T13" fmla="*/ 44 h 61"/>
                  <a:gd name="T14" fmla="*/ 0 w 46"/>
                  <a:gd name="T15" fmla="*/ 40 h 61"/>
                  <a:gd name="T16" fmla="*/ 2 w 46"/>
                  <a:gd name="T17" fmla="*/ 35 h 61"/>
                  <a:gd name="T18" fmla="*/ 3 w 46"/>
                  <a:gd name="T19" fmla="*/ 32 h 61"/>
                  <a:gd name="T20" fmla="*/ 5 w 46"/>
                  <a:gd name="T21" fmla="*/ 29 h 61"/>
                  <a:gd name="T22" fmla="*/ 9 w 46"/>
                  <a:gd name="T23" fmla="*/ 28 h 61"/>
                  <a:gd name="T24" fmla="*/ 5 w 46"/>
                  <a:gd name="T25" fmla="*/ 24 h 61"/>
                  <a:gd name="T26" fmla="*/ 3 w 46"/>
                  <a:gd name="T27" fmla="*/ 22 h 61"/>
                  <a:gd name="T28" fmla="*/ 2 w 46"/>
                  <a:gd name="T29" fmla="*/ 18 h 61"/>
                  <a:gd name="T30" fmla="*/ 0 w 46"/>
                  <a:gd name="T31" fmla="*/ 13 h 61"/>
                  <a:gd name="T32" fmla="*/ 0 w 46"/>
                  <a:gd name="T33" fmla="*/ 10 h 61"/>
                  <a:gd name="T34" fmla="*/ 2 w 46"/>
                  <a:gd name="T35" fmla="*/ 6 h 61"/>
                  <a:gd name="T36" fmla="*/ 4 w 46"/>
                  <a:gd name="T37" fmla="*/ 4 h 61"/>
                  <a:gd name="T38" fmla="*/ 6 w 46"/>
                  <a:gd name="T39" fmla="*/ 1 h 61"/>
                  <a:gd name="T40" fmla="*/ 10 w 46"/>
                  <a:gd name="T41" fmla="*/ 0 h 61"/>
                  <a:gd name="T42" fmla="*/ 15 w 46"/>
                  <a:gd name="T43" fmla="*/ 0 h 61"/>
                  <a:gd name="T44" fmla="*/ 46 w 46"/>
                  <a:gd name="T45" fmla="*/ 0 h 61"/>
                  <a:gd name="T46" fmla="*/ 46 w 46"/>
                  <a:gd name="T47" fmla="*/ 9 h 61"/>
                  <a:gd name="T48" fmla="*/ 19 w 46"/>
                  <a:gd name="T49" fmla="*/ 9 h 61"/>
                  <a:gd name="T50" fmla="*/ 14 w 46"/>
                  <a:gd name="T51" fmla="*/ 9 h 61"/>
                  <a:gd name="T52" fmla="*/ 11 w 46"/>
                  <a:gd name="T53" fmla="*/ 9 h 61"/>
                  <a:gd name="T54" fmla="*/ 10 w 46"/>
                  <a:gd name="T55" fmla="*/ 10 h 61"/>
                  <a:gd name="T56" fmla="*/ 9 w 46"/>
                  <a:gd name="T57" fmla="*/ 11 h 61"/>
                  <a:gd name="T58" fmla="*/ 8 w 46"/>
                  <a:gd name="T59" fmla="*/ 13 h 61"/>
                  <a:gd name="T60" fmla="*/ 8 w 46"/>
                  <a:gd name="T61" fmla="*/ 16 h 61"/>
                  <a:gd name="T62" fmla="*/ 8 w 46"/>
                  <a:gd name="T63" fmla="*/ 20 h 61"/>
                  <a:gd name="T64" fmla="*/ 10 w 46"/>
                  <a:gd name="T65" fmla="*/ 23 h 61"/>
                  <a:gd name="T66" fmla="*/ 13 w 46"/>
                  <a:gd name="T67" fmla="*/ 26 h 61"/>
                  <a:gd name="T68" fmla="*/ 16 w 46"/>
                  <a:gd name="T69" fmla="*/ 26 h 61"/>
                  <a:gd name="T70" fmla="*/ 20 w 46"/>
                  <a:gd name="T71" fmla="*/ 27 h 61"/>
                  <a:gd name="T72" fmla="*/ 46 w 46"/>
                  <a:gd name="T73" fmla="*/ 27 h 61"/>
                  <a:gd name="T74" fmla="*/ 46 w 46"/>
                  <a:gd name="T75" fmla="*/ 34 h 61"/>
                  <a:gd name="T76" fmla="*/ 17 w 46"/>
                  <a:gd name="T77" fmla="*/ 34 h 61"/>
                  <a:gd name="T78" fmla="*/ 13 w 46"/>
                  <a:gd name="T79" fmla="*/ 35 h 61"/>
                  <a:gd name="T80" fmla="*/ 10 w 46"/>
                  <a:gd name="T81" fmla="*/ 37 h 61"/>
                  <a:gd name="T82" fmla="*/ 8 w 46"/>
                  <a:gd name="T83" fmla="*/ 39 h 61"/>
                  <a:gd name="T84" fmla="*/ 8 w 46"/>
                  <a:gd name="T85" fmla="*/ 42 h 61"/>
                  <a:gd name="T86" fmla="*/ 8 w 46"/>
                  <a:gd name="T87" fmla="*/ 45 h 61"/>
                  <a:gd name="T88" fmla="*/ 9 w 46"/>
                  <a:gd name="T89" fmla="*/ 48 h 61"/>
                  <a:gd name="T90" fmla="*/ 11 w 46"/>
                  <a:gd name="T91" fmla="*/ 50 h 61"/>
                  <a:gd name="T92" fmla="*/ 14 w 46"/>
                  <a:gd name="T93" fmla="*/ 51 h 61"/>
                  <a:gd name="T94" fmla="*/ 17 w 46"/>
                  <a:gd name="T95" fmla="*/ 52 h 61"/>
                  <a:gd name="T96" fmla="*/ 22 w 46"/>
                  <a:gd name="T97" fmla="*/ 52 h 61"/>
                  <a:gd name="T98" fmla="*/ 46 w 46"/>
                  <a:gd name="T99" fmla="*/ 52 h 61"/>
                  <a:gd name="T100" fmla="*/ 46 w 46"/>
                  <a:gd name="T10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" h="61">
                    <a:moveTo>
                      <a:pt x="46" y="61"/>
                    </a:moveTo>
                    <a:lnTo>
                      <a:pt x="2" y="61"/>
                    </a:lnTo>
                    <a:lnTo>
                      <a:pt x="2" y="52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29"/>
                    </a:lnTo>
                    <a:lnTo>
                      <a:pt x="9" y="28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19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20" y="27"/>
                    </a:lnTo>
                    <a:lnTo>
                      <a:pt x="46" y="27"/>
                    </a:lnTo>
                    <a:lnTo>
                      <a:pt x="46" y="34"/>
                    </a:lnTo>
                    <a:lnTo>
                      <a:pt x="17" y="34"/>
                    </a:lnTo>
                    <a:lnTo>
                      <a:pt x="13" y="35"/>
                    </a:lnTo>
                    <a:lnTo>
                      <a:pt x="10" y="37"/>
                    </a:lnTo>
                    <a:lnTo>
                      <a:pt x="8" y="39"/>
                    </a:lnTo>
                    <a:lnTo>
                      <a:pt x="8" y="42"/>
                    </a:lnTo>
                    <a:lnTo>
                      <a:pt x="8" y="45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4" y="51"/>
                    </a:lnTo>
                    <a:lnTo>
                      <a:pt x="17" y="52"/>
                    </a:lnTo>
                    <a:lnTo>
                      <a:pt x="22" y="52"/>
                    </a:lnTo>
                    <a:lnTo>
                      <a:pt x="46" y="52"/>
                    </a:lnTo>
                    <a:lnTo>
                      <a:pt x="4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94"/>
              <p:cNvSpPr>
                <a:spLocks noEditPoints="1"/>
              </p:cNvSpPr>
              <p:nvPr/>
            </p:nvSpPr>
            <p:spPr bwMode="auto">
              <a:xfrm>
                <a:off x="983" y="2448"/>
                <a:ext cx="47" cy="40"/>
              </a:xfrm>
              <a:custGeom>
                <a:avLst/>
                <a:gdLst>
                  <a:gd name="T0" fmla="*/ 32 w 47"/>
                  <a:gd name="T1" fmla="*/ 7 h 40"/>
                  <a:gd name="T2" fmla="*/ 33 w 47"/>
                  <a:gd name="T3" fmla="*/ 0 h 40"/>
                  <a:gd name="T4" fmla="*/ 37 w 47"/>
                  <a:gd name="T5" fmla="*/ 1 h 40"/>
                  <a:gd name="T6" fmla="*/ 41 w 47"/>
                  <a:gd name="T7" fmla="*/ 4 h 40"/>
                  <a:gd name="T8" fmla="*/ 43 w 47"/>
                  <a:gd name="T9" fmla="*/ 7 h 40"/>
                  <a:gd name="T10" fmla="*/ 44 w 47"/>
                  <a:gd name="T11" fmla="*/ 10 h 40"/>
                  <a:gd name="T12" fmla="*/ 46 w 47"/>
                  <a:gd name="T13" fmla="*/ 15 h 40"/>
                  <a:gd name="T14" fmla="*/ 47 w 47"/>
                  <a:gd name="T15" fmla="*/ 20 h 40"/>
                  <a:gd name="T16" fmla="*/ 46 w 47"/>
                  <a:gd name="T17" fmla="*/ 26 h 40"/>
                  <a:gd name="T18" fmla="*/ 43 w 47"/>
                  <a:gd name="T19" fmla="*/ 31 h 40"/>
                  <a:gd name="T20" fmla="*/ 41 w 47"/>
                  <a:gd name="T21" fmla="*/ 34 h 40"/>
                  <a:gd name="T22" fmla="*/ 36 w 47"/>
                  <a:gd name="T23" fmla="*/ 38 h 40"/>
                  <a:gd name="T24" fmla="*/ 30 w 47"/>
                  <a:gd name="T25" fmla="*/ 39 h 40"/>
                  <a:gd name="T26" fmla="*/ 24 w 47"/>
                  <a:gd name="T27" fmla="*/ 40 h 40"/>
                  <a:gd name="T28" fmla="*/ 17 w 47"/>
                  <a:gd name="T29" fmla="*/ 39 h 40"/>
                  <a:gd name="T30" fmla="*/ 11 w 47"/>
                  <a:gd name="T31" fmla="*/ 38 h 40"/>
                  <a:gd name="T32" fmla="*/ 6 w 47"/>
                  <a:gd name="T33" fmla="*/ 34 h 40"/>
                  <a:gd name="T34" fmla="*/ 3 w 47"/>
                  <a:gd name="T35" fmla="*/ 31 h 40"/>
                  <a:gd name="T36" fmla="*/ 2 w 47"/>
                  <a:gd name="T37" fmla="*/ 26 h 40"/>
                  <a:gd name="T38" fmla="*/ 0 w 47"/>
                  <a:gd name="T39" fmla="*/ 20 h 40"/>
                  <a:gd name="T40" fmla="*/ 2 w 47"/>
                  <a:gd name="T41" fmla="*/ 15 h 40"/>
                  <a:gd name="T42" fmla="*/ 3 w 47"/>
                  <a:gd name="T43" fmla="*/ 10 h 40"/>
                  <a:gd name="T44" fmla="*/ 6 w 47"/>
                  <a:gd name="T45" fmla="*/ 5 h 40"/>
                  <a:gd name="T46" fmla="*/ 11 w 47"/>
                  <a:gd name="T47" fmla="*/ 3 h 40"/>
                  <a:gd name="T48" fmla="*/ 16 w 47"/>
                  <a:gd name="T49" fmla="*/ 0 h 40"/>
                  <a:gd name="T50" fmla="*/ 24 w 47"/>
                  <a:gd name="T51" fmla="*/ 0 h 40"/>
                  <a:gd name="T52" fmla="*/ 25 w 47"/>
                  <a:gd name="T53" fmla="*/ 0 h 40"/>
                  <a:gd name="T54" fmla="*/ 25 w 47"/>
                  <a:gd name="T55" fmla="*/ 32 h 40"/>
                  <a:gd name="T56" fmla="*/ 30 w 47"/>
                  <a:gd name="T57" fmla="*/ 32 h 40"/>
                  <a:gd name="T58" fmla="*/ 33 w 47"/>
                  <a:gd name="T59" fmla="*/ 31 h 40"/>
                  <a:gd name="T60" fmla="*/ 36 w 47"/>
                  <a:gd name="T61" fmla="*/ 28 h 40"/>
                  <a:gd name="T62" fmla="*/ 37 w 47"/>
                  <a:gd name="T63" fmla="*/ 26 h 40"/>
                  <a:gd name="T64" fmla="*/ 38 w 47"/>
                  <a:gd name="T65" fmla="*/ 23 h 40"/>
                  <a:gd name="T66" fmla="*/ 39 w 47"/>
                  <a:gd name="T67" fmla="*/ 20 h 40"/>
                  <a:gd name="T68" fmla="*/ 38 w 47"/>
                  <a:gd name="T69" fmla="*/ 16 h 40"/>
                  <a:gd name="T70" fmla="*/ 37 w 47"/>
                  <a:gd name="T71" fmla="*/ 12 h 40"/>
                  <a:gd name="T72" fmla="*/ 36 w 47"/>
                  <a:gd name="T73" fmla="*/ 10 h 40"/>
                  <a:gd name="T74" fmla="*/ 32 w 47"/>
                  <a:gd name="T75" fmla="*/ 7 h 40"/>
                  <a:gd name="T76" fmla="*/ 17 w 47"/>
                  <a:gd name="T77" fmla="*/ 32 h 40"/>
                  <a:gd name="T78" fmla="*/ 17 w 47"/>
                  <a:gd name="T79" fmla="*/ 7 h 40"/>
                  <a:gd name="T80" fmla="*/ 14 w 47"/>
                  <a:gd name="T81" fmla="*/ 9 h 40"/>
                  <a:gd name="T82" fmla="*/ 11 w 47"/>
                  <a:gd name="T83" fmla="*/ 11 h 40"/>
                  <a:gd name="T84" fmla="*/ 9 w 47"/>
                  <a:gd name="T85" fmla="*/ 14 h 40"/>
                  <a:gd name="T86" fmla="*/ 8 w 47"/>
                  <a:gd name="T87" fmla="*/ 16 h 40"/>
                  <a:gd name="T88" fmla="*/ 8 w 47"/>
                  <a:gd name="T89" fmla="*/ 20 h 40"/>
                  <a:gd name="T90" fmla="*/ 8 w 47"/>
                  <a:gd name="T91" fmla="*/ 25 h 40"/>
                  <a:gd name="T92" fmla="*/ 10 w 47"/>
                  <a:gd name="T93" fmla="*/ 28 h 40"/>
                  <a:gd name="T94" fmla="*/ 13 w 47"/>
                  <a:gd name="T95" fmla="*/ 31 h 40"/>
                  <a:gd name="T96" fmla="*/ 15 w 47"/>
                  <a:gd name="T97" fmla="*/ 32 h 40"/>
                  <a:gd name="T98" fmla="*/ 17 w 47"/>
                  <a:gd name="T9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40">
                    <a:moveTo>
                      <a:pt x="32" y="7"/>
                    </a:moveTo>
                    <a:lnTo>
                      <a:pt x="33" y="0"/>
                    </a:lnTo>
                    <a:lnTo>
                      <a:pt x="37" y="1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4" y="10"/>
                    </a:lnTo>
                    <a:lnTo>
                      <a:pt x="46" y="15"/>
                    </a:lnTo>
                    <a:lnTo>
                      <a:pt x="47" y="20"/>
                    </a:lnTo>
                    <a:lnTo>
                      <a:pt x="46" y="26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6" y="38"/>
                    </a:lnTo>
                    <a:lnTo>
                      <a:pt x="30" y="39"/>
                    </a:lnTo>
                    <a:lnTo>
                      <a:pt x="24" y="40"/>
                    </a:lnTo>
                    <a:lnTo>
                      <a:pt x="17" y="39"/>
                    </a:lnTo>
                    <a:lnTo>
                      <a:pt x="11" y="38"/>
                    </a:lnTo>
                    <a:lnTo>
                      <a:pt x="6" y="34"/>
                    </a:lnTo>
                    <a:lnTo>
                      <a:pt x="3" y="31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32"/>
                    </a:lnTo>
                    <a:lnTo>
                      <a:pt x="30" y="32"/>
                    </a:lnTo>
                    <a:lnTo>
                      <a:pt x="33" y="31"/>
                    </a:lnTo>
                    <a:lnTo>
                      <a:pt x="36" y="28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20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6" y="10"/>
                    </a:lnTo>
                    <a:lnTo>
                      <a:pt x="32" y="7"/>
                    </a:lnTo>
                    <a:close/>
                    <a:moveTo>
                      <a:pt x="17" y="32"/>
                    </a:moveTo>
                    <a:lnTo>
                      <a:pt x="17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5"/>
                    </a:lnTo>
                    <a:lnTo>
                      <a:pt x="10" y="28"/>
                    </a:lnTo>
                    <a:lnTo>
                      <a:pt x="13" y="31"/>
                    </a:lnTo>
                    <a:lnTo>
                      <a:pt x="15" y="32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95"/>
              <p:cNvSpPr>
                <a:spLocks/>
              </p:cNvSpPr>
              <p:nvPr/>
            </p:nvSpPr>
            <p:spPr bwMode="auto">
              <a:xfrm>
                <a:off x="967" y="2420"/>
                <a:ext cx="62" cy="24"/>
              </a:xfrm>
              <a:custGeom>
                <a:avLst/>
                <a:gdLst>
                  <a:gd name="T0" fmla="*/ 62 w 62"/>
                  <a:gd name="T1" fmla="*/ 24 h 24"/>
                  <a:gd name="T2" fmla="*/ 0 w 62"/>
                  <a:gd name="T3" fmla="*/ 7 h 24"/>
                  <a:gd name="T4" fmla="*/ 0 w 62"/>
                  <a:gd name="T5" fmla="*/ 0 h 24"/>
                  <a:gd name="T6" fmla="*/ 62 w 62"/>
                  <a:gd name="T7" fmla="*/ 18 h 24"/>
                  <a:gd name="T8" fmla="*/ 62 w 6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4">
                    <a:moveTo>
                      <a:pt x="62" y="2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62" y="18"/>
                    </a:lnTo>
                    <a:lnTo>
                      <a:pt x="6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96"/>
              <p:cNvSpPr>
                <a:spLocks/>
              </p:cNvSpPr>
              <p:nvPr/>
            </p:nvSpPr>
            <p:spPr bwMode="auto">
              <a:xfrm>
                <a:off x="983" y="2382"/>
                <a:ext cx="47" cy="36"/>
              </a:xfrm>
              <a:custGeom>
                <a:avLst/>
                <a:gdLst>
                  <a:gd name="T0" fmla="*/ 31 w 47"/>
                  <a:gd name="T1" fmla="*/ 28 h 36"/>
                  <a:gd name="T2" fmla="*/ 37 w 47"/>
                  <a:gd name="T3" fmla="*/ 25 h 36"/>
                  <a:gd name="T4" fmla="*/ 39 w 47"/>
                  <a:gd name="T5" fmla="*/ 17 h 36"/>
                  <a:gd name="T6" fmla="*/ 37 w 47"/>
                  <a:gd name="T7" fmla="*/ 10 h 36"/>
                  <a:gd name="T8" fmla="*/ 33 w 47"/>
                  <a:gd name="T9" fmla="*/ 7 h 36"/>
                  <a:gd name="T10" fmla="*/ 30 w 47"/>
                  <a:gd name="T11" fmla="*/ 11 h 36"/>
                  <a:gd name="T12" fmla="*/ 27 w 47"/>
                  <a:gd name="T13" fmla="*/ 18 h 36"/>
                  <a:gd name="T14" fmla="*/ 24 w 47"/>
                  <a:gd name="T15" fmla="*/ 28 h 36"/>
                  <a:gd name="T16" fmla="*/ 19 w 47"/>
                  <a:gd name="T17" fmla="*/ 33 h 36"/>
                  <a:gd name="T18" fmla="*/ 14 w 47"/>
                  <a:gd name="T19" fmla="*/ 36 h 36"/>
                  <a:gd name="T20" fmla="*/ 8 w 47"/>
                  <a:gd name="T21" fmla="*/ 34 h 36"/>
                  <a:gd name="T22" fmla="*/ 4 w 47"/>
                  <a:gd name="T23" fmla="*/ 31 h 36"/>
                  <a:gd name="T24" fmla="*/ 2 w 47"/>
                  <a:gd name="T25" fmla="*/ 26 h 36"/>
                  <a:gd name="T26" fmla="*/ 0 w 47"/>
                  <a:gd name="T27" fmla="*/ 20 h 36"/>
                  <a:gd name="T28" fmla="*/ 2 w 47"/>
                  <a:gd name="T29" fmla="*/ 11 h 36"/>
                  <a:gd name="T30" fmla="*/ 6 w 47"/>
                  <a:gd name="T31" fmla="*/ 5 h 36"/>
                  <a:gd name="T32" fmla="*/ 13 w 47"/>
                  <a:gd name="T33" fmla="*/ 3 h 36"/>
                  <a:gd name="T34" fmla="*/ 11 w 47"/>
                  <a:gd name="T35" fmla="*/ 11 h 36"/>
                  <a:gd name="T36" fmla="*/ 8 w 47"/>
                  <a:gd name="T37" fmla="*/ 16 h 36"/>
                  <a:gd name="T38" fmla="*/ 8 w 47"/>
                  <a:gd name="T39" fmla="*/ 22 h 36"/>
                  <a:gd name="T40" fmla="*/ 10 w 47"/>
                  <a:gd name="T41" fmla="*/ 27 h 36"/>
                  <a:gd name="T42" fmla="*/ 15 w 47"/>
                  <a:gd name="T43" fmla="*/ 27 h 36"/>
                  <a:gd name="T44" fmla="*/ 16 w 47"/>
                  <a:gd name="T45" fmla="*/ 23 h 36"/>
                  <a:gd name="T46" fmla="*/ 19 w 47"/>
                  <a:gd name="T47" fmla="*/ 18 h 36"/>
                  <a:gd name="T48" fmla="*/ 21 w 47"/>
                  <a:gd name="T49" fmla="*/ 7 h 36"/>
                  <a:gd name="T50" fmla="*/ 26 w 47"/>
                  <a:gd name="T51" fmla="*/ 3 h 36"/>
                  <a:gd name="T52" fmla="*/ 32 w 47"/>
                  <a:gd name="T53" fmla="*/ 0 h 36"/>
                  <a:gd name="T54" fmla="*/ 39 w 47"/>
                  <a:gd name="T55" fmla="*/ 3 h 36"/>
                  <a:gd name="T56" fmla="*/ 44 w 47"/>
                  <a:gd name="T57" fmla="*/ 9 h 36"/>
                  <a:gd name="T58" fmla="*/ 47 w 47"/>
                  <a:gd name="T59" fmla="*/ 17 h 36"/>
                  <a:gd name="T60" fmla="*/ 44 w 47"/>
                  <a:gd name="T61" fmla="*/ 27 h 36"/>
                  <a:gd name="T62" fmla="*/ 39 w 47"/>
                  <a:gd name="T63" fmla="*/ 33 h 36"/>
                  <a:gd name="T64" fmla="*/ 32 w 47"/>
                  <a:gd name="T6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36">
                    <a:moveTo>
                      <a:pt x="32" y="36"/>
                    </a:moveTo>
                    <a:lnTo>
                      <a:pt x="31" y="28"/>
                    </a:lnTo>
                    <a:lnTo>
                      <a:pt x="35" y="27"/>
                    </a:lnTo>
                    <a:lnTo>
                      <a:pt x="37" y="25"/>
                    </a:lnTo>
                    <a:lnTo>
                      <a:pt x="38" y="22"/>
                    </a:lnTo>
                    <a:lnTo>
                      <a:pt x="39" y="17"/>
                    </a:lnTo>
                    <a:lnTo>
                      <a:pt x="38" y="14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33" y="7"/>
                    </a:lnTo>
                    <a:lnTo>
                      <a:pt x="31" y="9"/>
                    </a:lnTo>
                    <a:lnTo>
                      <a:pt x="30" y="11"/>
                    </a:lnTo>
                    <a:lnTo>
                      <a:pt x="28" y="14"/>
                    </a:lnTo>
                    <a:lnTo>
                      <a:pt x="27" y="18"/>
                    </a:lnTo>
                    <a:lnTo>
                      <a:pt x="25" y="25"/>
                    </a:lnTo>
                    <a:lnTo>
                      <a:pt x="24" y="28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3" y="3"/>
                    </a:lnTo>
                    <a:lnTo>
                      <a:pt x="14" y="10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9" y="26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9" y="18"/>
                    </a:lnTo>
                    <a:lnTo>
                      <a:pt x="20" y="12"/>
                    </a:lnTo>
                    <a:lnTo>
                      <a:pt x="21" y="7"/>
                    </a:lnTo>
                    <a:lnTo>
                      <a:pt x="24" y="5"/>
                    </a:lnTo>
                    <a:lnTo>
                      <a:pt x="26" y="3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9" y="3"/>
                    </a:lnTo>
                    <a:lnTo>
                      <a:pt x="42" y="5"/>
                    </a:lnTo>
                    <a:lnTo>
                      <a:pt x="44" y="9"/>
                    </a:lnTo>
                    <a:lnTo>
                      <a:pt x="46" y="12"/>
                    </a:lnTo>
                    <a:lnTo>
                      <a:pt x="47" y="17"/>
                    </a:lnTo>
                    <a:lnTo>
                      <a:pt x="46" y="22"/>
                    </a:lnTo>
                    <a:lnTo>
                      <a:pt x="44" y="27"/>
                    </a:lnTo>
                    <a:lnTo>
                      <a:pt x="43" y="31"/>
                    </a:lnTo>
                    <a:lnTo>
                      <a:pt x="39" y="33"/>
                    </a:lnTo>
                    <a:lnTo>
                      <a:pt x="36" y="34"/>
                    </a:lnTo>
                    <a:lnTo>
                      <a:pt x="3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97"/>
              <p:cNvSpPr>
                <a:spLocks noChangeArrowheads="1"/>
              </p:cNvSpPr>
              <p:nvPr/>
            </p:nvSpPr>
            <p:spPr bwMode="auto">
              <a:xfrm>
                <a:off x="1368" y="746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98"/>
              <p:cNvSpPr>
                <a:spLocks noEditPoints="1"/>
              </p:cNvSpPr>
              <p:nvPr/>
            </p:nvSpPr>
            <p:spPr bwMode="auto">
              <a:xfrm>
                <a:off x="1397" y="710"/>
                <a:ext cx="39" cy="61"/>
              </a:xfrm>
              <a:custGeom>
                <a:avLst/>
                <a:gdLst>
                  <a:gd name="T0" fmla="*/ 0 w 39"/>
                  <a:gd name="T1" fmla="*/ 31 h 61"/>
                  <a:gd name="T2" fmla="*/ 0 w 39"/>
                  <a:gd name="T3" fmla="*/ 25 h 61"/>
                  <a:gd name="T4" fmla="*/ 0 w 39"/>
                  <a:gd name="T5" fmla="*/ 18 h 61"/>
                  <a:gd name="T6" fmla="*/ 2 w 39"/>
                  <a:gd name="T7" fmla="*/ 14 h 61"/>
                  <a:gd name="T8" fmla="*/ 4 w 39"/>
                  <a:gd name="T9" fmla="*/ 10 h 61"/>
                  <a:gd name="T10" fmla="*/ 6 w 39"/>
                  <a:gd name="T11" fmla="*/ 6 h 61"/>
                  <a:gd name="T12" fmla="*/ 9 w 39"/>
                  <a:gd name="T13" fmla="*/ 4 h 61"/>
                  <a:gd name="T14" fmla="*/ 11 w 39"/>
                  <a:gd name="T15" fmla="*/ 1 h 61"/>
                  <a:gd name="T16" fmla="*/ 15 w 39"/>
                  <a:gd name="T17" fmla="*/ 0 h 61"/>
                  <a:gd name="T18" fmla="*/ 20 w 39"/>
                  <a:gd name="T19" fmla="*/ 0 h 61"/>
                  <a:gd name="T20" fmla="*/ 25 w 39"/>
                  <a:gd name="T21" fmla="*/ 0 h 61"/>
                  <a:gd name="T22" fmla="*/ 28 w 39"/>
                  <a:gd name="T23" fmla="*/ 3 h 61"/>
                  <a:gd name="T24" fmla="*/ 32 w 39"/>
                  <a:gd name="T25" fmla="*/ 5 h 61"/>
                  <a:gd name="T26" fmla="*/ 35 w 39"/>
                  <a:gd name="T27" fmla="*/ 7 h 61"/>
                  <a:gd name="T28" fmla="*/ 37 w 39"/>
                  <a:gd name="T29" fmla="*/ 12 h 61"/>
                  <a:gd name="T30" fmla="*/ 38 w 39"/>
                  <a:gd name="T31" fmla="*/ 17 h 61"/>
                  <a:gd name="T32" fmla="*/ 38 w 39"/>
                  <a:gd name="T33" fmla="*/ 21 h 61"/>
                  <a:gd name="T34" fmla="*/ 39 w 39"/>
                  <a:gd name="T35" fmla="*/ 26 h 61"/>
                  <a:gd name="T36" fmla="*/ 39 w 39"/>
                  <a:gd name="T37" fmla="*/ 31 h 61"/>
                  <a:gd name="T38" fmla="*/ 39 w 39"/>
                  <a:gd name="T39" fmla="*/ 38 h 61"/>
                  <a:gd name="T40" fmla="*/ 38 w 39"/>
                  <a:gd name="T41" fmla="*/ 43 h 61"/>
                  <a:gd name="T42" fmla="*/ 37 w 39"/>
                  <a:gd name="T43" fmla="*/ 48 h 61"/>
                  <a:gd name="T44" fmla="*/ 36 w 39"/>
                  <a:gd name="T45" fmla="*/ 53 h 61"/>
                  <a:gd name="T46" fmla="*/ 33 w 39"/>
                  <a:gd name="T47" fmla="*/ 56 h 61"/>
                  <a:gd name="T48" fmla="*/ 31 w 39"/>
                  <a:gd name="T49" fmla="*/ 59 h 61"/>
                  <a:gd name="T50" fmla="*/ 27 w 39"/>
                  <a:gd name="T51" fmla="*/ 60 h 61"/>
                  <a:gd name="T52" fmla="*/ 24 w 39"/>
                  <a:gd name="T53" fmla="*/ 61 h 61"/>
                  <a:gd name="T54" fmla="*/ 20 w 39"/>
                  <a:gd name="T55" fmla="*/ 61 h 61"/>
                  <a:gd name="T56" fmla="*/ 14 w 39"/>
                  <a:gd name="T57" fmla="*/ 61 h 61"/>
                  <a:gd name="T58" fmla="*/ 10 w 39"/>
                  <a:gd name="T59" fmla="*/ 59 h 61"/>
                  <a:gd name="T60" fmla="*/ 5 w 39"/>
                  <a:gd name="T61" fmla="*/ 56 h 61"/>
                  <a:gd name="T62" fmla="*/ 2 w 39"/>
                  <a:gd name="T63" fmla="*/ 45 h 61"/>
                  <a:gd name="T64" fmla="*/ 0 w 39"/>
                  <a:gd name="T65" fmla="*/ 31 h 61"/>
                  <a:gd name="T66" fmla="*/ 8 w 39"/>
                  <a:gd name="T67" fmla="*/ 31 h 61"/>
                  <a:gd name="T68" fmla="*/ 8 w 39"/>
                  <a:gd name="T69" fmla="*/ 38 h 61"/>
                  <a:gd name="T70" fmla="*/ 9 w 39"/>
                  <a:gd name="T71" fmla="*/ 43 h 61"/>
                  <a:gd name="T72" fmla="*/ 10 w 39"/>
                  <a:gd name="T73" fmla="*/ 48 h 61"/>
                  <a:gd name="T74" fmla="*/ 11 w 39"/>
                  <a:gd name="T75" fmla="*/ 50 h 61"/>
                  <a:gd name="T76" fmla="*/ 14 w 39"/>
                  <a:gd name="T77" fmla="*/ 53 h 61"/>
                  <a:gd name="T78" fmla="*/ 16 w 39"/>
                  <a:gd name="T79" fmla="*/ 54 h 61"/>
                  <a:gd name="T80" fmla="*/ 20 w 39"/>
                  <a:gd name="T81" fmla="*/ 55 h 61"/>
                  <a:gd name="T82" fmla="*/ 22 w 39"/>
                  <a:gd name="T83" fmla="*/ 54 h 61"/>
                  <a:gd name="T84" fmla="*/ 26 w 39"/>
                  <a:gd name="T85" fmla="*/ 53 h 61"/>
                  <a:gd name="T86" fmla="*/ 28 w 39"/>
                  <a:gd name="T87" fmla="*/ 50 h 61"/>
                  <a:gd name="T88" fmla="*/ 30 w 39"/>
                  <a:gd name="T89" fmla="*/ 48 h 61"/>
                  <a:gd name="T90" fmla="*/ 31 w 39"/>
                  <a:gd name="T91" fmla="*/ 43 h 61"/>
                  <a:gd name="T92" fmla="*/ 31 w 39"/>
                  <a:gd name="T93" fmla="*/ 38 h 61"/>
                  <a:gd name="T94" fmla="*/ 31 w 39"/>
                  <a:gd name="T95" fmla="*/ 31 h 61"/>
                  <a:gd name="T96" fmla="*/ 31 w 39"/>
                  <a:gd name="T97" fmla="*/ 25 h 61"/>
                  <a:gd name="T98" fmla="*/ 31 w 39"/>
                  <a:gd name="T99" fmla="*/ 18 h 61"/>
                  <a:gd name="T100" fmla="*/ 30 w 39"/>
                  <a:gd name="T101" fmla="*/ 15 h 61"/>
                  <a:gd name="T102" fmla="*/ 28 w 39"/>
                  <a:gd name="T103" fmla="*/ 12 h 61"/>
                  <a:gd name="T104" fmla="*/ 26 w 39"/>
                  <a:gd name="T105" fmla="*/ 9 h 61"/>
                  <a:gd name="T106" fmla="*/ 22 w 39"/>
                  <a:gd name="T107" fmla="*/ 7 h 61"/>
                  <a:gd name="T108" fmla="*/ 20 w 39"/>
                  <a:gd name="T109" fmla="*/ 7 h 61"/>
                  <a:gd name="T110" fmla="*/ 16 w 39"/>
                  <a:gd name="T111" fmla="*/ 7 h 61"/>
                  <a:gd name="T112" fmla="*/ 14 w 39"/>
                  <a:gd name="T113" fmla="*/ 9 h 61"/>
                  <a:gd name="T114" fmla="*/ 11 w 39"/>
                  <a:gd name="T115" fmla="*/ 11 h 61"/>
                  <a:gd name="T116" fmla="*/ 9 w 39"/>
                  <a:gd name="T117" fmla="*/ 18 h 61"/>
                  <a:gd name="T118" fmla="*/ 8 w 39"/>
                  <a:gd name="T1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61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3"/>
                    </a:lnTo>
                    <a:lnTo>
                      <a:pt x="32" y="5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9" y="26"/>
                    </a:lnTo>
                    <a:lnTo>
                      <a:pt x="39" y="31"/>
                    </a:lnTo>
                    <a:lnTo>
                      <a:pt x="39" y="38"/>
                    </a:lnTo>
                    <a:lnTo>
                      <a:pt x="38" y="43"/>
                    </a:lnTo>
                    <a:lnTo>
                      <a:pt x="37" y="48"/>
                    </a:lnTo>
                    <a:lnTo>
                      <a:pt x="36" y="53"/>
                    </a:lnTo>
                    <a:lnTo>
                      <a:pt x="33" y="56"/>
                    </a:lnTo>
                    <a:lnTo>
                      <a:pt x="31" y="59"/>
                    </a:lnTo>
                    <a:lnTo>
                      <a:pt x="27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5" y="56"/>
                    </a:lnTo>
                    <a:lnTo>
                      <a:pt x="2" y="45"/>
                    </a:lnTo>
                    <a:lnTo>
                      <a:pt x="0" y="31"/>
                    </a:lnTo>
                    <a:close/>
                    <a:moveTo>
                      <a:pt x="8" y="31"/>
                    </a:moveTo>
                    <a:lnTo>
                      <a:pt x="8" y="38"/>
                    </a:lnTo>
                    <a:lnTo>
                      <a:pt x="9" y="43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4" y="53"/>
                    </a:lnTo>
                    <a:lnTo>
                      <a:pt x="16" y="54"/>
                    </a:lnTo>
                    <a:lnTo>
                      <a:pt x="20" y="55"/>
                    </a:lnTo>
                    <a:lnTo>
                      <a:pt x="22" y="54"/>
                    </a:lnTo>
                    <a:lnTo>
                      <a:pt x="26" y="53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1" y="43"/>
                    </a:lnTo>
                    <a:lnTo>
                      <a:pt x="31" y="38"/>
                    </a:lnTo>
                    <a:lnTo>
                      <a:pt x="31" y="31"/>
                    </a:lnTo>
                    <a:lnTo>
                      <a:pt x="31" y="25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9" y="18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99"/>
              <p:cNvSpPr>
                <a:spLocks noChangeArrowheads="1"/>
              </p:cNvSpPr>
              <p:nvPr/>
            </p:nvSpPr>
            <p:spPr bwMode="auto">
              <a:xfrm>
                <a:off x="1447" y="763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00"/>
              <p:cNvSpPr>
                <a:spLocks/>
              </p:cNvSpPr>
              <p:nvPr/>
            </p:nvSpPr>
            <p:spPr bwMode="auto">
              <a:xfrm>
                <a:off x="1467" y="711"/>
                <a:ext cx="39" cy="60"/>
              </a:xfrm>
              <a:custGeom>
                <a:avLst/>
                <a:gdLst>
                  <a:gd name="T0" fmla="*/ 0 w 39"/>
                  <a:gd name="T1" fmla="*/ 44 h 60"/>
                  <a:gd name="T2" fmla="*/ 9 w 39"/>
                  <a:gd name="T3" fmla="*/ 43 h 60"/>
                  <a:gd name="T4" fmla="*/ 10 w 39"/>
                  <a:gd name="T5" fmla="*/ 48 h 60"/>
                  <a:gd name="T6" fmla="*/ 12 w 39"/>
                  <a:gd name="T7" fmla="*/ 50 h 60"/>
                  <a:gd name="T8" fmla="*/ 15 w 39"/>
                  <a:gd name="T9" fmla="*/ 53 h 60"/>
                  <a:gd name="T10" fmla="*/ 20 w 39"/>
                  <a:gd name="T11" fmla="*/ 54 h 60"/>
                  <a:gd name="T12" fmla="*/ 23 w 39"/>
                  <a:gd name="T13" fmla="*/ 53 h 60"/>
                  <a:gd name="T14" fmla="*/ 26 w 39"/>
                  <a:gd name="T15" fmla="*/ 52 h 60"/>
                  <a:gd name="T16" fmla="*/ 28 w 39"/>
                  <a:gd name="T17" fmla="*/ 49 h 60"/>
                  <a:gd name="T18" fmla="*/ 31 w 39"/>
                  <a:gd name="T19" fmla="*/ 47 h 60"/>
                  <a:gd name="T20" fmla="*/ 32 w 39"/>
                  <a:gd name="T21" fmla="*/ 43 h 60"/>
                  <a:gd name="T22" fmla="*/ 32 w 39"/>
                  <a:gd name="T23" fmla="*/ 39 h 60"/>
                  <a:gd name="T24" fmla="*/ 32 w 39"/>
                  <a:gd name="T25" fmla="*/ 36 h 60"/>
                  <a:gd name="T26" fmla="*/ 31 w 39"/>
                  <a:gd name="T27" fmla="*/ 32 h 60"/>
                  <a:gd name="T28" fmla="*/ 28 w 39"/>
                  <a:gd name="T29" fmla="*/ 30 h 60"/>
                  <a:gd name="T30" fmla="*/ 27 w 39"/>
                  <a:gd name="T31" fmla="*/ 28 h 60"/>
                  <a:gd name="T32" fmla="*/ 23 w 39"/>
                  <a:gd name="T33" fmla="*/ 27 h 60"/>
                  <a:gd name="T34" fmla="*/ 20 w 39"/>
                  <a:gd name="T35" fmla="*/ 26 h 60"/>
                  <a:gd name="T36" fmla="*/ 16 w 39"/>
                  <a:gd name="T37" fmla="*/ 27 h 60"/>
                  <a:gd name="T38" fmla="*/ 13 w 39"/>
                  <a:gd name="T39" fmla="*/ 28 h 60"/>
                  <a:gd name="T40" fmla="*/ 11 w 39"/>
                  <a:gd name="T41" fmla="*/ 30 h 60"/>
                  <a:gd name="T42" fmla="*/ 9 w 39"/>
                  <a:gd name="T43" fmla="*/ 32 h 60"/>
                  <a:gd name="T44" fmla="*/ 1 w 39"/>
                  <a:gd name="T45" fmla="*/ 31 h 60"/>
                  <a:gd name="T46" fmla="*/ 7 w 39"/>
                  <a:gd name="T47" fmla="*/ 0 h 60"/>
                  <a:gd name="T48" fmla="*/ 37 w 39"/>
                  <a:gd name="T49" fmla="*/ 0 h 60"/>
                  <a:gd name="T50" fmla="*/ 37 w 39"/>
                  <a:gd name="T51" fmla="*/ 8 h 60"/>
                  <a:gd name="T52" fmla="*/ 13 w 39"/>
                  <a:gd name="T53" fmla="*/ 8 h 60"/>
                  <a:gd name="T54" fmla="*/ 11 w 39"/>
                  <a:gd name="T55" fmla="*/ 24 h 60"/>
                  <a:gd name="T56" fmla="*/ 16 w 39"/>
                  <a:gd name="T57" fmla="*/ 20 h 60"/>
                  <a:gd name="T58" fmla="*/ 22 w 39"/>
                  <a:gd name="T59" fmla="*/ 20 h 60"/>
                  <a:gd name="T60" fmla="*/ 27 w 39"/>
                  <a:gd name="T61" fmla="*/ 20 h 60"/>
                  <a:gd name="T62" fmla="*/ 31 w 39"/>
                  <a:gd name="T63" fmla="*/ 22 h 60"/>
                  <a:gd name="T64" fmla="*/ 34 w 39"/>
                  <a:gd name="T65" fmla="*/ 25 h 60"/>
                  <a:gd name="T66" fmla="*/ 38 w 39"/>
                  <a:gd name="T67" fmla="*/ 28 h 60"/>
                  <a:gd name="T68" fmla="*/ 39 w 39"/>
                  <a:gd name="T69" fmla="*/ 33 h 60"/>
                  <a:gd name="T70" fmla="*/ 39 w 39"/>
                  <a:gd name="T71" fmla="*/ 39 h 60"/>
                  <a:gd name="T72" fmla="*/ 39 w 39"/>
                  <a:gd name="T73" fmla="*/ 44 h 60"/>
                  <a:gd name="T74" fmla="*/ 38 w 39"/>
                  <a:gd name="T75" fmla="*/ 49 h 60"/>
                  <a:gd name="T76" fmla="*/ 35 w 39"/>
                  <a:gd name="T77" fmla="*/ 53 h 60"/>
                  <a:gd name="T78" fmla="*/ 32 w 39"/>
                  <a:gd name="T79" fmla="*/ 57 h 60"/>
                  <a:gd name="T80" fmla="*/ 28 w 39"/>
                  <a:gd name="T81" fmla="*/ 59 h 60"/>
                  <a:gd name="T82" fmla="*/ 24 w 39"/>
                  <a:gd name="T83" fmla="*/ 60 h 60"/>
                  <a:gd name="T84" fmla="*/ 20 w 39"/>
                  <a:gd name="T85" fmla="*/ 60 h 60"/>
                  <a:gd name="T86" fmla="*/ 15 w 39"/>
                  <a:gd name="T87" fmla="*/ 60 h 60"/>
                  <a:gd name="T88" fmla="*/ 10 w 39"/>
                  <a:gd name="T89" fmla="*/ 59 h 60"/>
                  <a:gd name="T90" fmla="*/ 6 w 39"/>
                  <a:gd name="T91" fmla="*/ 57 h 60"/>
                  <a:gd name="T92" fmla="*/ 4 w 39"/>
                  <a:gd name="T93" fmla="*/ 53 h 60"/>
                  <a:gd name="T94" fmla="*/ 1 w 39"/>
                  <a:gd name="T95" fmla="*/ 49 h 60"/>
                  <a:gd name="T96" fmla="*/ 0 w 39"/>
                  <a:gd name="T97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60">
                    <a:moveTo>
                      <a:pt x="0" y="44"/>
                    </a:moveTo>
                    <a:lnTo>
                      <a:pt x="9" y="43"/>
                    </a:lnTo>
                    <a:lnTo>
                      <a:pt x="10" y="48"/>
                    </a:lnTo>
                    <a:lnTo>
                      <a:pt x="12" y="50"/>
                    </a:lnTo>
                    <a:lnTo>
                      <a:pt x="15" y="53"/>
                    </a:lnTo>
                    <a:lnTo>
                      <a:pt x="20" y="54"/>
                    </a:lnTo>
                    <a:lnTo>
                      <a:pt x="23" y="53"/>
                    </a:lnTo>
                    <a:lnTo>
                      <a:pt x="26" y="52"/>
                    </a:lnTo>
                    <a:lnTo>
                      <a:pt x="28" y="49"/>
                    </a:lnTo>
                    <a:lnTo>
                      <a:pt x="31" y="47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2" y="36"/>
                    </a:lnTo>
                    <a:lnTo>
                      <a:pt x="31" y="32"/>
                    </a:lnTo>
                    <a:lnTo>
                      <a:pt x="28" y="30"/>
                    </a:lnTo>
                    <a:lnTo>
                      <a:pt x="27" y="28"/>
                    </a:lnTo>
                    <a:lnTo>
                      <a:pt x="23" y="27"/>
                    </a:lnTo>
                    <a:lnTo>
                      <a:pt x="20" y="26"/>
                    </a:lnTo>
                    <a:lnTo>
                      <a:pt x="16" y="27"/>
                    </a:lnTo>
                    <a:lnTo>
                      <a:pt x="13" y="28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1" y="31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8"/>
                    </a:lnTo>
                    <a:lnTo>
                      <a:pt x="13" y="8"/>
                    </a:lnTo>
                    <a:lnTo>
                      <a:pt x="11" y="24"/>
                    </a:lnTo>
                    <a:lnTo>
                      <a:pt x="16" y="20"/>
                    </a:lnTo>
                    <a:lnTo>
                      <a:pt x="22" y="20"/>
                    </a:lnTo>
                    <a:lnTo>
                      <a:pt x="27" y="20"/>
                    </a:lnTo>
                    <a:lnTo>
                      <a:pt x="31" y="22"/>
                    </a:lnTo>
                    <a:lnTo>
                      <a:pt x="34" y="25"/>
                    </a:lnTo>
                    <a:lnTo>
                      <a:pt x="38" y="28"/>
                    </a:lnTo>
                    <a:lnTo>
                      <a:pt x="39" y="33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8" y="49"/>
                    </a:lnTo>
                    <a:lnTo>
                      <a:pt x="35" y="53"/>
                    </a:lnTo>
                    <a:lnTo>
                      <a:pt x="32" y="57"/>
                    </a:lnTo>
                    <a:lnTo>
                      <a:pt x="28" y="59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7"/>
                    </a:lnTo>
                    <a:lnTo>
                      <a:pt x="4" y="53"/>
                    </a:lnTo>
                    <a:lnTo>
                      <a:pt x="1" y="4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1"/>
              <p:cNvSpPr>
                <a:spLocks noEditPoints="1"/>
              </p:cNvSpPr>
              <p:nvPr/>
            </p:nvSpPr>
            <p:spPr bwMode="auto">
              <a:xfrm>
                <a:off x="1862" y="710"/>
                <a:ext cx="40" cy="61"/>
              </a:xfrm>
              <a:custGeom>
                <a:avLst/>
                <a:gdLst>
                  <a:gd name="T0" fmla="*/ 0 w 40"/>
                  <a:gd name="T1" fmla="*/ 31 h 61"/>
                  <a:gd name="T2" fmla="*/ 0 w 40"/>
                  <a:gd name="T3" fmla="*/ 25 h 61"/>
                  <a:gd name="T4" fmla="*/ 1 w 40"/>
                  <a:gd name="T5" fmla="*/ 18 h 61"/>
                  <a:gd name="T6" fmla="*/ 2 w 40"/>
                  <a:gd name="T7" fmla="*/ 14 h 61"/>
                  <a:gd name="T8" fmla="*/ 3 w 40"/>
                  <a:gd name="T9" fmla="*/ 10 h 61"/>
                  <a:gd name="T10" fmla="*/ 6 w 40"/>
                  <a:gd name="T11" fmla="*/ 6 h 61"/>
                  <a:gd name="T12" fmla="*/ 8 w 40"/>
                  <a:gd name="T13" fmla="*/ 4 h 61"/>
                  <a:gd name="T14" fmla="*/ 12 w 40"/>
                  <a:gd name="T15" fmla="*/ 1 h 61"/>
                  <a:gd name="T16" fmla="*/ 15 w 40"/>
                  <a:gd name="T17" fmla="*/ 0 h 61"/>
                  <a:gd name="T18" fmla="*/ 19 w 40"/>
                  <a:gd name="T19" fmla="*/ 0 h 61"/>
                  <a:gd name="T20" fmla="*/ 24 w 40"/>
                  <a:gd name="T21" fmla="*/ 0 h 61"/>
                  <a:gd name="T22" fmla="*/ 29 w 40"/>
                  <a:gd name="T23" fmla="*/ 3 h 61"/>
                  <a:gd name="T24" fmla="*/ 31 w 40"/>
                  <a:gd name="T25" fmla="*/ 5 h 61"/>
                  <a:gd name="T26" fmla="*/ 35 w 40"/>
                  <a:gd name="T27" fmla="*/ 7 h 61"/>
                  <a:gd name="T28" fmla="*/ 36 w 40"/>
                  <a:gd name="T29" fmla="*/ 12 h 61"/>
                  <a:gd name="T30" fmla="*/ 37 w 40"/>
                  <a:gd name="T31" fmla="*/ 17 h 61"/>
                  <a:gd name="T32" fmla="*/ 39 w 40"/>
                  <a:gd name="T33" fmla="*/ 21 h 61"/>
                  <a:gd name="T34" fmla="*/ 39 w 40"/>
                  <a:gd name="T35" fmla="*/ 26 h 61"/>
                  <a:gd name="T36" fmla="*/ 40 w 40"/>
                  <a:gd name="T37" fmla="*/ 31 h 61"/>
                  <a:gd name="T38" fmla="*/ 39 w 40"/>
                  <a:gd name="T39" fmla="*/ 38 h 61"/>
                  <a:gd name="T40" fmla="*/ 39 w 40"/>
                  <a:gd name="T41" fmla="*/ 43 h 61"/>
                  <a:gd name="T42" fmla="*/ 37 w 40"/>
                  <a:gd name="T43" fmla="*/ 48 h 61"/>
                  <a:gd name="T44" fmla="*/ 35 w 40"/>
                  <a:gd name="T45" fmla="*/ 53 h 61"/>
                  <a:gd name="T46" fmla="*/ 34 w 40"/>
                  <a:gd name="T47" fmla="*/ 56 h 61"/>
                  <a:gd name="T48" fmla="*/ 30 w 40"/>
                  <a:gd name="T49" fmla="*/ 59 h 61"/>
                  <a:gd name="T50" fmla="*/ 28 w 40"/>
                  <a:gd name="T51" fmla="*/ 60 h 61"/>
                  <a:gd name="T52" fmla="*/ 24 w 40"/>
                  <a:gd name="T53" fmla="*/ 61 h 61"/>
                  <a:gd name="T54" fmla="*/ 19 w 40"/>
                  <a:gd name="T55" fmla="*/ 61 h 61"/>
                  <a:gd name="T56" fmla="*/ 14 w 40"/>
                  <a:gd name="T57" fmla="*/ 61 h 61"/>
                  <a:gd name="T58" fmla="*/ 9 w 40"/>
                  <a:gd name="T59" fmla="*/ 59 h 61"/>
                  <a:gd name="T60" fmla="*/ 6 w 40"/>
                  <a:gd name="T61" fmla="*/ 56 h 61"/>
                  <a:gd name="T62" fmla="*/ 1 w 40"/>
                  <a:gd name="T63" fmla="*/ 45 h 61"/>
                  <a:gd name="T64" fmla="*/ 0 w 40"/>
                  <a:gd name="T65" fmla="*/ 31 h 61"/>
                  <a:gd name="T66" fmla="*/ 8 w 40"/>
                  <a:gd name="T67" fmla="*/ 31 h 61"/>
                  <a:gd name="T68" fmla="*/ 8 w 40"/>
                  <a:gd name="T69" fmla="*/ 38 h 61"/>
                  <a:gd name="T70" fmla="*/ 8 w 40"/>
                  <a:gd name="T71" fmla="*/ 43 h 61"/>
                  <a:gd name="T72" fmla="*/ 9 w 40"/>
                  <a:gd name="T73" fmla="*/ 48 h 61"/>
                  <a:gd name="T74" fmla="*/ 12 w 40"/>
                  <a:gd name="T75" fmla="*/ 50 h 61"/>
                  <a:gd name="T76" fmla="*/ 14 w 40"/>
                  <a:gd name="T77" fmla="*/ 53 h 61"/>
                  <a:gd name="T78" fmla="*/ 17 w 40"/>
                  <a:gd name="T79" fmla="*/ 54 h 61"/>
                  <a:gd name="T80" fmla="*/ 19 w 40"/>
                  <a:gd name="T81" fmla="*/ 55 h 61"/>
                  <a:gd name="T82" fmla="*/ 23 w 40"/>
                  <a:gd name="T83" fmla="*/ 54 h 61"/>
                  <a:gd name="T84" fmla="*/ 25 w 40"/>
                  <a:gd name="T85" fmla="*/ 53 h 61"/>
                  <a:gd name="T86" fmla="*/ 28 w 40"/>
                  <a:gd name="T87" fmla="*/ 50 h 61"/>
                  <a:gd name="T88" fmla="*/ 30 w 40"/>
                  <a:gd name="T89" fmla="*/ 48 h 61"/>
                  <a:gd name="T90" fmla="*/ 30 w 40"/>
                  <a:gd name="T91" fmla="*/ 43 h 61"/>
                  <a:gd name="T92" fmla="*/ 31 w 40"/>
                  <a:gd name="T93" fmla="*/ 38 h 61"/>
                  <a:gd name="T94" fmla="*/ 31 w 40"/>
                  <a:gd name="T95" fmla="*/ 31 h 61"/>
                  <a:gd name="T96" fmla="*/ 31 w 40"/>
                  <a:gd name="T97" fmla="*/ 25 h 61"/>
                  <a:gd name="T98" fmla="*/ 30 w 40"/>
                  <a:gd name="T99" fmla="*/ 18 h 61"/>
                  <a:gd name="T100" fmla="*/ 30 w 40"/>
                  <a:gd name="T101" fmla="*/ 15 h 61"/>
                  <a:gd name="T102" fmla="*/ 28 w 40"/>
                  <a:gd name="T103" fmla="*/ 12 h 61"/>
                  <a:gd name="T104" fmla="*/ 25 w 40"/>
                  <a:gd name="T105" fmla="*/ 9 h 61"/>
                  <a:gd name="T106" fmla="*/ 23 w 40"/>
                  <a:gd name="T107" fmla="*/ 7 h 61"/>
                  <a:gd name="T108" fmla="*/ 19 w 40"/>
                  <a:gd name="T109" fmla="*/ 7 h 61"/>
                  <a:gd name="T110" fmla="*/ 17 w 40"/>
                  <a:gd name="T111" fmla="*/ 7 h 61"/>
                  <a:gd name="T112" fmla="*/ 14 w 40"/>
                  <a:gd name="T113" fmla="*/ 9 h 61"/>
                  <a:gd name="T114" fmla="*/ 12 w 40"/>
                  <a:gd name="T115" fmla="*/ 11 h 61"/>
                  <a:gd name="T116" fmla="*/ 8 w 40"/>
                  <a:gd name="T117" fmla="*/ 18 h 61"/>
                  <a:gd name="T118" fmla="*/ 8 w 40"/>
                  <a:gd name="T1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61">
                    <a:moveTo>
                      <a:pt x="0" y="31"/>
                    </a:moveTo>
                    <a:lnTo>
                      <a:pt x="0" y="25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7" y="17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40" y="31"/>
                    </a:lnTo>
                    <a:lnTo>
                      <a:pt x="39" y="38"/>
                    </a:lnTo>
                    <a:lnTo>
                      <a:pt x="39" y="43"/>
                    </a:lnTo>
                    <a:lnTo>
                      <a:pt x="37" y="48"/>
                    </a:lnTo>
                    <a:lnTo>
                      <a:pt x="35" y="53"/>
                    </a:lnTo>
                    <a:lnTo>
                      <a:pt x="34" y="56"/>
                    </a:lnTo>
                    <a:lnTo>
                      <a:pt x="30" y="59"/>
                    </a:lnTo>
                    <a:lnTo>
                      <a:pt x="28" y="60"/>
                    </a:lnTo>
                    <a:lnTo>
                      <a:pt x="24" y="61"/>
                    </a:lnTo>
                    <a:lnTo>
                      <a:pt x="19" y="61"/>
                    </a:lnTo>
                    <a:lnTo>
                      <a:pt x="14" y="61"/>
                    </a:lnTo>
                    <a:lnTo>
                      <a:pt x="9" y="59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1"/>
                    </a:lnTo>
                    <a:close/>
                    <a:moveTo>
                      <a:pt x="8" y="31"/>
                    </a:moveTo>
                    <a:lnTo>
                      <a:pt x="8" y="38"/>
                    </a:lnTo>
                    <a:lnTo>
                      <a:pt x="8" y="43"/>
                    </a:lnTo>
                    <a:lnTo>
                      <a:pt x="9" y="48"/>
                    </a:lnTo>
                    <a:lnTo>
                      <a:pt x="12" y="50"/>
                    </a:lnTo>
                    <a:lnTo>
                      <a:pt x="14" y="53"/>
                    </a:lnTo>
                    <a:lnTo>
                      <a:pt x="17" y="54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5" y="53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0" y="43"/>
                    </a:lnTo>
                    <a:lnTo>
                      <a:pt x="31" y="38"/>
                    </a:lnTo>
                    <a:lnTo>
                      <a:pt x="31" y="31"/>
                    </a:lnTo>
                    <a:lnTo>
                      <a:pt x="31" y="25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8" y="18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02"/>
              <p:cNvSpPr>
                <a:spLocks noEditPoints="1"/>
              </p:cNvSpPr>
              <p:nvPr/>
            </p:nvSpPr>
            <p:spPr bwMode="auto">
              <a:xfrm>
                <a:off x="2271" y="710"/>
                <a:ext cx="40" cy="61"/>
              </a:xfrm>
              <a:custGeom>
                <a:avLst/>
                <a:gdLst>
                  <a:gd name="T0" fmla="*/ 0 w 40"/>
                  <a:gd name="T1" fmla="*/ 31 h 61"/>
                  <a:gd name="T2" fmla="*/ 0 w 40"/>
                  <a:gd name="T3" fmla="*/ 25 h 61"/>
                  <a:gd name="T4" fmla="*/ 1 w 40"/>
                  <a:gd name="T5" fmla="*/ 18 h 61"/>
                  <a:gd name="T6" fmla="*/ 2 w 40"/>
                  <a:gd name="T7" fmla="*/ 14 h 61"/>
                  <a:gd name="T8" fmla="*/ 3 w 40"/>
                  <a:gd name="T9" fmla="*/ 10 h 61"/>
                  <a:gd name="T10" fmla="*/ 6 w 40"/>
                  <a:gd name="T11" fmla="*/ 6 h 61"/>
                  <a:gd name="T12" fmla="*/ 8 w 40"/>
                  <a:gd name="T13" fmla="*/ 4 h 61"/>
                  <a:gd name="T14" fmla="*/ 12 w 40"/>
                  <a:gd name="T15" fmla="*/ 1 h 61"/>
                  <a:gd name="T16" fmla="*/ 16 w 40"/>
                  <a:gd name="T17" fmla="*/ 0 h 61"/>
                  <a:gd name="T18" fmla="*/ 19 w 40"/>
                  <a:gd name="T19" fmla="*/ 0 h 61"/>
                  <a:gd name="T20" fmla="*/ 24 w 40"/>
                  <a:gd name="T21" fmla="*/ 0 h 61"/>
                  <a:gd name="T22" fmla="*/ 29 w 40"/>
                  <a:gd name="T23" fmla="*/ 3 h 61"/>
                  <a:gd name="T24" fmla="*/ 31 w 40"/>
                  <a:gd name="T25" fmla="*/ 5 h 61"/>
                  <a:gd name="T26" fmla="*/ 35 w 40"/>
                  <a:gd name="T27" fmla="*/ 7 h 61"/>
                  <a:gd name="T28" fmla="*/ 36 w 40"/>
                  <a:gd name="T29" fmla="*/ 12 h 61"/>
                  <a:gd name="T30" fmla="*/ 38 w 40"/>
                  <a:gd name="T31" fmla="*/ 17 h 61"/>
                  <a:gd name="T32" fmla="*/ 39 w 40"/>
                  <a:gd name="T33" fmla="*/ 21 h 61"/>
                  <a:gd name="T34" fmla="*/ 39 w 40"/>
                  <a:gd name="T35" fmla="*/ 26 h 61"/>
                  <a:gd name="T36" fmla="*/ 40 w 40"/>
                  <a:gd name="T37" fmla="*/ 31 h 61"/>
                  <a:gd name="T38" fmla="*/ 39 w 40"/>
                  <a:gd name="T39" fmla="*/ 38 h 61"/>
                  <a:gd name="T40" fmla="*/ 39 w 40"/>
                  <a:gd name="T41" fmla="*/ 43 h 61"/>
                  <a:gd name="T42" fmla="*/ 38 w 40"/>
                  <a:gd name="T43" fmla="*/ 48 h 61"/>
                  <a:gd name="T44" fmla="*/ 35 w 40"/>
                  <a:gd name="T45" fmla="*/ 53 h 61"/>
                  <a:gd name="T46" fmla="*/ 34 w 40"/>
                  <a:gd name="T47" fmla="*/ 56 h 61"/>
                  <a:gd name="T48" fmla="*/ 30 w 40"/>
                  <a:gd name="T49" fmla="*/ 59 h 61"/>
                  <a:gd name="T50" fmla="*/ 28 w 40"/>
                  <a:gd name="T51" fmla="*/ 60 h 61"/>
                  <a:gd name="T52" fmla="*/ 24 w 40"/>
                  <a:gd name="T53" fmla="*/ 61 h 61"/>
                  <a:gd name="T54" fmla="*/ 19 w 40"/>
                  <a:gd name="T55" fmla="*/ 61 h 61"/>
                  <a:gd name="T56" fmla="*/ 14 w 40"/>
                  <a:gd name="T57" fmla="*/ 61 h 61"/>
                  <a:gd name="T58" fmla="*/ 9 w 40"/>
                  <a:gd name="T59" fmla="*/ 59 h 61"/>
                  <a:gd name="T60" fmla="*/ 6 w 40"/>
                  <a:gd name="T61" fmla="*/ 56 h 61"/>
                  <a:gd name="T62" fmla="*/ 1 w 40"/>
                  <a:gd name="T63" fmla="*/ 45 h 61"/>
                  <a:gd name="T64" fmla="*/ 0 w 40"/>
                  <a:gd name="T65" fmla="*/ 31 h 61"/>
                  <a:gd name="T66" fmla="*/ 8 w 40"/>
                  <a:gd name="T67" fmla="*/ 31 h 61"/>
                  <a:gd name="T68" fmla="*/ 8 w 40"/>
                  <a:gd name="T69" fmla="*/ 38 h 61"/>
                  <a:gd name="T70" fmla="*/ 8 w 40"/>
                  <a:gd name="T71" fmla="*/ 43 h 61"/>
                  <a:gd name="T72" fmla="*/ 9 w 40"/>
                  <a:gd name="T73" fmla="*/ 48 h 61"/>
                  <a:gd name="T74" fmla="*/ 12 w 40"/>
                  <a:gd name="T75" fmla="*/ 50 h 61"/>
                  <a:gd name="T76" fmla="*/ 14 w 40"/>
                  <a:gd name="T77" fmla="*/ 53 h 61"/>
                  <a:gd name="T78" fmla="*/ 17 w 40"/>
                  <a:gd name="T79" fmla="*/ 54 h 61"/>
                  <a:gd name="T80" fmla="*/ 19 w 40"/>
                  <a:gd name="T81" fmla="*/ 55 h 61"/>
                  <a:gd name="T82" fmla="*/ 23 w 40"/>
                  <a:gd name="T83" fmla="*/ 54 h 61"/>
                  <a:gd name="T84" fmla="*/ 25 w 40"/>
                  <a:gd name="T85" fmla="*/ 53 h 61"/>
                  <a:gd name="T86" fmla="*/ 28 w 40"/>
                  <a:gd name="T87" fmla="*/ 50 h 61"/>
                  <a:gd name="T88" fmla="*/ 30 w 40"/>
                  <a:gd name="T89" fmla="*/ 48 h 61"/>
                  <a:gd name="T90" fmla="*/ 30 w 40"/>
                  <a:gd name="T91" fmla="*/ 43 h 61"/>
                  <a:gd name="T92" fmla="*/ 31 w 40"/>
                  <a:gd name="T93" fmla="*/ 38 h 61"/>
                  <a:gd name="T94" fmla="*/ 31 w 40"/>
                  <a:gd name="T95" fmla="*/ 31 h 61"/>
                  <a:gd name="T96" fmla="*/ 31 w 40"/>
                  <a:gd name="T97" fmla="*/ 25 h 61"/>
                  <a:gd name="T98" fmla="*/ 30 w 40"/>
                  <a:gd name="T99" fmla="*/ 18 h 61"/>
                  <a:gd name="T100" fmla="*/ 30 w 40"/>
                  <a:gd name="T101" fmla="*/ 15 h 61"/>
                  <a:gd name="T102" fmla="*/ 28 w 40"/>
                  <a:gd name="T103" fmla="*/ 12 h 61"/>
                  <a:gd name="T104" fmla="*/ 25 w 40"/>
                  <a:gd name="T105" fmla="*/ 9 h 61"/>
                  <a:gd name="T106" fmla="*/ 23 w 40"/>
                  <a:gd name="T107" fmla="*/ 7 h 61"/>
                  <a:gd name="T108" fmla="*/ 19 w 40"/>
                  <a:gd name="T109" fmla="*/ 7 h 61"/>
                  <a:gd name="T110" fmla="*/ 17 w 40"/>
                  <a:gd name="T111" fmla="*/ 7 h 61"/>
                  <a:gd name="T112" fmla="*/ 14 w 40"/>
                  <a:gd name="T113" fmla="*/ 9 h 61"/>
                  <a:gd name="T114" fmla="*/ 12 w 40"/>
                  <a:gd name="T115" fmla="*/ 11 h 61"/>
                  <a:gd name="T116" fmla="*/ 8 w 40"/>
                  <a:gd name="T117" fmla="*/ 18 h 61"/>
                  <a:gd name="T118" fmla="*/ 8 w 40"/>
                  <a:gd name="T1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61">
                    <a:moveTo>
                      <a:pt x="0" y="31"/>
                    </a:moveTo>
                    <a:lnTo>
                      <a:pt x="0" y="25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5" y="7"/>
                    </a:lnTo>
                    <a:lnTo>
                      <a:pt x="36" y="12"/>
                    </a:lnTo>
                    <a:lnTo>
                      <a:pt x="38" y="17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40" y="31"/>
                    </a:lnTo>
                    <a:lnTo>
                      <a:pt x="39" y="38"/>
                    </a:lnTo>
                    <a:lnTo>
                      <a:pt x="39" y="43"/>
                    </a:lnTo>
                    <a:lnTo>
                      <a:pt x="38" y="48"/>
                    </a:lnTo>
                    <a:lnTo>
                      <a:pt x="35" y="53"/>
                    </a:lnTo>
                    <a:lnTo>
                      <a:pt x="34" y="56"/>
                    </a:lnTo>
                    <a:lnTo>
                      <a:pt x="30" y="59"/>
                    </a:lnTo>
                    <a:lnTo>
                      <a:pt x="28" y="60"/>
                    </a:lnTo>
                    <a:lnTo>
                      <a:pt x="24" y="61"/>
                    </a:lnTo>
                    <a:lnTo>
                      <a:pt x="19" y="61"/>
                    </a:lnTo>
                    <a:lnTo>
                      <a:pt x="14" y="61"/>
                    </a:lnTo>
                    <a:lnTo>
                      <a:pt x="9" y="59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1"/>
                    </a:lnTo>
                    <a:close/>
                    <a:moveTo>
                      <a:pt x="8" y="31"/>
                    </a:moveTo>
                    <a:lnTo>
                      <a:pt x="8" y="38"/>
                    </a:lnTo>
                    <a:lnTo>
                      <a:pt x="8" y="43"/>
                    </a:lnTo>
                    <a:lnTo>
                      <a:pt x="9" y="48"/>
                    </a:lnTo>
                    <a:lnTo>
                      <a:pt x="12" y="50"/>
                    </a:lnTo>
                    <a:lnTo>
                      <a:pt x="14" y="53"/>
                    </a:lnTo>
                    <a:lnTo>
                      <a:pt x="17" y="54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5" y="53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0" y="43"/>
                    </a:lnTo>
                    <a:lnTo>
                      <a:pt x="31" y="38"/>
                    </a:lnTo>
                    <a:lnTo>
                      <a:pt x="31" y="31"/>
                    </a:lnTo>
                    <a:lnTo>
                      <a:pt x="31" y="25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8" y="18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203"/>
              <p:cNvSpPr>
                <a:spLocks noChangeArrowheads="1"/>
              </p:cNvSpPr>
              <p:nvPr/>
            </p:nvSpPr>
            <p:spPr bwMode="auto">
              <a:xfrm>
                <a:off x="2322" y="763"/>
                <a:ext cx="7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4"/>
              <p:cNvSpPr>
                <a:spLocks/>
              </p:cNvSpPr>
              <p:nvPr/>
            </p:nvSpPr>
            <p:spPr bwMode="auto">
              <a:xfrm>
                <a:off x="2342" y="711"/>
                <a:ext cx="39" cy="60"/>
              </a:xfrm>
              <a:custGeom>
                <a:avLst/>
                <a:gdLst>
                  <a:gd name="T0" fmla="*/ 0 w 39"/>
                  <a:gd name="T1" fmla="*/ 44 h 60"/>
                  <a:gd name="T2" fmla="*/ 7 w 39"/>
                  <a:gd name="T3" fmla="*/ 43 h 60"/>
                  <a:gd name="T4" fmla="*/ 8 w 39"/>
                  <a:gd name="T5" fmla="*/ 48 h 60"/>
                  <a:gd name="T6" fmla="*/ 10 w 39"/>
                  <a:gd name="T7" fmla="*/ 50 h 60"/>
                  <a:gd name="T8" fmla="*/ 14 w 39"/>
                  <a:gd name="T9" fmla="*/ 53 h 60"/>
                  <a:gd name="T10" fmla="*/ 19 w 39"/>
                  <a:gd name="T11" fmla="*/ 54 h 60"/>
                  <a:gd name="T12" fmla="*/ 21 w 39"/>
                  <a:gd name="T13" fmla="*/ 53 h 60"/>
                  <a:gd name="T14" fmla="*/ 25 w 39"/>
                  <a:gd name="T15" fmla="*/ 52 h 60"/>
                  <a:gd name="T16" fmla="*/ 28 w 39"/>
                  <a:gd name="T17" fmla="*/ 49 h 60"/>
                  <a:gd name="T18" fmla="*/ 29 w 39"/>
                  <a:gd name="T19" fmla="*/ 47 h 60"/>
                  <a:gd name="T20" fmla="*/ 30 w 39"/>
                  <a:gd name="T21" fmla="*/ 43 h 60"/>
                  <a:gd name="T22" fmla="*/ 31 w 39"/>
                  <a:gd name="T23" fmla="*/ 39 h 60"/>
                  <a:gd name="T24" fmla="*/ 30 w 39"/>
                  <a:gd name="T25" fmla="*/ 36 h 60"/>
                  <a:gd name="T26" fmla="*/ 30 w 39"/>
                  <a:gd name="T27" fmla="*/ 32 h 60"/>
                  <a:gd name="T28" fmla="*/ 28 w 39"/>
                  <a:gd name="T29" fmla="*/ 30 h 60"/>
                  <a:gd name="T30" fmla="*/ 25 w 39"/>
                  <a:gd name="T31" fmla="*/ 28 h 60"/>
                  <a:gd name="T32" fmla="*/ 23 w 39"/>
                  <a:gd name="T33" fmla="*/ 27 h 60"/>
                  <a:gd name="T34" fmla="*/ 19 w 39"/>
                  <a:gd name="T35" fmla="*/ 26 h 60"/>
                  <a:gd name="T36" fmla="*/ 15 w 39"/>
                  <a:gd name="T37" fmla="*/ 27 h 60"/>
                  <a:gd name="T38" fmla="*/ 12 w 39"/>
                  <a:gd name="T39" fmla="*/ 28 h 60"/>
                  <a:gd name="T40" fmla="*/ 9 w 39"/>
                  <a:gd name="T41" fmla="*/ 30 h 60"/>
                  <a:gd name="T42" fmla="*/ 8 w 39"/>
                  <a:gd name="T43" fmla="*/ 32 h 60"/>
                  <a:gd name="T44" fmla="*/ 1 w 39"/>
                  <a:gd name="T45" fmla="*/ 31 h 60"/>
                  <a:gd name="T46" fmla="*/ 7 w 39"/>
                  <a:gd name="T47" fmla="*/ 0 h 60"/>
                  <a:gd name="T48" fmla="*/ 35 w 39"/>
                  <a:gd name="T49" fmla="*/ 0 h 60"/>
                  <a:gd name="T50" fmla="*/ 35 w 39"/>
                  <a:gd name="T51" fmla="*/ 8 h 60"/>
                  <a:gd name="T52" fmla="*/ 13 w 39"/>
                  <a:gd name="T53" fmla="*/ 8 h 60"/>
                  <a:gd name="T54" fmla="*/ 9 w 39"/>
                  <a:gd name="T55" fmla="*/ 24 h 60"/>
                  <a:gd name="T56" fmla="*/ 15 w 39"/>
                  <a:gd name="T57" fmla="*/ 20 h 60"/>
                  <a:gd name="T58" fmla="*/ 20 w 39"/>
                  <a:gd name="T59" fmla="*/ 20 h 60"/>
                  <a:gd name="T60" fmla="*/ 25 w 39"/>
                  <a:gd name="T61" fmla="*/ 20 h 60"/>
                  <a:gd name="T62" fmla="*/ 30 w 39"/>
                  <a:gd name="T63" fmla="*/ 22 h 60"/>
                  <a:gd name="T64" fmla="*/ 34 w 39"/>
                  <a:gd name="T65" fmla="*/ 25 h 60"/>
                  <a:gd name="T66" fmla="*/ 36 w 39"/>
                  <a:gd name="T67" fmla="*/ 28 h 60"/>
                  <a:gd name="T68" fmla="*/ 39 w 39"/>
                  <a:gd name="T69" fmla="*/ 33 h 60"/>
                  <a:gd name="T70" fmla="*/ 39 w 39"/>
                  <a:gd name="T71" fmla="*/ 39 h 60"/>
                  <a:gd name="T72" fmla="*/ 39 w 39"/>
                  <a:gd name="T73" fmla="*/ 44 h 60"/>
                  <a:gd name="T74" fmla="*/ 36 w 39"/>
                  <a:gd name="T75" fmla="*/ 49 h 60"/>
                  <a:gd name="T76" fmla="*/ 34 w 39"/>
                  <a:gd name="T77" fmla="*/ 53 h 60"/>
                  <a:gd name="T78" fmla="*/ 31 w 39"/>
                  <a:gd name="T79" fmla="*/ 57 h 60"/>
                  <a:gd name="T80" fmla="*/ 28 w 39"/>
                  <a:gd name="T81" fmla="*/ 59 h 60"/>
                  <a:gd name="T82" fmla="*/ 23 w 39"/>
                  <a:gd name="T83" fmla="*/ 60 h 60"/>
                  <a:gd name="T84" fmla="*/ 18 w 39"/>
                  <a:gd name="T85" fmla="*/ 60 h 60"/>
                  <a:gd name="T86" fmla="*/ 13 w 39"/>
                  <a:gd name="T87" fmla="*/ 60 h 60"/>
                  <a:gd name="T88" fmla="*/ 9 w 39"/>
                  <a:gd name="T89" fmla="*/ 59 h 60"/>
                  <a:gd name="T90" fmla="*/ 6 w 39"/>
                  <a:gd name="T91" fmla="*/ 57 h 60"/>
                  <a:gd name="T92" fmla="*/ 2 w 39"/>
                  <a:gd name="T93" fmla="*/ 53 h 60"/>
                  <a:gd name="T94" fmla="*/ 1 w 39"/>
                  <a:gd name="T95" fmla="*/ 49 h 60"/>
                  <a:gd name="T96" fmla="*/ 0 w 39"/>
                  <a:gd name="T97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60">
                    <a:moveTo>
                      <a:pt x="0" y="44"/>
                    </a:moveTo>
                    <a:lnTo>
                      <a:pt x="7" y="43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4" y="53"/>
                    </a:lnTo>
                    <a:lnTo>
                      <a:pt x="19" y="54"/>
                    </a:lnTo>
                    <a:lnTo>
                      <a:pt x="21" y="53"/>
                    </a:lnTo>
                    <a:lnTo>
                      <a:pt x="25" y="52"/>
                    </a:lnTo>
                    <a:lnTo>
                      <a:pt x="28" y="49"/>
                    </a:lnTo>
                    <a:lnTo>
                      <a:pt x="29" y="47"/>
                    </a:lnTo>
                    <a:lnTo>
                      <a:pt x="30" y="43"/>
                    </a:lnTo>
                    <a:lnTo>
                      <a:pt x="31" y="39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5" y="28"/>
                    </a:lnTo>
                    <a:lnTo>
                      <a:pt x="23" y="27"/>
                    </a:lnTo>
                    <a:lnTo>
                      <a:pt x="19" y="26"/>
                    </a:lnTo>
                    <a:lnTo>
                      <a:pt x="15" y="27"/>
                    </a:lnTo>
                    <a:lnTo>
                      <a:pt x="12" y="28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1" y="31"/>
                    </a:lnTo>
                    <a:lnTo>
                      <a:pt x="7" y="0"/>
                    </a:lnTo>
                    <a:lnTo>
                      <a:pt x="35" y="0"/>
                    </a:lnTo>
                    <a:lnTo>
                      <a:pt x="35" y="8"/>
                    </a:lnTo>
                    <a:lnTo>
                      <a:pt x="13" y="8"/>
                    </a:lnTo>
                    <a:lnTo>
                      <a:pt x="9" y="24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0" y="22"/>
                    </a:lnTo>
                    <a:lnTo>
                      <a:pt x="34" y="25"/>
                    </a:lnTo>
                    <a:lnTo>
                      <a:pt x="36" y="28"/>
                    </a:lnTo>
                    <a:lnTo>
                      <a:pt x="39" y="33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28" y="59"/>
                    </a:lnTo>
                    <a:lnTo>
                      <a:pt x="23" y="60"/>
                    </a:lnTo>
                    <a:lnTo>
                      <a:pt x="18" y="60"/>
                    </a:lnTo>
                    <a:lnTo>
                      <a:pt x="13" y="60"/>
                    </a:lnTo>
                    <a:lnTo>
                      <a:pt x="9" y="59"/>
                    </a:lnTo>
                    <a:lnTo>
                      <a:pt x="6" y="57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05"/>
              <p:cNvSpPr>
                <a:spLocks/>
              </p:cNvSpPr>
              <p:nvPr/>
            </p:nvSpPr>
            <p:spPr bwMode="auto">
              <a:xfrm>
                <a:off x="2720" y="710"/>
                <a:ext cx="22" cy="61"/>
              </a:xfrm>
              <a:custGeom>
                <a:avLst/>
                <a:gdLst>
                  <a:gd name="T0" fmla="*/ 22 w 22"/>
                  <a:gd name="T1" fmla="*/ 61 h 61"/>
                  <a:gd name="T2" fmla="*/ 14 w 22"/>
                  <a:gd name="T3" fmla="*/ 61 h 61"/>
                  <a:gd name="T4" fmla="*/ 14 w 22"/>
                  <a:gd name="T5" fmla="*/ 14 h 61"/>
                  <a:gd name="T6" fmla="*/ 11 w 22"/>
                  <a:gd name="T7" fmla="*/ 16 h 61"/>
                  <a:gd name="T8" fmla="*/ 7 w 22"/>
                  <a:gd name="T9" fmla="*/ 18 h 61"/>
                  <a:gd name="T10" fmla="*/ 4 w 22"/>
                  <a:gd name="T11" fmla="*/ 21 h 61"/>
                  <a:gd name="T12" fmla="*/ 0 w 22"/>
                  <a:gd name="T13" fmla="*/ 22 h 61"/>
                  <a:gd name="T14" fmla="*/ 0 w 22"/>
                  <a:gd name="T15" fmla="*/ 15 h 61"/>
                  <a:gd name="T16" fmla="*/ 6 w 22"/>
                  <a:gd name="T17" fmla="*/ 12 h 61"/>
                  <a:gd name="T18" fmla="*/ 11 w 22"/>
                  <a:gd name="T19" fmla="*/ 9 h 61"/>
                  <a:gd name="T20" fmla="*/ 15 w 22"/>
                  <a:gd name="T21" fmla="*/ 4 h 61"/>
                  <a:gd name="T22" fmla="*/ 17 w 22"/>
                  <a:gd name="T23" fmla="*/ 0 h 61"/>
                  <a:gd name="T24" fmla="*/ 22 w 22"/>
                  <a:gd name="T25" fmla="*/ 0 h 61"/>
                  <a:gd name="T26" fmla="*/ 22 w 22"/>
                  <a:gd name="T2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61">
                    <a:moveTo>
                      <a:pt x="22" y="61"/>
                    </a:moveTo>
                    <a:lnTo>
                      <a:pt x="14" y="6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6" y="12"/>
                    </a:lnTo>
                    <a:lnTo>
                      <a:pt x="11" y="9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206"/>
              <p:cNvSpPr>
                <a:spLocks noChangeArrowheads="1"/>
              </p:cNvSpPr>
              <p:nvPr/>
            </p:nvSpPr>
            <p:spPr bwMode="auto">
              <a:xfrm>
                <a:off x="2765" y="763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07"/>
              <p:cNvSpPr>
                <a:spLocks noEditPoints="1"/>
              </p:cNvSpPr>
              <p:nvPr/>
            </p:nvSpPr>
            <p:spPr bwMode="auto">
              <a:xfrm>
                <a:off x="2785" y="710"/>
                <a:ext cx="40" cy="61"/>
              </a:xfrm>
              <a:custGeom>
                <a:avLst/>
                <a:gdLst>
                  <a:gd name="T0" fmla="*/ 0 w 40"/>
                  <a:gd name="T1" fmla="*/ 31 h 61"/>
                  <a:gd name="T2" fmla="*/ 0 w 40"/>
                  <a:gd name="T3" fmla="*/ 25 h 61"/>
                  <a:gd name="T4" fmla="*/ 1 w 40"/>
                  <a:gd name="T5" fmla="*/ 18 h 61"/>
                  <a:gd name="T6" fmla="*/ 2 w 40"/>
                  <a:gd name="T7" fmla="*/ 14 h 61"/>
                  <a:gd name="T8" fmla="*/ 4 w 40"/>
                  <a:gd name="T9" fmla="*/ 10 h 61"/>
                  <a:gd name="T10" fmla="*/ 6 w 40"/>
                  <a:gd name="T11" fmla="*/ 6 h 61"/>
                  <a:gd name="T12" fmla="*/ 8 w 40"/>
                  <a:gd name="T13" fmla="*/ 4 h 61"/>
                  <a:gd name="T14" fmla="*/ 12 w 40"/>
                  <a:gd name="T15" fmla="*/ 1 h 61"/>
                  <a:gd name="T16" fmla="*/ 16 w 40"/>
                  <a:gd name="T17" fmla="*/ 0 h 61"/>
                  <a:gd name="T18" fmla="*/ 19 w 40"/>
                  <a:gd name="T19" fmla="*/ 0 h 61"/>
                  <a:gd name="T20" fmla="*/ 24 w 40"/>
                  <a:gd name="T21" fmla="*/ 0 h 61"/>
                  <a:gd name="T22" fmla="*/ 29 w 40"/>
                  <a:gd name="T23" fmla="*/ 3 h 61"/>
                  <a:gd name="T24" fmla="*/ 32 w 40"/>
                  <a:gd name="T25" fmla="*/ 5 h 61"/>
                  <a:gd name="T26" fmla="*/ 35 w 40"/>
                  <a:gd name="T27" fmla="*/ 7 h 61"/>
                  <a:gd name="T28" fmla="*/ 37 w 40"/>
                  <a:gd name="T29" fmla="*/ 12 h 61"/>
                  <a:gd name="T30" fmla="*/ 38 w 40"/>
                  <a:gd name="T31" fmla="*/ 17 h 61"/>
                  <a:gd name="T32" fmla="*/ 39 w 40"/>
                  <a:gd name="T33" fmla="*/ 21 h 61"/>
                  <a:gd name="T34" fmla="*/ 39 w 40"/>
                  <a:gd name="T35" fmla="*/ 26 h 61"/>
                  <a:gd name="T36" fmla="*/ 40 w 40"/>
                  <a:gd name="T37" fmla="*/ 31 h 61"/>
                  <a:gd name="T38" fmla="*/ 39 w 40"/>
                  <a:gd name="T39" fmla="*/ 38 h 61"/>
                  <a:gd name="T40" fmla="*/ 39 w 40"/>
                  <a:gd name="T41" fmla="*/ 43 h 61"/>
                  <a:gd name="T42" fmla="*/ 38 w 40"/>
                  <a:gd name="T43" fmla="*/ 48 h 61"/>
                  <a:gd name="T44" fmla="*/ 35 w 40"/>
                  <a:gd name="T45" fmla="*/ 53 h 61"/>
                  <a:gd name="T46" fmla="*/ 34 w 40"/>
                  <a:gd name="T47" fmla="*/ 56 h 61"/>
                  <a:gd name="T48" fmla="*/ 30 w 40"/>
                  <a:gd name="T49" fmla="*/ 59 h 61"/>
                  <a:gd name="T50" fmla="*/ 28 w 40"/>
                  <a:gd name="T51" fmla="*/ 60 h 61"/>
                  <a:gd name="T52" fmla="*/ 24 w 40"/>
                  <a:gd name="T53" fmla="*/ 61 h 61"/>
                  <a:gd name="T54" fmla="*/ 19 w 40"/>
                  <a:gd name="T55" fmla="*/ 61 h 61"/>
                  <a:gd name="T56" fmla="*/ 15 w 40"/>
                  <a:gd name="T57" fmla="*/ 61 h 61"/>
                  <a:gd name="T58" fmla="*/ 10 w 40"/>
                  <a:gd name="T59" fmla="*/ 59 h 61"/>
                  <a:gd name="T60" fmla="*/ 6 w 40"/>
                  <a:gd name="T61" fmla="*/ 56 h 61"/>
                  <a:gd name="T62" fmla="*/ 1 w 40"/>
                  <a:gd name="T63" fmla="*/ 45 h 61"/>
                  <a:gd name="T64" fmla="*/ 0 w 40"/>
                  <a:gd name="T65" fmla="*/ 31 h 61"/>
                  <a:gd name="T66" fmla="*/ 8 w 40"/>
                  <a:gd name="T67" fmla="*/ 31 h 61"/>
                  <a:gd name="T68" fmla="*/ 8 w 40"/>
                  <a:gd name="T69" fmla="*/ 38 h 61"/>
                  <a:gd name="T70" fmla="*/ 8 w 40"/>
                  <a:gd name="T71" fmla="*/ 43 h 61"/>
                  <a:gd name="T72" fmla="*/ 10 w 40"/>
                  <a:gd name="T73" fmla="*/ 48 h 61"/>
                  <a:gd name="T74" fmla="*/ 11 w 40"/>
                  <a:gd name="T75" fmla="*/ 50 h 61"/>
                  <a:gd name="T76" fmla="*/ 13 w 40"/>
                  <a:gd name="T77" fmla="*/ 53 h 61"/>
                  <a:gd name="T78" fmla="*/ 17 w 40"/>
                  <a:gd name="T79" fmla="*/ 54 h 61"/>
                  <a:gd name="T80" fmla="*/ 19 w 40"/>
                  <a:gd name="T81" fmla="*/ 55 h 61"/>
                  <a:gd name="T82" fmla="*/ 23 w 40"/>
                  <a:gd name="T83" fmla="*/ 54 h 61"/>
                  <a:gd name="T84" fmla="*/ 26 w 40"/>
                  <a:gd name="T85" fmla="*/ 53 h 61"/>
                  <a:gd name="T86" fmla="*/ 28 w 40"/>
                  <a:gd name="T87" fmla="*/ 50 h 61"/>
                  <a:gd name="T88" fmla="*/ 29 w 40"/>
                  <a:gd name="T89" fmla="*/ 48 h 61"/>
                  <a:gd name="T90" fmla="*/ 30 w 40"/>
                  <a:gd name="T91" fmla="*/ 43 h 61"/>
                  <a:gd name="T92" fmla="*/ 32 w 40"/>
                  <a:gd name="T93" fmla="*/ 38 h 61"/>
                  <a:gd name="T94" fmla="*/ 32 w 40"/>
                  <a:gd name="T95" fmla="*/ 31 h 61"/>
                  <a:gd name="T96" fmla="*/ 32 w 40"/>
                  <a:gd name="T97" fmla="*/ 25 h 61"/>
                  <a:gd name="T98" fmla="*/ 30 w 40"/>
                  <a:gd name="T99" fmla="*/ 18 h 61"/>
                  <a:gd name="T100" fmla="*/ 30 w 40"/>
                  <a:gd name="T101" fmla="*/ 15 h 61"/>
                  <a:gd name="T102" fmla="*/ 28 w 40"/>
                  <a:gd name="T103" fmla="*/ 12 h 61"/>
                  <a:gd name="T104" fmla="*/ 26 w 40"/>
                  <a:gd name="T105" fmla="*/ 9 h 61"/>
                  <a:gd name="T106" fmla="*/ 23 w 40"/>
                  <a:gd name="T107" fmla="*/ 7 h 61"/>
                  <a:gd name="T108" fmla="*/ 19 w 40"/>
                  <a:gd name="T109" fmla="*/ 7 h 61"/>
                  <a:gd name="T110" fmla="*/ 17 w 40"/>
                  <a:gd name="T111" fmla="*/ 7 h 61"/>
                  <a:gd name="T112" fmla="*/ 13 w 40"/>
                  <a:gd name="T113" fmla="*/ 9 h 61"/>
                  <a:gd name="T114" fmla="*/ 12 w 40"/>
                  <a:gd name="T115" fmla="*/ 11 h 61"/>
                  <a:gd name="T116" fmla="*/ 8 w 40"/>
                  <a:gd name="T117" fmla="*/ 18 h 61"/>
                  <a:gd name="T118" fmla="*/ 8 w 40"/>
                  <a:gd name="T119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61">
                    <a:moveTo>
                      <a:pt x="0" y="31"/>
                    </a:moveTo>
                    <a:lnTo>
                      <a:pt x="0" y="25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8" y="17"/>
                    </a:lnTo>
                    <a:lnTo>
                      <a:pt x="39" y="21"/>
                    </a:lnTo>
                    <a:lnTo>
                      <a:pt x="39" y="26"/>
                    </a:lnTo>
                    <a:lnTo>
                      <a:pt x="40" y="31"/>
                    </a:lnTo>
                    <a:lnTo>
                      <a:pt x="39" y="38"/>
                    </a:lnTo>
                    <a:lnTo>
                      <a:pt x="39" y="43"/>
                    </a:lnTo>
                    <a:lnTo>
                      <a:pt x="38" y="48"/>
                    </a:lnTo>
                    <a:lnTo>
                      <a:pt x="35" y="53"/>
                    </a:lnTo>
                    <a:lnTo>
                      <a:pt x="34" y="56"/>
                    </a:lnTo>
                    <a:lnTo>
                      <a:pt x="30" y="59"/>
                    </a:lnTo>
                    <a:lnTo>
                      <a:pt x="28" y="60"/>
                    </a:lnTo>
                    <a:lnTo>
                      <a:pt x="24" y="61"/>
                    </a:lnTo>
                    <a:lnTo>
                      <a:pt x="19" y="61"/>
                    </a:lnTo>
                    <a:lnTo>
                      <a:pt x="15" y="61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1"/>
                    </a:lnTo>
                    <a:close/>
                    <a:moveTo>
                      <a:pt x="8" y="31"/>
                    </a:moveTo>
                    <a:lnTo>
                      <a:pt x="8" y="38"/>
                    </a:lnTo>
                    <a:lnTo>
                      <a:pt x="8" y="43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3" y="53"/>
                    </a:lnTo>
                    <a:lnTo>
                      <a:pt x="17" y="54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6" y="53"/>
                    </a:lnTo>
                    <a:lnTo>
                      <a:pt x="28" y="50"/>
                    </a:lnTo>
                    <a:lnTo>
                      <a:pt x="29" y="48"/>
                    </a:lnTo>
                    <a:lnTo>
                      <a:pt x="30" y="43"/>
                    </a:lnTo>
                    <a:lnTo>
                      <a:pt x="32" y="38"/>
                    </a:lnTo>
                    <a:lnTo>
                      <a:pt x="32" y="31"/>
                    </a:lnTo>
                    <a:lnTo>
                      <a:pt x="32" y="25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8" y="18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08"/>
              <p:cNvSpPr>
                <a:spLocks noEditPoints="1"/>
              </p:cNvSpPr>
              <p:nvPr/>
            </p:nvSpPr>
            <p:spPr bwMode="auto">
              <a:xfrm>
                <a:off x="1435" y="788"/>
                <a:ext cx="1338" cy="30"/>
              </a:xfrm>
              <a:custGeom>
                <a:avLst/>
                <a:gdLst>
                  <a:gd name="T0" fmla="*/ 0 w 1338"/>
                  <a:gd name="T1" fmla="*/ 30 h 30"/>
                  <a:gd name="T2" fmla="*/ 5 w 1338"/>
                  <a:gd name="T3" fmla="*/ 30 h 30"/>
                  <a:gd name="T4" fmla="*/ 5 w 1338"/>
                  <a:gd name="T5" fmla="*/ 0 h 30"/>
                  <a:gd name="T6" fmla="*/ 0 w 1338"/>
                  <a:gd name="T7" fmla="*/ 0 h 30"/>
                  <a:gd name="T8" fmla="*/ 0 w 1338"/>
                  <a:gd name="T9" fmla="*/ 30 h 30"/>
                  <a:gd name="T10" fmla="*/ 444 w 1338"/>
                  <a:gd name="T11" fmla="*/ 30 h 30"/>
                  <a:gd name="T12" fmla="*/ 448 w 1338"/>
                  <a:gd name="T13" fmla="*/ 30 h 30"/>
                  <a:gd name="T14" fmla="*/ 448 w 1338"/>
                  <a:gd name="T15" fmla="*/ 0 h 30"/>
                  <a:gd name="T16" fmla="*/ 444 w 1338"/>
                  <a:gd name="T17" fmla="*/ 0 h 30"/>
                  <a:gd name="T18" fmla="*/ 444 w 1338"/>
                  <a:gd name="T19" fmla="*/ 30 h 30"/>
                  <a:gd name="T20" fmla="*/ 888 w 1338"/>
                  <a:gd name="T21" fmla="*/ 30 h 30"/>
                  <a:gd name="T22" fmla="*/ 893 w 1338"/>
                  <a:gd name="T23" fmla="*/ 30 h 30"/>
                  <a:gd name="T24" fmla="*/ 893 w 1338"/>
                  <a:gd name="T25" fmla="*/ 0 h 30"/>
                  <a:gd name="T26" fmla="*/ 888 w 1338"/>
                  <a:gd name="T27" fmla="*/ 0 h 30"/>
                  <a:gd name="T28" fmla="*/ 888 w 1338"/>
                  <a:gd name="T29" fmla="*/ 30 h 30"/>
                  <a:gd name="T30" fmla="*/ 1338 w 1338"/>
                  <a:gd name="T31" fmla="*/ 0 h 30"/>
                  <a:gd name="T32" fmla="*/ 1333 w 1338"/>
                  <a:gd name="T33" fmla="*/ 0 h 30"/>
                  <a:gd name="T34" fmla="*/ 1333 w 1338"/>
                  <a:gd name="T35" fmla="*/ 30 h 30"/>
                  <a:gd name="T36" fmla="*/ 1338 w 1338"/>
                  <a:gd name="T37" fmla="*/ 30 h 30"/>
                  <a:gd name="T38" fmla="*/ 1338 w 1338"/>
                  <a:gd name="T39" fmla="*/ 0 h 30"/>
                  <a:gd name="T40" fmla="*/ 1333 w 1338"/>
                  <a:gd name="T41" fmla="*/ 30 h 30"/>
                  <a:gd name="T42" fmla="*/ 1338 w 1338"/>
                  <a:gd name="T43" fmla="*/ 30 h 30"/>
                  <a:gd name="T44" fmla="*/ 1338 w 1338"/>
                  <a:gd name="T45" fmla="*/ 0 h 30"/>
                  <a:gd name="T46" fmla="*/ 1333 w 1338"/>
                  <a:gd name="T47" fmla="*/ 0 h 30"/>
                  <a:gd name="T48" fmla="*/ 1333 w 1338"/>
                  <a:gd name="T4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8" h="30">
                    <a:moveTo>
                      <a:pt x="0" y="30"/>
                    </a:moveTo>
                    <a:lnTo>
                      <a:pt x="5" y="3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  <a:moveTo>
                      <a:pt x="444" y="30"/>
                    </a:moveTo>
                    <a:lnTo>
                      <a:pt x="448" y="30"/>
                    </a:lnTo>
                    <a:lnTo>
                      <a:pt x="448" y="0"/>
                    </a:lnTo>
                    <a:lnTo>
                      <a:pt x="444" y="0"/>
                    </a:lnTo>
                    <a:lnTo>
                      <a:pt x="444" y="30"/>
                    </a:lnTo>
                    <a:close/>
                    <a:moveTo>
                      <a:pt x="888" y="30"/>
                    </a:moveTo>
                    <a:lnTo>
                      <a:pt x="893" y="30"/>
                    </a:lnTo>
                    <a:lnTo>
                      <a:pt x="893" y="0"/>
                    </a:lnTo>
                    <a:lnTo>
                      <a:pt x="888" y="0"/>
                    </a:lnTo>
                    <a:lnTo>
                      <a:pt x="888" y="30"/>
                    </a:lnTo>
                    <a:close/>
                    <a:moveTo>
                      <a:pt x="1338" y="0"/>
                    </a:moveTo>
                    <a:lnTo>
                      <a:pt x="1333" y="0"/>
                    </a:lnTo>
                    <a:lnTo>
                      <a:pt x="1333" y="30"/>
                    </a:lnTo>
                    <a:lnTo>
                      <a:pt x="1338" y="30"/>
                    </a:lnTo>
                    <a:lnTo>
                      <a:pt x="1338" y="0"/>
                    </a:lnTo>
                    <a:close/>
                    <a:moveTo>
                      <a:pt x="1333" y="30"/>
                    </a:moveTo>
                    <a:lnTo>
                      <a:pt x="1338" y="30"/>
                    </a:lnTo>
                    <a:lnTo>
                      <a:pt x="1338" y="0"/>
                    </a:lnTo>
                    <a:lnTo>
                      <a:pt x="1333" y="0"/>
                    </a:lnTo>
                    <a:lnTo>
                      <a:pt x="133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09"/>
              <p:cNvSpPr>
                <a:spLocks noEditPoints="1"/>
              </p:cNvSpPr>
              <p:nvPr/>
            </p:nvSpPr>
            <p:spPr bwMode="auto">
              <a:xfrm>
                <a:off x="1435" y="803"/>
                <a:ext cx="1338" cy="15"/>
              </a:xfrm>
              <a:custGeom>
                <a:avLst/>
                <a:gdLst>
                  <a:gd name="T0" fmla="*/ 0 w 1338"/>
                  <a:gd name="T1" fmla="*/ 15 h 15"/>
                  <a:gd name="T2" fmla="*/ 5 w 1338"/>
                  <a:gd name="T3" fmla="*/ 15 h 15"/>
                  <a:gd name="T4" fmla="*/ 5 w 1338"/>
                  <a:gd name="T5" fmla="*/ 0 h 15"/>
                  <a:gd name="T6" fmla="*/ 0 w 1338"/>
                  <a:gd name="T7" fmla="*/ 0 h 15"/>
                  <a:gd name="T8" fmla="*/ 0 w 1338"/>
                  <a:gd name="T9" fmla="*/ 15 h 15"/>
                  <a:gd name="T10" fmla="*/ 444 w 1338"/>
                  <a:gd name="T11" fmla="*/ 15 h 15"/>
                  <a:gd name="T12" fmla="*/ 448 w 1338"/>
                  <a:gd name="T13" fmla="*/ 15 h 15"/>
                  <a:gd name="T14" fmla="*/ 448 w 1338"/>
                  <a:gd name="T15" fmla="*/ 0 h 15"/>
                  <a:gd name="T16" fmla="*/ 444 w 1338"/>
                  <a:gd name="T17" fmla="*/ 0 h 15"/>
                  <a:gd name="T18" fmla="*/ 444 w 1338"/>
                  <a:gd name="T19" fmla="*/ 15 h 15"/>
                  <a:gd name="T20" fmla="*/ 888 w 1338"/>
                  <a:gd name="T21" fmla="*/ 15 h 15"/>
                  <a:gd name="T22" fmla="*/ 893 w 1338"/>
                  <a:gd name="T23" fmla="*/ 15 h 15"/>
                  <a:gd name="T24" fmla="*/ 893 w 1338"/>
                  <a:gd name="T25" fmla="*/ 0 h 15"/>
                  <a:gd name="T26" fmla="*/ 888 w 1338"/>
                  <a:gd name="T27" fmla="*/ 0 h 15"/>
                  <a:gd name="T28" fmla="*/ 888 w 1338"/>
                  <a:gd name="T29" fmla="*/ 15 h 15"/>
                  <a:gd name="T30" fmla="*/ 1333 w 1338"/>
                  <a:gd name="T31" fmla="*/ 15 h 15"/>
                  <a:gd name="T32" fmla="*/ 1338 w 1338"/>
                  <a:gd name="T33" fmla="*/ 15 h 15"/>
                  <a:gd name="T34" fmla="*/ 1338 w 1338"/>
                  <a:gd name="T35" fmla="*/ 0 h 15"/>
                  <a:gd name="T36" fmla="*/ 1333 w 1338"/>
                  <a:gd name="T37" fmla="*/ 0 h 15"/>
                  <a:gd name="T38" fmla="*/ 1333 w 1338"/>
                  <a:gd name="T3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8" h="15">
                    <a:moveTo>
                      <a:pt x="0" y="15"/>
                    </a:moveTo>
                    <a:lnTo>
                      <a:pt x="5" y="1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  <a:moveTo>
                      <a:pt x="444" y="15"/>
                    </a:moveTo>
                    <a:lnTo>
                      <a:pt x="448" y="15"/>
                    </a:lnTo>
                    <a:lnTo>
                      <a:pt x="448" y="0"/>
                    </a:lnTo>
                    <a:lnTo>
                      <a:pt x="444" y="0"/>
                    </a:lnTo>
                    <a:lnTo>
                      <a:pt x="444" y="15"/>
                    </a:lnTo>
                    <a:close/>
                    <a:moveTo>
                      <a:pt x="888" y="15"/>
                    </a:moveTo>
                    <a:lnTo>
                      <a:pt x="893" y="15"/>
                    </a:lnTo>
                    <a:lnTo>
                      <a:pt x="893" y="0"/>
                    </a:lnTo>
                    <a:lnTo>
                      <a:pt x="888" y="0"/>
                    </a:lnTo>
                    <a:lnTo>
                      <a:pt x="888" y="15"/>
                    </a:lnTo>
                    <a:close/>
                    <a:moveTo>
                      <a:pt x="1333" y="15"/>
                    </a:moveTo>
                    <a:lnTo>
                      <a:pt x="1338" y="15"/>
                    </a:lnTo>
                    <a:lnTo>
                      <a:pt x="1338" y="0"/>
                    </a:lnTo>
                    <a:lnTo>
                      <a:pt x="1333" y="0"/>
                    </a:lnTo>
                    <a:lnTo>
                      <a:pt x="133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10"/>
              <p:cNvSpPr>
                <a:spLocks noEditPoints="1"/>
              </p:cNvSpPr>
              <p:nvPr/>
            </p:nvSpPr>
            <p:spPr bwMode="auto">
              <a:xfrm>
                <a:off x="1915" y="612"/>
                <a:ext cx="56" cy="61"/>
              </a:xfrm>
              <a:custGeom>
                <a:avLst/>
                <a:gdLst>
                  <a:gd name="T0" fmla="*/ 0 w 56"/>
                  <a:gd name="T1" fmla="*/ 61 h 61"/>
                  <a:gd name="T2" fmla="*/ 25 w 56"/>
                  <a:gd name="T3" fmla="*/ 0 h 61"/>
                  <a:gd name="T4" fmla="*/ 33 w 56"/>
                  <a:gd name="T5" fmla="*/ 0 h 61"/>
                  <a:gd name="T6" fmla="*/ 56 w 56"/>
                  <a:gd name="T7" fmla="*/ 61 h 61"/>
                  <a:gd name="T8" fmla="*/ 49 w 56"/>
                  <a:gd name="T9" fmla="*/ 61 h 61"/>
                  <a:gd name="T10" fmla="*/ 42 w 56"/>
                  <a:gd name="T11" fmla="*/ 43 h 61"/>
                  <a:gd name="T12" fmla="*/ 16 w 56"/>
                  <a:gd name="T13" fmla="*/ 43 h 61"/>
                  <a:gd name="T14" fmla="*/ 9 w 56"/>
                  <a:gd name="T15" fmla="*/ 61 h 61"/>
                  <a:gd name="T16" fmla="*/ 0 w 56"/>
                  <a:gd name="T17" fmla="*/ 61 h 61"/>
                  <a:gd name="T18" fmla="*/ 19 w 56"/>
                  <a:gd name="T19" fmla="*/ 36 h 61"/>
                  <a:gd name="T20" fmla="*/ 39 w 56"/>
                  <a:gd name="T21" fmla="*/ 36 h 61"/>
                  <a:gd name="T22" fmla="*/ 33 w 56"/>
                  <a:gd name="T23" fmla="*/ 20 h 61"/>
                  <a:gd name="T24" fmla="*/ 31 w 56"/>
                  <a:gd name="T25" fmla="*/ 13 h 61"/>
                  <a:gd name="T26" fmla="*/ 28 w 56"/>
                  <a:gd name="T27" fmla="*/ 8 h 61"/>
                  <a:gd name="T28" fmla="*/ 25 w 56"/>
                  <a:gd name="T29" fmla="*/ 19 h 61"/>
                  <a:gd name="T30" fmla="*/ 19 w 56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61">
                    <a:moveTo>
                      <a:pt x="0" y="61"/>
                    </a:moveTo>
                    <a:lnTo>
                      <a:pt x="25" y="0"/>
                    </a:lnTo>
                    <a:lnTo>
                      <a:pt x="33" y="0"/>
                    </a:lnTo>
                    <a:lnTo>
                      <a:pt x="56" y="61"/>
                    </a:lnTo>
                    <a:lnTo>
                      <a:pt x="49" y="61"/>
                    </a:lnTo>
                    <a:lnTo>
                      <a:pt x="42" y="43"/>
                    </a:lnTo>
                    <a:lnTo>
                      <a:pt x="16" y="43"/>
                    </a:lnTo>
                    <a:lnTo>
                      <a:pt x="9" y="61"/>
                    </a:lnTo>
                    <a:lnTo>
                      <a:pt x="0" y="61"/>
                    </a:lnTo>
                    <a:close/>
                    <a:moveTo>
                      <a:pt x="19" y="36"/>
                    </a:moveTo>
                    <a:lnTo>
                      <a:pt x="39" y="36"/>
                    </a:lnTo>
                    <a:lnTo>
                      <a:pt x="33" y="20"/>
                    </a:lnTo>
                    <a:lnTo>
                      <a:pt x="31" y="13"/>
                    </a:lnTo>
                    <a:lnTo>
                      <a:pt x="28" y="8"/>
                    </a:lnTo>
                    <a:lnTo>
                      <a:pt x="25" y="19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11"/>
              <p:cNvSpPr>
                <a:spLocks/>
              </p:cNvSpPr>
              <p:nvPr/>
            </p:nvSpPr>
            <p:spPr bwMode="auto">
              <a:xfrm>
                <a:off x="1978" y="628"/>
                <a:ext cx="61" cy="45"/>
              </a:xfrm>
              <a:custGeom>
                <a:avLst/>
                <a:gdLst>
                  <a:gd name="T0" fmla="*/ 0 w 61"/>
                  <a:gd name="T1" fmla="*/ 45 h 45"/>
                  <a:gd name="T2" fmla="*/ 0 w 61"/>
                  <a:gd name="T3" fmla="*/ 1 h 45"/>
                  <a:gd name="T4" fmla="*/ 8 w 61"/>
                  <a:gd name="T5" fmla="*/ 1 h 45"/>
                  <a:gd name="T6" fmla="*/ 8 w 61"/>
                  <a:gd name="T7" fmla="*/ 8 h 45"/>
                  <a:gd name="T8" fmla="*/ 9 w 61"/>
                  <a:gd name="T9" fmla="*/ 5 h 45"/>
                  <a:gd name="T10" fmla="*/ 13 w 61"/>
                  <a:gd name="T11" fmla="*/ 3 h 45"/>
                  <a:gd name="T12" fmla="*/ 17 w 61"/>
                  <a:gd name="T13" fmla="*/ 1 h 45"/>
                  <a:gd name="T14" fmla="*/ 20 w 61"/>
                  <a:gd name="T15" fmla="*/ 0 h 45"/>
                  <a:gd name="T16" fmla="*/ 25 w 61"/>
                  <a:gd name="T17" fmla="*/ 1 h 45"/>
                  <a:gd name="T18" fmla="*/ 29 w 61"/>
                  <a:gd name="T19" fmla="*/ 3 h 45"/>
                  <a:gd name="T20" fmla="*/ 31 w 61"/>
                  <a:gd name="T21" fmla="*/ 5 h 45"/>
                  <a:gd name="T22" fmla="*/ 33 w 61"/>
                  <a:gd name="T23" fmla="*/ 9 h 45"/>
                  <a:gd name="T24" fmla="*/ 35 w 61"/>
                  <a:gd name="T25" fmla="*/ 5 h 45"/>
                  <a:gd name="T26" fmla="*/ 39 w 61"/>
                  <a:gd name="T27" fmla="*/ 3 h 45"/>
                  <a:gd name="T28" fmla="*/ 42 w 61"/>
                  <a:gd name="T29" fmla="*/ 1 h 45"/>
                  <a:gd name="T30" fmla="*/ 46 w 61"/>
                  <a:gd name="T31" fmla="*/ 0 h 45"/>
                  <a:gd name="T32" fmla="*/ 51 w 61"/>
                  <a:gd name="T33" fmla="*/ 0 h 45"/>
                  <a:gd name="T34" fmla="*/ 54 w 61"/>
                  <a:gd name="T35" fmla="*/ 1 h 45"/>
                  <a:gd name="T36" fmla="*/ 57 w 61"/>
                  <a:gd name="T37" fmla="*/ 4 h 45"/>
                  <a:gd name="T38" fmla="*/ 58 w 61"/>
                  <a:gd name="T39" fmla="*/ 6 h 45"/>
                  <a:gd name="T40" fmla="*/ 59 w 61"/>
                  <a:gd name="T41" fmla="*/ 10 h 45"/>
                  <a:gd name="T42" fmla="*/ 61 w 61"/>
                  <a:gd name="T43" fmla="*/ 15 h 45"/>
                  <a:gd name="T44" fmla="*/ 61 w 61"/>
                  <a:gd name="T45" fmla="*/ 45 h 45"/>
                  <a:gd name="T46" fmla="*/ 52 w 61"/>
                  <a:gd name="T47" fmla="*/ 45 h 45"/>
                  <a:gd name="T48" fmla="*/ 52 w 61"/>
                  <a:gd name="T49" fmla="*/ 19 h 45"/>
                  <a:gd name="T50" fmla="*/ 52 w 61"/>
                  <a:gd name="T51" fmla="*/ 14 h 45"/>
                  <a:gd name="T52" fmla="*/ 52 w 61"/>
                  <a:gd name="T53" fmla="*/ 11 h 45"/>
                  <a:gd name="T54" fmla="*/ 51 w 61"/>
                  <a:gd name="T55" fmla="*/ 10 h 45"/>
                  <a:gd name="T56" fmla="*/ 50 w 61"/>
                  <a:gd name="T57" fmla="*/ 9 h 45"/>
                  <a:gd name="T58" fmla="*/ 47 w 61"/>
                  <a:gd name="T59" fmla="*/ 8 h 45"/>
                  <a:gd name="T60" fmla="*/ 45 w 61"/>
                  <a:gd name="T61" fmla="*/ 8 h 45"/>
                  <a:gd name="T62" fmla="*/ 40 w 61"/>
                  <a:gd name="T63" fmla="*/ 8 h 45"/>
                  <a:gd name="T64" fmla="*/ 37 w 61"/>
                  <a:gd name="T65" fmla="*/ 10 h 45"/>
                  <a:gd name="T66" fmla="*/ 35 w 61"/>
                  <a:gd name="T67" fmla="*/ 12 h 45"/>
                  <a:gd name="T68" fmla="*/ 34 w 61"/>
                  <a:gd name="T69" fmla="*/ 16 h 45"/>
                  <a:gd name="T70" fmla="*/ 34 w 61"/>
                  <a:gd name="T71" fmla="*/ 20 h 45"/>
                  <a:gd name="T72" fmla="*/ 34 w 61"/>
                  <a:gd name="T73" fmla="*/ 45 h 45"/>
                  <a:gd name="T74" fmla="*/ 26 w 61"/>
                  <a:gd name="T75" fmla="*/ 45 h 45"/>
                  <a:gd name="T76" fmla="*/ 26 w 61"/>
                  <a:gd name="T77" fmla="*/ 17 h 45"/>
                  <a:gd name="T78" fmla="*/ 25 w 61"/>
                  <a:gd name="T79" fmla="*/ 12 h 45"/>
                  <a:gd name="T80" fmla="*/ 24 w 61"/>
                  <a:gd name="T81" fmla="*/ 10 h 45"/>
                  <a:gd name="T82" fmla="*/ 22 w 61"/>
                  <a:gd name="T83" fmla="*/ 8 h 45"/>
                  <a:gd name="T84" fmla="*/ 18 w 61"/>
                  <a:gd name="T85" fmla="*/ 8 h 45"/>
                  <a:gd name="T86" fmla="*/ 15 w 61"/>
                  <a:gd name="T87" fmla="*/ 8 h 45"/>
                  <a:gd name="T88" fmla="*/ 13 w 61"/>
                  <a:gd name="T89" fmla="*/ 9 h 45"/>
                  <a:gd name="T90" fmla="*/ 11 w 61"/>
                  <a:gd name="T91" fmla="*/ 11 h 45"/>
                  <a:gd name="T92" fmla="*/ 9 w 61"/>
                  <a:gd name="T93" fmla="*/ 14 h 45"/>
                  <a:gd name="T94" fmla="*/ 8 w 61"/>
                  <a:gd name="T95" fmla="*/ 17 h 45"/>
                  <a:gd name="T96" fmla="*/ 8 w 61"/>
                  <a:gd name="T97" fmla="*/ 22 h 45"/>
                  <a:gd name="T98" fmla="*/ 8 w 61"/>
                  <a:gd name="T99" fmla="*/ 45 h 45"/>
                  <a:gd name="T100" fmla="*/ 0 w 61"/>
                  <a:gd name="T10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45">
                    <a:moveTo>
                      <a:pt x="0" y="45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3" y="9"/>
                    </a:lnTo>
                    <a:lnTo>
                      <a:pt x="35" y="5"/>
                    </a:lnTo>
                    <a:lnTo>
                      <a:pt x="39" y="3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7" y="4"/>
                    </a:lnTo>
                    <a:lnTo>
                      <a:pt x="58" y="6"/>
                    </a:lnTo>
                    <a:lnTo>
                      <a:pt x="59" y="10"/>
                    </a:lnTo>
                    <a:lnTo>
                      <a:pt x="61" y="15"/>
                    </a:lnTo>
                    <a:lnTo>
                      <a:pt x="61" y="45"/>
                    </a:lnTo>
                    <a:lnTo>
                      <a:pt x="52" y="45"/>
                    </a:lnTo>
                    <a:lnTo>
                      <a:pt x="52" y="19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51" y="10"/>
                    </a:lnTo>
                    <a:lnTo>
                      <a:pt x="50" y="9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0" y="8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34" y="45"/>
                    </a:lnTo>
                    <a:lnTo>
                      <a:pt x="26" y="45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8" y="17"/>
                    </a:lnTo>
                    <a:lnTo>
                      <a:pt x="8" y="22"/>
                    </a:lnTo>
                    <a:lnTo>
                      <a:pt x="8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12"/>
              <p:cNvSpPr>
                <a:spLocks noEditPoints="1"/>
              </p:cNvSpPr>
              <p:nvPr/>
            </p:nvSpPr>
            <p:spPr bwMode="auto">
              <a:xfrm>
                <a:off x="2050" y="628"/>
                <a:ext cx="37" cy="61"/>
              </a:xfrm>
              <a:custGeom>
                <a:avLst/>
                <a:gdLst>
                  <a:gd name="T0" fmla="*/ 0 w 37"/>
                  <a:gd name="T1" fmla="*/ 61 h 61"/>
                  <a:gd name="T2" fmla="*/ 0 w 37"/>
                  <a:gd name="T3" fmla="*/ 1 h 61"/>
                  <a:gd name="T4" fmla="*/ 8 w 37"/>
                  <a:gd name="T5" fmla="*/ 1 h 61"/>
                  <a:gd name="T6" fmla="*/ 8 w 37"/>
                  <a:gd name="T7" fmla="*/ 9 h 61"/>
                  <a:gd name="T8" fmla="*/ 11 w 37"/>
                  <a:gd name="T9" fmla="*/ 5 h 61"/>
                  <a:gd name="T10" fmla="*/ 13 w 37"/>
                  <a:gd name="T11" fmla="*/ 3 h 61"/>
                  <a:gd name="T12" fmla="*/ 15 w 37"/>
                  <a:gd name="T13" fmla="*/ 1 h 61"/>
                  <a:gd name="T14" fmla="*/ 19 w 37"/>
                  <a:gd name="T15" fmla="*/ 0 h 61"/>
                  <a:gd name="T16" fmla="*/ 25 w 37"/>
                  <a:gd name="T17" fmla="*/ 1 h 61"/>
                  <a:gd name="T18" fmla="*/ 29 w 37"/>
                  <a:gd name="T19" fmla="*/ 3 h 61"/>
                  <a:gd name="T20" fmla="*/ 33 w 37"/>
                  <a:gd name="T21" fmla="*/ 6 h 61"/>
                  <a:gd name="T22" fmla="*/ 35 w 37"/>
                  <a:gd name="T23" fmla="*/ 11 h 61"/>
                  <a:gd name="T24" fmla="*/ 37 w 37"/>
                  <a:gd name="T25" fmla="*/ 17 h 61"/>
                  <a:gd name="T26" fmla="*/ 37 w 37"/>
                  <a:gd name="T27" fmla="*/ 23 h 61"/>
                  <a:gd name="T28" fmla="*/ 37 w 37"/>
                  <a:gd name="T29" fmla="*/ 30 h 61"/>
                  <a:gd name="T30" fmla="*/ 35 w 37"/>
                  <a:gd name="T31" fmla="*/ 34 h 61"/>
                  <a:gd name="T32" fmla="*/ 33 w 37"/>
                  <a:gd name="T33" fmla="*/ 39 h 61"/>
                  <a:gd name="T34" fmla="*/ 28 w 37"/>
                  <a:gd name="T35" fmla="*/ 43 h 61"/>
                  <a:gd name="T36" fmla="*/ 24 w 37"/>
                  <a:gd name="T37" fmla="*/ 45 h 61"/>
                  <a:gd name="T38" fmla="*/ 19 w 37"/>
                  <a:gd name="T39" fmla="*/ 47 h 61"/>
                  <a:gd name="T40" fmla="*/ 15 w 37"/>
                  <a:gd name="T41" fmla="*/ 45 h 61"/>
                  <a:gd name="T42" fmla="*/ 12 w 37"/>
                  <a:gd name="T43" fmla="*/ 44 h 61"/>
                  <a:gd name="T44" fmla="*/ 9 w 37"/>
                  <a:gd name="T45" fmla="*/ 42 h 61"/>
                  <a:gd name="T46" fmla="*/ 8 w 37"/>
                  <a:gd name="T47" fmla="*/ 39 h 61"/>
                  <a:gd name="T48" fmla="*/ 8 w 37"/>
                  <a:gd name="T49" fmla="*/ 61 h 61"/>
                  <a:gd name="T50" fmla="*/ 0 w 37"/>
                  <a:gd name="T51" fmla="*/ 61 h 61"/>
                  <a:gd name="T52" fmla="*/ 8 w 37"/>
                  <a:gd name="T53" fmla="*/ 23 h 61"/>
                  <a:gd name="T54" fmla="*/ 8 w 37"/>
                  <a:gd name="T55" fmla="*/ 28 h 61"/>
                  <a:gd name="T56" fmla="*/ 9 w 37"/>
                  <a:gd name="T57" fmla="*/ 32 h 61"/>
                  <a:gd name="T58" fmla="*/ 11 w 37"/>
                  <a:gd name="T59" fmla="*/ 36 h 61"/>
                  <a:gd name="T60" fmla="*/ 13 w 37"/>
                  <a:gd name="T61" fmla="*/ 37 h 61"/>
                  <a:gd name="T62" fmla="*/ 15 w 37"/>
                  <a:gd name="T63" fmla="*/ 38 h 61"/>
                  <a:gd name="T64" fmla="*/ 18 w 37"/>
                  <a:gd name="T65" fmla="*/ 39 h 61"/>
                  <a:gd name="T66" fmla="*/ 22 w 37"/>
                  <a:gd name="T67" fmla="*/ 38 h 61"/>
                  <a:gd name="T68" fmla="*/ 24 w 37"/>
                  <a:gd name="T69" fmla="*/ 37 h 61"/>
                  <a:gd name="T70" fmla="*/ 26 w 37"/>
                  <a:gd name="T71" fmla="*/ 36 h 61"/>
                  <a:gd name="T72" fmla="*/ 28 w 37"/>
                  <a:gd name="T73" fmla="*/ 32 h 61"/>
                  <a:gd name="T74" fmla="*/ 29 w 37"/>
                  <a:gd name="T75" fmla="*/ 28 h 61"/>
                  <a:gd name="T76" fmla="*/ 30 w 37"/>
                  <a:gd name="T77" fmla="*/ 23 h 61"/>
                  <a:gd name="T78" fmla="*/ 29 w 37"/>
                  <a:gd name="T79" fmla="*/ 19 h 61"/>
                  <a:gd name="T80" fmla="*/ 28 w 37"/>
                  <a:gd name="T81" fmla="*/ 15 h 61"/>
                  <a:gd name="T82" fmla="*/ 26 w 37"/>
                  <a:gd name="T83" fmla="*/ 11 h 61"/>
                  <a:gd name="T84" fmla="*/ 24 w 37"/>
                  <a:gd name="T85" fmla="*/ 9 h 61"/>
                  <a:gd name="T86" fmla="*/ 22 w 37"/>
                  <a:gd name="T87" fmla="*/ 8 h 61"/>
                  <a:gd name="T88" fmla="*/ 19 w 37"/>
                  <a:gd name="T89" fmla="*/ 8 h 61"/>
                  <a:gd name="T90" fmla="*/ 15 w 37"/>
                  <a:gd name="T91" fmla="*/ 8 h 61"/>
                  <a:gd name="T92" fmla="*/ 13 w 37"/>
                  <a:gd name="T93" fmla="*/ 9 h 61"/>
                  <a:gd name="T94" fmla="*/ 11 w 37"/>
                  <a:gd name="T95" fmla="*/ 11 h 61"/>
                  <a:gd name="T96" fmla="*/ 9 w 37"/>
                  <a:gd name="T97" fmla="*/ 15 h 61"/>
                  <a:gd name="T98" fmla="*/ 8 w 37"/>
                  <a:gd name="T99" fmla="*/ 19 h 61"/>
                  <a:gd name="T100" fmla="*/ 8 w 37"/>
                  <a:gd name="T10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" h="61">
                    <a:moveTo>
                      <a:pt x="0" y="61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3" y="6"/>
                    </a:lnTo>
                    <a:lnTo>
                      <a:pt x="35" y="11"/>
                    </a:lnTo>
                    <a:lnTo>
                      <a:pt x="37" y="17"/>
                    </a:lnTo>
                    <a:lnTo>
                      <a:pt x="37" y="23"/>
                    </a:lnTo>
                    <a:lnTo>
                      <a:pt x="37" y="30"/>
                    </a:lnTo>
                    <a:lnTo>
                      <a:pt x="35" y="34"/>
                    </a:lnTo>
                    <a:lnTo>
                      <a:pt x="33" y="39"/>
                    </a:lnTo>
                    <a:lnTo>
                      <a:pt x="28" y="43"/>
                    </a:lnTo>
                    <a:lnTo>
                      <a:pt x="24" y="45"/>
                    </a:lnTo>
                    <a:lnTo>
                      <a:pt x="19" y="47"/>
                    </a:lnTo>
                    <a:lnTo>
                      <a:pt x="15" y="45"/>
                    </a:lnTo>
                    <a:lnTo>
                      <a:pt x="12" y="44"/>
                    </a:lnTo>
                    <a:lnTo>
                      <a:pt x="9" y="42"/>
                    </a:lnTo>
                    <a:lnTo>
                      <a:pt x="8" y="39"/>
                    </a:lnTo>
                    <a:lnTo>
                      <a:pt x="8" y="61"/>
                    </a:lnTo>
                    <a:lnTo>
                      <a:pt x="0" y="61"/>
                    </a:lnTo>
                    <a:close/>
                    <a:moveTo>
                      <a:pt x="8" y="23"/>
                    </a:moveTo>
                    <a:lnTo>
                      <a:pt x="8" y="28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13" y="37"/>
                    </a:lnTo>
                    <a:lnTo>
                      <a:pt x="15" y="38"/>
                    </a:lnTo>
                    <a:lnTo>
                      <a:pt x="18" y="39"/>
                    </a:lnTo>
                    <a:lnTo>
                      <a:pt x="22" y="38"/>
                    </a:lnTo>
                    <a:lnTo>
                      <a:pt x="24" y="37"/>
                    </a:lnTo>
                    <a:lnTo>
                      <a:pt x="26" y="36"/>
                    </a:lnTo>
                    <a:lnTo>
                      <a:pt x="28" y="32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29" y="19"/>
                    </a:lnTo>
                    <a:lnTo>
                      <a:pt x="28" y="15"/>
                    </a:lnTo>
                    <a:lnTo>
                      <a:pt x="26" y="11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5"/>
                    </a:lnTo>
                    <a:lnTo>
                      <a:pt x="8" y="19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213"/>
              <p:cNvSpPr>
                <a:spLocks noChangeArrowheads="1"/>
              </p:cNvSpPr>
              <p:nvPr/>
            </p:nvSpPr>
            <p:spPr bwMode="auto">
              <a:xfrm>
                <a:off x="2097" y="612"/>
                <a:ext cx="8" cy="6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14"/>
              <p:cNvSpPr>
                <a:spLocks noEditPoints="1"/>
              </p:cNvSpPr>
              <p:nvPr/>
            </p:nvSpPr>
            <p:spPr bwMode="auto">
              <a:xfrm>
                <a:off x="2116" y="612"/>
                <a:ext cx="8" cy="61"/>
              </a:xfrm>
              <a:custGeom>
                <a:avLst/>
                <a:gdLst>
                  <a:gd name="T0" fmla="*/ 0 w 8"/>
                  <a:gd name="T1" fmla="*/ 9 h 61"/>
                  <a:gd name="T2" fmla="*/ 0 w 8"/>
                  <a:gd name="T3" fmla="*/ 0 h 61"/>
                  <a:gd name="T4" fmla="*/ 8 w 8"/>
                  <a:gd name="T5" fmla="*/ 0 h 61"/>
                  <a:gd name="T6" fmla="*/ 8 w 8"/>
                  <a:gd name="T7" fmla="*/ 9 h 61"/>
                  <a:gd name="T8" fmla="*/ 0 w 8"/>
                  <a:gd name="T9" fmla="*/ 9 h 61"/>
                  <a:gd name="T10" fmla="*/ 0 w 8"/>
                  <a:gd name="T11" fmla="*/ 61 h 61"/>
                  <a:gd name="T12" fmla="*/ 0 w 8"/>
                  <a:gd name="T13" fmla="*/ 17 h 61"/>
                  <a:gd name="T14" fmla="*/ 8 w 8"/>
                  <a:gd name="T15" fmla="*/ 17 h 61"/>
                  <a:gd name="T16" fmla="*/ 8 w 8"/>
                  <a:gd name="T17" fmla="*/ 61 h 61"/>
                  <a:gd name="T18" fmla="*/ 0 w 8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1">
                    <a:moveTo>
                      <a:pt x="0" y="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  <a:moveTo>
                      <a:pt x="0" y="61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15"/>
              <p:cNvSpPr>
                <a:spLocks/>
              </p:cNvSpPr>
              <p:nvPr/>
            </p:nvSpPr>
            <p:spPr bwMode="auto">
              <a:xfrm>
                <a:off x="2130" y="614"/>
                <a:ext cx="21" cy="61"/>
              </a:xfrm>
              <a:custGeom>
                <a:avLst/>
                <a:gdLst>
                  <a:gd name="T0" fmla="*/ 20 w 21"/>
                  <a:gd name="T1" fmla="*/ 53 h 61"/>
                  <a:gd name="T2" fmla="*/ 21 w 21"/>
                  <a:gd name="T3" fmla="*/ 59 h 61"/>
                  <a:gd name="T4" fmla="*/ 17 w 21"/>
                  <a:gd name="T5" fmla="*/ 59 h 61"/>
                  <a:gd name="T6" fmla="*/ 15 w 21"/>
                  <a:gd name="T7" fmla="*/ 61 h 61"/>
                  <a:gd name="T8" fmla="*/ 11 w 21"/>
                  <a:gd name="T9" fmla="*/ 59 h 61"/>
                  <a:gd name="T10" fmla="*/ 9 w 21"/>
                  <a:gd name="T11" fmla="*/ 58 h 61"/>
                  <a:gd name="T12" fmla="*/ 8 w 21"/>
                  <a:gd name="T13" fmla="*/ 57 h 61"/>
                  <a:gd name="T14" fmla="*/ 6 w 21"/>
                  <a:gd name="T15" fmla="*/ 56 h 61"/>
                  <a:gd name="T16" fmla="*/ 5 w 21"/>
                  <a:gd name="T17" fmla="*/ 53 h 61"/>
                  <a:gd name="T18" fmla="*/ 5 w 21"/>
                  <a:gd name="T19" fmla="*/ 51 h 61"/>
                  <a:gd name="T20" fmla="*/ 5 w 21"/>
                  <a:gd name="T21" fmla="*/ 47 h 61"/>
                  <a:gd name="T22" fmla="*/ 5 w 21"/>
                  <a:gd name="T23" fmla="*/ 23 h 61"/>
                  <a:gd name="T24" fmla="*/ 0 w 21"/>
                  <a:gd name="T25" fmla="*/ 23 h 61"/>
                  <a:gd name="T26" fmla="*/ 0 w 21"/>
                  <a:gd name="T27" fmla="*/ 15 h 61"/>
                  <a:gd name="T28" fmla="*/ 5 w 21"/>
                  <a:gd name="T29" fmla="*/ 15 h 61"/>
                  <a:gd name="T30" fmla="*/ 5 w 21"/>
                  <a:gd name="T31" fmla="*/ 4 h 61"/>
                  <a:gd name="T32" fmla="*/ 12 w 21"/>
                  <a:gd name="T33" fmla="*/ 0 h 61"/>
                  <a:gd name="T34" fmla="*/ 12 w 21"/>
                  <a:gd name="T35" fmla="*/ 15 h 61"/>
                  <a:gd name="T36" fmla="*/ 20 w 21"/>
                  <a:gd name="T37" fmla="*/ 15 h 61"/>
                  <a:gd name="T38" fmla="*/ 20 w 21"/>
                  <a:gd name="T39" fmla="*/ 23 h 61"/>
                  <a:gd name="T40" fmla="*/ 12 w 21"/>
                  <a:gd name="T41" fmla="*/ 23 h 61"/>
                  <a:gd name="T42" fmla="*/ 12 w 21"/>
                  <a:gd name="T43" fmla="*/ 47 h 61"/>
                  <a:gd name="T44" fmla="*/ 12 w 21"/>
                  <a:gd name="T45" fmla="*/ 50 h 61"/>
                  <a:gd name="T46" fmla="*/ 14 w 21"/>
                  <a:gd name="T47" fmla="*/ 51 h 61"/>
                  <a:gd name="T48" fmla="*/ 15 w 21"/>
                  <a:gd name="T49" fmla="*/ 52 h 61"/>
                  <a:gd name="T50" fmla="*/ 15 w 21"/>
                  <a:gd name="T51" fmla="*/ 53 h 61"/>
                  <a:gd name="T52" fmla="*/ 17 w 21"/>
                  <a:gd name="T53" fmla="*/ 53 h 61"/>
                  <a:gd name="T54" fmla="*/ 20 w 21"/>
                  <a:gd name="T55" fmla="*/ 5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61">
                    <a:moveTo>
                      <a:pt x="20" y="53"/>
                    </a:moveTo>
                    <a:lnTo>
                      <a:pt x="21" y="59"/>
                    </a:lnTo>
                    <a:lnTo>
                      <a:pt x="17" y="59"/>
                    </a:lnTo>
                    <a:lnTo>
                      <a:pt x="15" y="61"/>
                    </a:lnTo>
                    <a:lnTo>
                      <a:pt x="11" y="59"/>
                    </a:lnTo>
                    <a:lnTo>
                      <a:pt x="9" y="58"/>
                    </a:lnTo>
                    <a:lnTo>
                      <a:pt x="8" y="57"/>
                    </a:lnTo>
                    <a:lnTo>
                      <a:pt x="6" y="56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47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2" y="15"/>
                    </a:lnTo>
                    <a:lnTo>
                      <a:pt x="20" y="15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2" y="47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2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16"/>
              <p:cNvSpPr>
                <a:spLocks/>
              </p:cNvSpPr>
              <p:nvPr/>
            </p:nvSpPr>
            <p:spPr bwMode="auto">
              <a:xfrm>
                <a:off x="2158" y="629"/>
                <a:ext cx="34" cy="46"/>
              </a:xfrm>
              <a:custGeom>
                <a:avLst/>
                <a:gdLst>
                  <a:gd name="T0" fmla="*/ 26 w 34"/>
                  <a:gd name="T1" fmla="*/ 44 h 46"/>
                  <a:gd name="T2" fmla="*/ 26 w 34"/>
                  <a:gd name="T3" fmla="*/ 37 h 46"/>
                  <a:gd name="T4" fmla="*/ 24 w 34"/>
                  <a:gd name="T5" fmla="*/ 41 h 46"/>
                  <a:gd name="T6" fmla="*/ 21 w 34"/>
                  <a:gd name="T7" fmla="*/ 43 h 46"/>
                  <a:gd name="T8" fmla="*/ 17 w 34"/>
                  <a:gd name="T9" fmla="*/ 44 h 46"/>
                  <a:gd name="T10" fmla="*/ 14 w 34"/>
                  <a:gd name="T11" fmla="*/ 46 h 46"/>
                  <a:gd name="T12" fmla="*/ 10 w 34"/>
                  <a:gd name="T13" fmla="*/ 44 h 46"/>
                  <a:gd name="T14" fmla="*/ 6 w 34"/>
                  <a:gd name="T15" fmla="*/ 43 h 46"/>
                  <a:gd name="T16" fmla="*/ 4 w 34"/>
                  <a:gd name="T17" fmla="*/ 42 h 46"/>
                  <a:gd name="T18" fmla="*/ 3 w 34"/>
                  <a:gd name="T19" fmla="*/ 40 h 46"/>
                  <a:gd name="T20" fmla="*/ 2 w 34"/>
                  <a:gd name="T21" fmla="*/ 37 h 46"/>
                  <a:gd name="T22" fmla="*/ 0 w 34"/>
                  <a:gd name="T23" fmla="*/ 35 h 46"/>
                  <a:gd name="T24" fmla="*/ 0 w 34"/>
                  <a:gd name="T25" fmla="*/ 31 h 46"/>
                  <a:gd name="T26" fmla="*/ 0 w 34"/>
                  <a:gd name="T27" fmla="*/ 27 h 46"/>
                  <a:gd name="T28" fmla="*/ 0 w 34"/>
                  <a:gd name="T29" fmla="*/ 0 h 46"/>
                  <a:gd name="T30" fmla="*/ 8 w 34"/>
                  <a:gd name="T31" fmla="*/ 0 h 46"/>
                  <a:gd name="T32" fmla="*/ 8 w 34"/>
                  <a:gd name="T33" fmla="*/ 24 h 46"/>
                  <a:gd name="T34" fmla="*/ 8 w 34"/>
                  <a:gd name="T35" fmla="*/ 29 h 46"/>
                  <a:gd name="T36" fmla="*/ 8 w 34"/>
                  <a:gd name="T37" fmla="*/ 32 h 46"/>
                  <a:gd name="T38" fmla="*/ 9 w 34"/>
                  <a:gd name="T39" fmla="*/ 35 h 46"/>
                  <a:gd name="T40" fmla="*/ 11 w 34"/>
                  <a:gd name="T41" fmla="*/ 36 h 46"/>
                  <a:gd name="T42" fmla="*/ 13 w 34"/>
                  <a:gd name="T43" fmla="*/ 37 h 46"/>
                  <a:gd name="T44" fmla="*/ 16 w 34"/>
                  <a:gd name="T45" fmla="*/ 38 h 46"/>
                  <a:gd name="T46" fmla="*/ 19 w 34"/>
                  <a:gd name="T47" fmla="*/ 37 h 46"/>
                  <a:gd name="T48" fmla="*/ 21 w 34"/>
                  <a:gd name="T49" fmla="*/ 36 h 46"/>
                  <a:gd name="T50" fmla="*/ 24 w 34"/>
                  <a:gd name="T51" fmla="*/ 35 h 46"/>
                  <a:gd name="T52" fmla="*/ 25 w 34"/>
                  <a:gd name="T53" fmla="*/ 32 h 46"/>
                  <a:gd name="T54" fmla="*/ 26 w 34"/>
                  <a:gd name="T55" fmla="*/ 29 h 46"/>
                  <a:gd name="T56" fmla="*/ 26 w 34"/>
                  <a:gd name="T57" fmla="*/ 24 h 46"/>
                  <a:gd name="T58" fmla="*/ 26 w 34"/>
                  <a:gd name="T59" fmla="*/ 0 h 46"/>
                  <a:gd name="T60" fmla="*/ 34 w 34"/>
                  <a:gd name="T61" fmla="*/ 0 h 46"/>
                  <a:gd name="T62" fmla="*/ 34 w 34"/>
                  <a:gd name="T63" fmla="*/ 44 h 46"/>
                  <a:gd name="T64" fmla="*/ 26 w 34"/>
                  <a:gd name="T65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46">
                    <a:moveTo>
                      <a:pt x="26" y="44"/>
                    </a:moveTo>
                    <a:lnTo>
                      <a:pt x="26" y="37"/>
                    </a:lnTo>
                    <a:lnTo>
                      <a:pt x="24" y="41"/>
                    </a:lnTo>
                    <a:lnTo>
                      <a:pt x="21" y="43"/>
                    </a:lnTo>
                    <a:lnTo>
                      <a:pt x="17" y="44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6" y="43"/>
                    </a:lnTo>
                    <a:lnTo>
                      <a:pt x="4" y="42"/>
                    </a:lnTo>
                    <a:lnTo>
                      <a:pt x="3" y="40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4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3" y="37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21" y="36"/>
                    </a:lnTo>
                    <a:lnTo>
                      <a:pt x="24" y="35"/>
                    </a:lnTo>
                    <a:lnTo>
                      <a:pt x="25" y="32"/>
                    </a:lnTo>
                    <a:lnTo>
                      <a:pt x="26" y="29"/>
                    </a:lnTo>
                    <a:lnTo>
                      <a:pt x="26" y="2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44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217"/>
              <p:cNvSpPr>
                <a:spLocks noEditPoints="1"/>
              </p:cNvSpPr>
              <p:nvPr/>
            </p:nvSpPr>
            <p:spPr bwMode="auto">
              <a:xfrm>
                <a:off x="2201" y="612"/>
                <a:ext cx="38" cy="63"/>
              </a:xfrm>
              <a:custGeom>
                <a:avLst/>
                <a:gdLst>
                  <a:gd name="T0" fmla="*/ 29 w 38"/>
                  <a:gd name="T1" fmla="*/ 61 h 63"/>
                  <a:gd name="T2" fmla="*/ 29 w 38"/>
                  <a:gd name="T3" fmla="*/ 54 h 63"/>
                  <a:gd name="T4" fmla="*/ 27 w 38"/>
                  <a:gd name="T5" fmla="*/ 58 h 63"/>
                  <a:gd name="T6" fmla="*/ 24 w 38"/>
                  <a:gd name="T7" fmla="*/ 60 h 63"/>
                  <a:gd name="T8" fmla="*/ 22 w 38"/>
                  <a:gd name="T9" fmla="*/ 61 h 63"/>
                  <a:gd name="T10" fmla="*/ 18 w 38"/>
                  <a:gd name="T11" fmla="*/ 63 h 63"/>
                  <a:gd name="T12" fmla="*/ 13 w 38"/>
                  <a:gd name="T13" fmla="*/ 61 h 63"/>
                  <a:gd name="T14" fmla="*/ 9 w 38"/>
                  <a:gd name="T15" fmla="*/ 59 h 63"/>
                  <a:gd name="T16" fmla="*/ 5 w 38"/>
                  <a:gd name="T17" fmla="*/ 55 h 63"/>
                  <a:gd name="T18" fmla="*/ 2 w 38"/>
                  <a:gd name="T19" fmla="*/ 52 h 63"/>
                  <a:gd name="T20" fmla="*/ 0 w 38"/>
                  <a:gd name="T21" fmla="*/ 46 h 63"/>
                  <a:gd name="T22" fmla="*/ 0 w 38"/>
                  <a:gd name="T23" fmla="*/ 39 h 63"/>
                  <a:gd name="T24" fmla="*/ 0 w 38"/>
                  <a:gd name="T25" fmla="*/ 33 h 63"/>
                  <a:gd name="T26" fmla="*/ 2 w 38"/>
                  <a:gd name="T27" fmla="*/ 27 h 63"/>
                  <a:gd name="T28" fmla="*/ 5 w 38"/>
                  <a:gd name="T29" fmla="*/ 22 h 63"/>
                  <a:gd name="T30" fmla="*/ 9 w 38"/>
                  <a:gd name="T31" fmla="*/ 19 h 63"/>
                  <a:gd name="T32" fmla="*/ 13 w 38"/>
                  <a:gd name="T33" fmla="*/ 17 h 63"/>
                  <a:gd name="T34" fmla="*/ 18 w 38"/>
                  <a:gd name="T35" fmla="*/ 16 h 63"/>
                  <a:gd name="T36" fmla="*/ 22 w 38"/>
                  <a:gd name="T37" fmla="*/ 16 h 63"/>
                  <a:gd name="T38" fmla="*/ 24 w 38"/>
                  <a:gd name="T39" fmla="*/ 19 h 63"/>
                  <a:gd name="T40" fmla="*/ 27 w 38"/>
                  <a:gd name="T41" fmla="*/ 20 h 63"/>
                  <a:gd name="T42" fmla="*/ 29 w 38"/>
                  <a:gd name="T43" fmla="*/ 24 h 63"/>
                  <a:gd name="T44" fmla="*/ 29 w 38"/>
                  <a:gd name="T45" fmla="*/ 0 h 63"/>
                  <a:gd name="T46" fmla="*/ 38 w 38"/>
                  <a:gd name="T47" fmla="*/ 0 h 63"/>
                  <a:gd name="T48" fmla="*/ 38 w 38"/>
                  <a:gd name="T49" fmla="*/ 61 h 63"/>
                  <a:gd name="T50" fmla="*/ 29 w 38"/>
                  <a:gd name="T51" fmla="*/ 61 h 63"/>
                  <a:gd name="T52" fmla="*/ 7 w 38"/>
                  <a:gd name="T53" fmla="*/ 39 h 63"/>
                  <a:gd name="T54" fmla="*/ 9 w 38"/>
                  <a:gd name="T55" fmla="*/ 44 h 63"/>
                  <a:gd name="T56" fmla="*/ 9 w 38"/>
                  <a:gd name="T57" fmla="*/ 48 h 63"/>
                  <a:gd name="T58" fmla="*/ 11 w 38"/>
                  <a:gd name="T59" fmla="*/ 52 h 63"/>
                  <a:gd name="T60" fmla="*/ 13 w 38"/>
                  <a:gd name="T61" fmla="*/ 53 h 63"/>
                  <a:gd name="T62" fmla="*/ 16 w 38"/>
                  <a:gd name="T63" fmla="*/ 54 h 63"/>
                  <a:gd name="T64" fmla="*/ 18 w 38"/>
                  <a:gd name="T65" fmla="*/ 55 h 63"/>
                  <a:gd name="T66" fmla="*/ 22 w 38"/>
                  <a:gd name="T67" fmla="*/ 54 h 63"/>
                  <a:gd name="T68" fmla="*/ 24 w 38"/>
                  <a:gd name="T69" fmla="*/ 53 h 63"/>
                  <a:gd name="T70" fmla="*/ 27 w 38"/>
                  <a:gd name="T71" fmla="*/ 52 h 63"/>
                  <a:gd name="T72" fmla="*/ 28 w 38"/>
                  <a:gd name="T73" fmla="*/ 48 h 63"/>
                  <a:gd name="T74" fmla="*/ 29 w 38"/>
                  <a:gd name="T75" fmla="*/ 44 h 63"/>
                  <a:gd name="T76" fmla="*/ 29 w 38"/>
                  <a:gd name="T77" fmla="*/ 39 h 63"/>
                  <a:gd name="T78" fmla="*/ 29 w 38"/>
                  <a:gd name="T79" fmla="*/ 35 h 63"/>
                  <a:gd name="T80" fmla="*/ 28 w 38"/>
                  <a:gd name="T81" fmla="*/ 31 h 63"/>
                  <a:gd name="T82" fmla="*/ 27 w 38"/>
                  <a:gd name="T83" fmla="*/ 27 h 63"/>
                  <a:gd name="T84" fmla="*/ 24 w 38"/>
                  <a:gd name="T85" fmla="*/ 25 h 63"/>
                  <a:gd name="T86" fmla="*/ 22 w 38"/>
                  <a:gd name="T87" fmla="*/ 24 h 63"/>
                  <a:gd name="T88" fmla="*/ 18 w 38"/>
                  <a:gd name="T89" fmla="*/ 24 h 63"/>
                  <a:gd name="T90" fmla="*/ 16 w 38"/>
                  <a:gd name="T91" fmla="*/ 24 h 63"/>
                  <a:gd name="T92" fmla="*/ 13 w 38"/>
                  <a:gd name="T93" fmla="*/ 25 h 63"/>
                  <a:gd name="T94" fmla="*/ 11 w 38"/>
                  <a:gd name="T95" fmla="*/ 27 h 63"/>
                  <a:gd name="T96" fmla="*/ 9 w 38"/>
                  <a:gd name="T97" fmla="*/ 30 h 63"/>
                  <a:gd name="T98" fmla="*/ 9 w 38"/>
                  <a:gd name="T99" fmla="*/ 35 h 63"/>
                  <a:gd name="T100" fmla="*/ 7 w 38"/>
                  <a:gd name="T101" fmla="*/ 3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" h="63">
                    <a:moveTo>
                      <a:pt x="29" y="61"/>
                    </a:moveTo>
                    <a:lnTo>
                      <a:pt x="29" y="54"/>
                    </a:lnTo>
                    <a:lnTo>
                      <a:pt x="27" y="58"/>
                    </a:lnTo>
                    <a:lnTo>
                      <a:pt x="24" y="60"/>
                    </a:lnTo>
                    <a:lnTo>
                      <a:pt x="22" y="61"/>
                    </a:lnTo>
                    <a:lnTo>
                      <a:pt x="18" y="63"/>
                    </a:lnTo>
                    <a:lnTo>
                      <a:pt x="13" y="61"/>
                    </a:lnTo>
                    <a:lnTo>
                      <a:pt x="9" y="59"/>
                    </a:lnTo>
                    <a:lnTo>
                      <a:pt x="5" y="55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3" y="17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20"/>
                    </a:lnTo>
                    <a:lnTo>
                      <a:pt x="29" y="24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38" y="61"/>
                    </a:lnTo>
                    <a:lnTo>
                      <a:pt x="29" y="61"/>
                    </a:lnTo>
                    <a:close/>
                    <a:moveTo>
                      <a:pt x="7" y="39"/>
                    </a:moveTo>
                    <a:lnTo>
                      <a:pt x="9" y="44"/>
                    </a:lnTo>
                    <a:lnTo>
                      <a:pt x="9" y="48"/>
                    </a:lnTo>
                    <a:lnTo>
                      <a:pt x="11" y="52"/>
                    </a:lnTo>
                    <a:lnTo>
                      <a:pt x="13" y="53"/>
                    </a:lnTo>
                    <a:lnTo>
                      <a:pt x="16" y="54"/>
                    </a:lnTo>
                    <a:lnTo>
                      <a:pt x="18" y="55"/>
                    </a:lnTo>
                    <a:lnTo>
                      <a:pt x="22" y="54"/>
                    </a:lnTo>
                    <a:lnTo>
                      <a:pt x="24" y="53"/>
                    </a:lnTo>
                    <a:lnTo>
                      <a:pt x="27" y="52"/>
                    </a:lnTo>
                    <a:lnTo>
                      <a:pt x="28" y="48"/>
                    </a:lnTo>
                    <a:lnTo>
                      <a:pt x="29" y="44"/>
                    </a:lnTo>
                    <a:lnTo>
                      <a:pt x="29" y="39"/>
                    </a:lnTo>
                    <a:lnTo>
                      <a:pt x="29" y="35"/>
                    </a:lnTo>
                    <a:lnTo>
                      <a:pt x="28" y="31"/>
                    </a:lnTo>
                    <a:lnTo>
                      <a:pt x="27" y="27"/>
                    </a:lnTo>
                    <a:lnTo>
                      <a:pt x="24" y="25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9" y="35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18"/>
              <p:cNvSpPr>
                <a:spLocks noEditPoints="1"/>
              </p:cNvSpPr>
              <p:nvPr/>
            </p:nvSpPr>
            <p:spPr bwMode="auto">
              <a:xfrm>
                <a:off x="2247" y="628"/>
                <a:ext cx="41" cy="47"/>
              </a:xfrm>
              <a:custGeom>
                <a:avLst/>
                <a:gdLst>
                  <a:gd name="T0" fmla="*/ 33 w 41"/>
                  <a:gd name="T1" fmla="*/ 32 h 47"/>
                  <a:gd name="T2" fmla="*/ 41 w 41"/>
                  <a:gd name="T3" fmla="*/ 33 h 47"/>
                  <a:gd name="T4" fmla="*/ 40 w 41"/>
                  <a:gd name="T5" fmla="*/ 37 h 47"/>
                  <a:gd name="T6" fmla="*/ 37 w 41"/>
                  <a:gd name="T7" fmla="*/ 41 h 47"/>
                  <a:gd name="T8" fmla="*/ 33 w 41"/>
                  <a:gd name="T9" fmla="*/ 43 h 47"/>
                  <a:gd name="T10" fmla="*/ 30 w 41"/>
                  <a:gd name="T11" fmla="*/ 44 h 47"/>
                  <a:gd name="T12" fmla="*/ 26 w 41"/>
                  <a:gd name="T13" fmla="*/ 45 h 47"/>
                  <a:gd name="T14" fmla="*/ 21 w 41"/>
                  <a:gd name="T15" fmla="*/ 47 h 47"/>
                  <a:gd name="T16" fmla="*/ 15 w 41"/>
                  <a:gd name="T17" fmla="*/ 45 h 47"/>
                  <a:gd name="T18" fmla="*/ 10 w 41"/>
                  <a:gd name="T19" fmla="*/ 43 h 47"/>
                  <a:gd name="T20" fmla="*/ 7 w 41"/>
                  <a:gd name="T21" fmla="*/ 41 h 47"/>
                  <a:gd name="T22" fmla="*/ 3 w 41"/>
                  <a:gd name="T23" fmla="*/ 36 h 47"/>
                  <a:gd name="T24" fmla="*/ 0 w 41"/>
                  <a:gd name="T25" fmla="*/ 31 h 47"/>
                  <a:gd name="T26" fmla="*/ 0 w 41"/>
                  <a:gd name="T27" fmla="*/ 23 h 47"/>
                  <a:gd name="T28" fmla="*/ 0 w 41"/>
                  <a:gd name="T29" fmla="*/ 17 h 47"/>
                  <a:gd name="T30" fmla="*/ 3 w 41"/>
                  <a:gd name="T31" fmla="*/ 11 h 47"/>
                  <a:gd name="T32" fmla="*/ 7 w 41"/>
                  <a:gd name="T33" fmla="*/ 6 h 47"/>
                  <a:gd name="T34" fmla="*/ 10 w 41"/>
                  <a:gd name="T35" fmla="*/ 3 h 47"/>
                  <a:gd name="T36" fmla="*/ 15 w 41"/>
                  <a:gd name="T37" fmla="*/ 1 h 47"/>
                  <a:gd name="T38" fmla="*/ 21 w 41"/>
                  <a:gd name="T39" fmla="*/ 0 h 47"/>
                  <a:gd name="T40" fmla="*/ 26 w 41"/>
                  <a:gd name="T41" fmla="*/ 1 h 47"/>
                  <a:gd name="T42" fmla="*/ 31 w 41"/>
                  <a:gd name="T43" fmla="*/ 3 h 47"/>
                  <a:gd name="T44" fmla="*/ 35 w 41"/>
                  <a:gd name="T45" fmla="*/ 6 h 47"/>
                  <a:gd name="T46" fmla="*/ 38 w 41"/>
                  <a:gd name="T47" fmla="*/ 11 h 47"/>
                  <a:gd name="T48" fmla="*/ 41 w 41"/>
                  <a:gd name="T49" fmla="*/ 16 h 47"/>
                  <a:gd name="T50" fmla="*/ 41 w 41"/>
                  <a:gd name="T51" fmla="*/ 23 h 47"/>
                  <a:gd name="T52" fmla="*/ 41 w 41"/>
                  <a:gd name="T53" fmla="*/ 25 h 47"/>
                  <a:gd name="T54" fmla="*/ 8 w 41"/>
                  <a:gd name="T55" fmla="*/ 25 h 47"/>
                  <a:gd name="T56" fmla="*/ 9 w 41"/>
                  <a:gd name="T57" fmla="*/ 30 h 47"/>
                  <a:gd name="T58" fmla="*/ 10 w 41"/>
                  <a:gd name="T59" fmla="*/ 33 h 47"/>
                  <a:gd name="T60" fmla="*/ 13 w 41"/>
                  <a:gd name="T61" fmla="*/ 36 h 47"/>
                  <a:gd name="T62" fmla="*/ 15 w 41"/>
                  <a:gd name="T63" fmla="*/ 37 h 47"/>
                  <a:gd name="T64" fmla="*/ 18 w 41"/>
                  <a:gd name="T65" fmla="*/ 38 h 47"/>
                  <a:gd name="T66" fmla="*/ 21 w 41"/>
                  <a:gd name="T67" fmla="*/ 39 h 47"/>
                  <a:gd name="T68" fmla="*/ 25 w 41"/>
                  <a:gd name="T69" fmla="*/ 38 h 47"/>
                  <a:gd name="T70" fmla="*/ 29 w 41"/>
                  <a:gd name="T71" fmla="*/ 37 h 47"/>
                  <a:gd name="T72" fmla="*/ 31 w 41"/>
                  <a:gd name="T73" fmla="*/ 36 h 47"/>
                  <a:gd name="T74" fmla="*/ 33 w 41"/>
                  <a:gd name="T75" fmla="*/ 32 h 47"/>
                  <a:gd name="T76" fmla="*/ 8 w 41"/>
                  <a:gd name="T77" fmla="*/ 17 h 47"/>
                  <a:gd name="T78" fmla="*/ 33 w 41"/>
                  <a:gd name="T79" fmla="*/ 17 h 47"/>
                  <a:gd name="T80" fmla="*/ 32 w 41"/>
                  <a:gd name="T81" fmla="*/ 14 h 47"/>
                  <a:gd name="T82" fmla="*/ 30 w 41"/>
                  <a:gd name="T83" fmla="*/ 11 h 47"/>
                  <a:gd name="T84" fmla="*/ 27 w 41"/>
                  <a:gd name="T85" fmla="*/ 9 h 47"/>
                  <a:gd name="T86" fmla="*/ 25 w 41"/>
                  <a:gd name="T87" fmla="*/ 8 h 47"/>
                  <a:gd name="T88" fmla="*/ 21 w 41"/>
                  <a:gd name="T89" fmla="*/ 8 h 47"/>
                  <a:gd name="T90" fmla="*/ 16 w 41"/>
                  <a:gd name="T91" fmla="*/ 8 h 47"/>
                  <a:gd name="T92" fmla="*/ 13 w 41"/>
                  <a:gd name="T93" fmla="*/ 10 h 47"/>
                  <a:gd name="T94" fmla="*/ 10 w 41"/>
                  <a:gd name="T95" fmla="*/ 12 h 47"/>
                  <a:gd name="T96" fmla="*/ 9 w 41"/>
                  <a:gd name="T97" fmla="*/ 15 h 47"/>
                  <a:gd name="T98" fmla="*/ 8 w 41"/>
                  <a:gd name="T99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" h="47">
                    <a:moveTo>
                      <a:pt x="33" y="32"/>
                    </a:moveTo>
                    <a:lnTo>
                      <a:pt x="41" y="33"/>
                    </a:lnTo>
                    <a:lnTo>
                      <a:pt x="40" y="37"/>
                    </a:lnTo>
                    <a:lnTo>
                      <a:pt x="37" y="41"/>
                    </a:lnTo>
                    <a:lnTo>
                      <a:pt x="33" y="43"/>
                    </a:lnTo>
                    <a:lnTo>
                      <a:pt x="30" y="44"/>
                    </a:lnTo>
                    <a:lnTo>
                      <a:pt x="26" y="45"/>
                    </a:lnTo>
                    <a:lnTo>
                      <a:pt x="21" y="47"/>
                    </a:lnTo>
                    <a:lnTo>
                      <a:pt x="15" y="45"/>
                    </a:lnTo>
                    <a:lnTo>
                      <a:pt x="10" y="43"/>
                    </a:lnTo>
                    <a:lnTo>
                      <a:pt x="7" y="41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6"/>
                    </a:lnTo>
                    <a:lnTo>
                      <a:pt x="38" y="11"/>
                    </a:lnTo>
                    <a:lnTo>
                      <a:pt x="41" y="16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8" y="25"/>
                    </a:lnTo>
                    <a:lnTo>
                      <a:pt x="9" y="30"/>
                    </a:lnTo>
                    <a:lnTo>
                      <a:pt x="10" y="33"/>
                    </a:lnTo>
                    <a:lnTo>
                      <a:pt x="13" y="36"/>
                    </a:lnTo>
                    <a:lnTo>
                      <a:pt x="15" y="37"/>
                    </a:lnTo>
                    <a:lnTo>
                      <a:pt x="18" y="38"/>
                    </a:lnTo>
                    <a:lnTo>
                      <a:pt x="21" y="39"/>
                    </a:lnTo>
                    <a:lnTo>
                      <a:pt x="25" y="38"/>
                    </a:lnTo>
                    <a:lnTo>
                      <a:pt x="29" y="37"/>
                    </a:lnTo>
                    <a:lnTo>
                      <a:pt x="31" y="36"/>
                    </a:lnTo>
                    <a:lnTo>
                      <a:pt x="33" y="32"/>
                    </a:lnTo>
                    <a:close/>
                    <a:moveTo>
                      <a:pt x="8" y="17"/>
                    </a:moveTo>
                    <a:lnTo>
                      <a:pt x="33" y="17"/>
                    </a:lnTo>
                    <a:lnTo>
                      <a:pt x="32" y="14"/>
                    </a:lnTo>
                    <a:lnTo>
                      <a:pt x="30" y="11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9" y="15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19"/>
              <p:cNvSpPr>
                <a:spLocks/>
              </p:cNvSpPr>
              <p:nvPr/>
            </p:nvSpPr>
            <p:spPr bwMode="auto">
              <a:xfrm>
                <a:off x="1258" y="815"/>
                <a:ext cx="1692" cy="3382"/>
              </a:xfrm>
              <a:custGeom>
                <a:avLst/>
                <a:gdLst>
                  <a:gd name="T0" fmla="*/ 5 w 1692"/>
                  <a:gd name="T1" fmla="*/ 3 h 3382"/>
                  <a:gd name="T2" fmla="*/ 0 w 1692"/>
                  <a:gd name="T3" fmla="*/ 3 h 3382"/>
                  <a:gd name="T4" fmla="*/ 0 w 1692"/>
                  <a:gd name="T5" fmla="*/ 3382 h 3382"/>
                  <a:gd name="T6" fmla="*/ 1692 w 1692"/>
                  <a:gd name="T7" fmla="*/ 3382 h 3382"/>
                  <a:gd name="T8" fmla="*/ 1692 w 1692"/>
                  <a:gd name="T9" fmla="*/ 0 h 3382"/>
                  <a:gd name="T10" fmla="*/ 3 w 1692"/>
                  <a:gd name="T11" fmla="*/ 0 h 3382"/>
                  <a:gd name="T12" fmla="*/ 3 w 1692"/>
                  <a:gd name="T13" fmla="*/ 5 h 3382"/>
                  <a:gd name="T14" fmla="*/ 1689 w 1692"/>
                  <a:gd name="T15" fmla="*/ 5 h 3382"/>
                  <a:gd name="T16" fmla="*/ 1689 w 1692"/>
                  <a:gd name="T17" fmla="*/ 3 h 3382"/>
                  <a:gd name="T18" fmla="*/ 1687 w 1692"/>
                  <a:gd name="T19" fmla="*/ 3 h 3382"/>
                  <a:gd name="T20" fmla="*/ 1687 w 1692"/>
                  <a:gd name="T21" fmla="*/ 3380 h 3382"/>
                  <a:gd name="T22" fmla="*/ 1689 w 1692"/>
                  <a:gd name="T23" fmla="*/ 3380 h 3382"/>
                  <a:gd name="T24" fmla="*/ 1689 w 1692"/>
                  <a:gd name="T25" fmla="*/ 3377 h 3382"/>
                  <a:gd name="T26" fmla="*/ 3 w 1692"/>
                  <a:gd name="T27" fmla="*/ 3377 h 3382"/>
                  <a:gd name="T28" fmla="*/ 3 w 1692"/>
                  <a:gd name="T29" fmla="*/ 3380 h 3382"/>
                  <a:gd name="T30" fmla="*/ 5 w 1692"/>
                  <a:gd name="T31" fmla="*/ 3380 h 3382"/>
                  <a:gd name="T32" fmla="*/ 5 w 1692"/>
                  <a:gd name="T33" fmla="*/ 3 h 3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2" h="3382">
                    <a:moveTo>
                      <a:pt x="5" y="3"/>
                    </a:moveTo>
                    <a:lnTo>
                      <a:pt x="0" y="3"/>
                    </a:lnTo>
                    <a:lnTo>
                      <a:pt x="0" y="3382"/>
                    </a:lnTo>
                    <a:lnTo>
                      <a:pt x="1692" y="3382"/>
                    </a:lnTo>
                    <a:lnTo>
                      <a:pt x="169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1689" y="5"/>
                    </a:lnTo>
                    <a:lnTo>
                      <a:pt x="1689" y="3"/>
                    </a:lnTo>
                    <a:lnTo>
                      <a:pt x="1687" y="3"/>
                    </a:lnTo>
                    <a:lnTo>
                      <a:pt x="1687" y="3380"/>
                    </a:lnTo>
                    <a:lnTo>
                      <a:pt x="1689" y="3380"/>
                    </a:lnTo>
                    <a:lnTo>
                      <a:pt x="1689" y="3377"/>
                    </a:lnTo>
                    <a:lnTo>
                      <a:pt x="3" y="3377"/>
                    </a:lnTo>
                    <a:lnTo>
                      <a:pt x="3" y="3380"/>
                    </a:lnTo>
                    <a:lnTo>
                      <a:pt x="5" y="338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" name="Freeform 75"/>
            <p:cNvSpPr>
              <a:spLocks noEditPoints="1"/>
            </p:cNvSpPr>
            <p:nvPr/>
          </p:nvSpPr>
          <p:spPr bwMode="auto">
            <a:xfrm>
              <a:off x="6241712" y="515800"/>
              <a:ext cx="1701422" cy="4716709"/>
            </a:xfrm>
            <a:custGeom>
              <a:avLst/>
              <a:gdLst>
                <a:gd name="T0" fmla="*/ 328 w 1079"/>
                <a:gd name="T1" fmla="*/ 2925 h 2989"/>
                <a:gd name="T2" fmla="*/ 344 w 1079"/>
                <a:gd name="T3" fmla="*/ 2844 h 2989"/>
                <a:gd name="T4" fmla="*/ 340 w 1079"/>
                <a:gd name="T5" fmla="*/ 2760 h 2989"/>
                <a:gd name="T6" fmla="*/ 338 w 1079"/>
                <a:gd name="T7" fmla="*/ 2678 h 2989"/>
                <a:gd name="T8" fmla="*/ 331 w 1079"/>
                <a:gd name="T9" fmla="*/ 2594 h 2989"/>
                <a:gd name="T10" fmla="*/ 330 w 1079"/>
                <a:gd name="T11" fmla="*/ 2512 h 2989"/>
                <a:gd name="T12" fmla="*/ 336 w 1079"/>
                <a:gd name="T13" fmla="*/ 2428 h 2989"/>
                <a:gd name="T14" fmla="*/ 341 w 1079"/>
                <a:gd name="T15" fmla="*/ 2346 h 2989"/>
                <a:gd name="T16" fmla="*/ 341 w 1079"/>
                <a:gd name="T17" fmla="*/ 2262 h 2989"/>
                <a:gd name="T18" fmla="*/ 338 w 1079"/>
                <a:gd name="T19" fmla="*/ 2178 h 2989"/>
                <a:gd name="T20" fmla="*/ 331 w 1079"/>
                <a:gd name="T21" fmla="*/ 2096 h 2989"/>
                <a:gd name="T22" fmla="*/ 330 w 1079"/>
                <a:gd name="T23" fmla="*/ 2012 h 2989"/>
                <a:gd name="T24" fmla="*/ 334 w 1079"/>
                <a:gd name="T25" fmla="*/ 1930 h 2989"/>
                <a:gd name="T26" fmla="*/ 339 w 1079"/>
                <a:gd name="T27" fmla="*/ 1846 h 2989"/>
                <a:gd name="T28" fmla="*/ 343 w 1079"/>
                <a:gd name="T29" fmla="*/ 1764 h 2989"/>
                <a:gd name="T30" fmla="*/ 341 w 1079"/>
                <a:gd name="T31" fmla="*/ 1680 h 2989"/>
                <a:gd name="T32" fmla="*/ 328 w 1079"/>
                <a:gd name="T33" fmla="*/ 1598 h 2989"/>
                <a:gd name="T34" fmla="*/ 321 w 1079"/>
                <a:gd name="T35" fmla="*/ 1515 h 2989"/>
                <a:gd name="T36" fmla="*/ 325 w 1079"/>
                <a:gd name="T37" fmla="*/ 1431 h 2989"/>
                <a:gd name="T38" fmla="*/ 292 w 1079"/>
                <a:gd name="T39" fmla="*/ 1359 h 2989"/>
                <a:gd name="T40" fmla="*/ 226 w 1079"/>
                <a:gd name="T41" fmla="*/ 1311 h 2989"/>
                <a:gd name="T42" fmla="*/ 152 w 1079"/>
                <a:gd name="T43" fmla="*/ 1271 h 2989"/>
                <a:gd name="T44" fmla="*/ 71 w 1079"/>
                <a:gd name="T45" fmla="*/ 1238 h 2989"/>
                <a:gd name="T46" fmla="*/ 17 w 1079"/>
                <a:gd name="T47" fmla="*/ 1212 h 2989"/>
                <a:gd name="T48" fmla="*/ 41 w 1079"/>
                <a:gd name="T49" fmla="*/ 1166 h 2989"/>
                <a:gd name="T50" fmla="*/ 121 w 1079"/>
                <a:gd name="T51" fmla="*/ 1144 h 2989"/>
                <a:gd name="T52" fmla="*/ 203 w 1079"/>
                <a:gd name="T53" fmla="*/ 1130 h 2989"/>
                <a:gd name="T54" fmla="*/ 286 w 1079"/>
                <a:gd name="T55" fmla="*/ 1122 h 2989"/>
                <a:gd name="T56" fmla="*/ 368 w 1079"/>
                <a:gd name="T57" fmla="*/ 1112 h 2989"/>
                <a:gd name="T58" fmla="*/ 451 w 1079"/>
                <a:gd name="T59" fmla="*/ 1102 h 2989"/>
                <a:gd name="T60" fmla="*/ 533 w 1079"/>
                <a:gd name="T61" fmla="*/ 1093 h 2989"/>
                <a:gd name="T62" fmla="*/ 617 w 1079"/>
                <a:gd name="T63" fmla="*/ 1077 h 2989"/>
                <a:gd name="T64" fmla="*/ 699 w 1079"/>
                <a:gd name="T65" fmla="*/ 1074 h 2989"/>
                <a:gd name="T66" fmla="*/ 782 w 1079"/>
                <a:gd name="T67" fmla="*/ 1064 h 2989"/>
                <a:gd name="T68" fmla="*/ 865 w 1079"/>
                <a:gd name="T69" fmla="*/ 1054 h 2989"/>
                <a:gd name="T70" fmla="*/ 948 w 1079"/>
                <a:gd name="T71" fmla="*/ 1042 h 2989"/>
                <a:gd name="T72" fmla="*/ 1027 w 1079"/>
                <a:gd name="T73" fmla="*/ 1018 h 2989"/>
                <a:gd name="T74" fmla="*/ 1046 w 1079"/>
                <a:gd name="T75" fmla="*/ 993 h 2989"/>
                <a:gd name="T76" fmla="*/ 966 w 1079"/>
                <a:gd name="T77" fmla="*/ 969 h 2989"/>
                <a:gd name="T78" fmla="*/ 884 w 1079"/>
                <a:gd name="T79" fmla="*/ 957 h 2989"/>
                <a:gd name="T80" fmla="*/ 801 w 1079"/>
                <a:gd name="T81" fmla="*/ 945 h 2989"/>
                <a:gd name="T82" fmla="*/ 720 w 1079"/>
                <a:gd name="T83" fmla="*/ 935 h 2989"/>
                <a:gd name="T84" fmla="*/ 637 w 1079"/>
                <a:gd name="T85" fmla="*/ 927 h 2989"/>
                <a:gd name="T86" fmla="*/ 554 w 1079"/>
                <a:gd name="T87" fmla="*/ 917 h 2989"/>
                <a:gd name="T88" fmla="*/ 471 w 1079"/>
                <a:gd name="T89" fmla="*/ 908 h 2989"/>
                <a:gd name="T90" fmla="*/ 389 w 1079"/>
                <a:gd name="T91" fmla="*/ 897 h 2989"/>
                <a:gd name="T92" fmla="*/ 306 w 1079"/>
                <a:gd name="T93" fmla="*/ 887 h 2989"/>
                <a:gd name="T94" fmla="*/ 223 w 1079"/>
                <a:gd name="T95" fmla="*/ 877 h 2989"/>
                <a:gd name="T96" fmla="*/ 141 w 1079"/>
                <a:gd name="T97" fmla="*/ 862 h 2989"/>
                <a:gd name="T98" fmla="*/ 60 w 1079"/>
                <a:gd name="T99" fmla="*/ 844 h 2989"/>
                <a:gd name="T100" fmla="*/ 5 w 1079"/>
                <a:gd name="T101" fmla="*/ 801 h 2989"/>
                <a:gd name="T102" fmla="*/ 73 w 1079"/>
                <a:gd name="T103" fmla="*/ 754 h 2989"/>
                <a:gd name="T104" fmla="*/ 150 w 1079"/>
                <a:gd name="T105" fmla="*/ 722 h 2989"/>
                <a:gd name="T106" fmla="*/ 226 w 1079"/>
                <a:gd name="T107" fmla="*/ 690 h 2989"/>
                <a:gd name="T108" fmla="*/ 300 w 1079"/>
                <a:gd name="T109" fmla="*/ 644 h 2989"/>
                <a:gd name="T110" fmla="*/ 329 w 1079"/>
                <a:gd name="T111" fmla="*/ 566 h 2989"/>
                <a:gd name="T112" fmla="*/ 327 w 1079"/>
                <a:gd name="T113" fmla="*/ 482 h 2989"/>
                <a:gd name="T114" fmla="*/ 329 w 1079"/>
                <a:gd name="T115" fmla="*/ 399 h 2989"/>
                <a:gd name="T116" fmla="*/ 336 w 1079"/>
                <a:gd name="T117" fmla="*/ 316 h 2989"/>
                <a:gd name="T118" fmla="*/ 341 w 1079"/>
                <a:gd name="T119" fmla="*/ 234 h 2989"/>
                <a:gd name="T120" fmla="*/ 341 w 1079"/>
                <a:gd name="T121" fmla="*/ 150 h 2989"/>
                <a:gd name="T122" fmla="*/ 338 w 1079"/>
                <a:gd name="T123" fmla="*/ 67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79" h="2989">
                  <a:moveTo>
                    <a:pt x="305" y="2985"/>
                  </a:moveTo>
                  <a:lnTo>
                    <a:pt x="312" y="2986"/>
                  </a:lnTo>
                  <a:lnTo>
                    <a:pt x="311" y="2989"/>
                  </a:lnTo>
                  <a:lnTo>
                    <a:pt x="304" y="2988"/>
                  </a:lnTo>
                  <a:lnTo>
                    <a:pt x="305" y="2985"/>
                  </a:lnTo>
                  <a:close/>
                  <a:moveTo>
                    <a:pt x="307" y="2969"/>
                  </a:moveTo>
                  <a:lnTo>
                    <a:pt x="314" y="2970"/>
                  </a:lnTo>
                  <a:lnTo>
                    <a:pt x="314" y="2973"/>
                  </a:lnTo>
                  <a:lnTo>
                    <a:pt x="307" y="2972"/>
                  </a:lnTo>
                  <a:lnTo>
                    <a:pt x="307" y="2969"/>
                  </a:lnTo>
                  <a:close/>
                  <a:moveTo>
                    <a:pt x="313" y="2953"/>
                  </a:moveTo>
                  <a:lnTo>
                    <a:pt x="319" y="2954"/>
                  </a:lnTo>
                  <a:lnTo>
                    <a:pt x="318" y="2958"/>
                  </a:lnTo>
                  <a:lnTo>
                    <a:pt x="312" y="2957"/>
                  </a:lnTo>
                  <a:lnTo>
                    <a:pt x="313" y="2953"/>
                  </a:lnTo>
                  <a:close/>
                  <a:moveTo>
                    <a:pt x="318" y="2936"/>
                  </a:moveTo>
                  <a:lnTo>
                    <a:pt x="325" y="2937"/>
                  </a:lnTo>
                  <a:lnTo>
                    <a:pt x="324" y="2941"/>
                  </a:lnTo>
                  <a:lnTo>
                    <a:pt x="324" y="2942"/>
                  </a:lnTo>
                  <a:lnTo>
                    <a:pt x="317" y="2941"/>
                  </a:lnTo>
                  <a:lnTo>
                    <a:pt x="317" y="2940"/>
                  </a:lnTo>
                  <a:lnTo>
                    <a:pt x="318" y="2936"/>
                  </a:lnTo>
                  <a:close/>
                  <a:moveTo>
                    <a:pt x="323" y="2921"/>
                  </a:moveTo>
                  <a:lnTo>
                    <a:pt x="329" y="2922"/>
                  </a:lnTo>
                  <a:lnTo>
                    <a:pt x="328" y="2925"/>
                  </a:lnTo>
                  <a:lnTo>
                    <a:pt x="321" y="2924"/>
                  </a:lnTo>
                  <a:lnTo>
                    <a:pt x="323" y="2921"/>
                  </a:lnTo>
                  <a:close/>
                  <a:moveTo>
                    <a:pt x="327" y="2905"/>
                  </a:moveTo>
                  <a:lnTo>
                    <a:pt x="333" y="2906"/>
                  </a:lnTo>
                  <a:lnTo>
                    <a:pt x="332" y="2910"/>
                  </a:lnTo>
                  <a:lnTo>
                    <a:pt x="326" y="2909"/>
                  </a:lnTo>
                  <a:lnTo>
                    <a:pt x="327" y="2905"/>
                  </a:lnTo>
                  <a:close/>
                  <a:moveTo>
                    <a:pt x="329" y="2889"/>
                  </a:moveTo>
                  <a:lnTo>
                    <a:pt x="336" y="2890"/>
                  </a:lnTo>
                  <a:lnTo>
                    <a:pt x="336" y="2893"/>
                  </a:lnTo>
                  <a:lnTo>
                    <a:pt x="329" y="2892"/>
                  </a:lnTo>
                  <a:lnTo>
                    <a:pt x="329" y="2889"/>
                  </a:lnTo>
                  <a:close/>
                  <a:moveTo>
                    <a:pt x="332" y="2872"/>
                  </a:moveTo>
                  <a:lnTo>
                    <a:pt x="339" y="2873"/>
                  </a:lnTo>
                  <a:lnTo>
                    <a:pt x="338" y="2877"/>
                  </a:lnTo>
                  <a:lnTo>
                    <a:pt x="331" y="2875"/>
                  </a:lnTo>
                  <a:lnTo>
                    <a:pt x="332" y="2872"/>
                  </a:lnTo>
                  <a:close/>
                  <a:moveTo>
                    <a:pt x="337" y="2856"/>
                  </a:moveTo>
                  <a:lnTo>
                    <a:pt x="343" y="2857"/>
                  </a:lnTo>
                  <a:lnTo>
                    <a:pt x="342" y="2860"/>
                  </a:lnTo>
                  <a:lnTo>
                    <a:pt x="336" y="2859"/>
                  </a:lnTo>
                  <a:lnTo>
                    <a:pt x="337" y="2856"/>
                  </a:lnTo>
                  <a:close/>
                  <a:moveTo>
                    <a:pt x="339" y="2840"/>
                  </a:moveTo>
                  <a:lnTo>
                    <a:pt x="345" y="2840"/>
                  </a:lnTo>
                  <a:lnTo>
                    <a:pt x="344" y="2844"/>
                  </a:lnTo>
                  <a:lnTo>
                    <a:pt x="338" y="2844"/>
                  </a:lnTo>
                  <a:lnTo>
                    <a:pt x="339" y="2840"/>
                  </a:lnTo>
                  <a:close/>
                  <a:moveTo>
                    <a:pt x="340" y="2823"/>
                  </a:moveTo>
                  <a:lnTo>
                    <a:pt x="346" y="2823"/>
                  </a:lnTo>
                  <a:lnTo>
                    <a:pt x="345" y="2827"/>
                  </a:lnTo>
                  <a:lnTo>
                    <a:pt x="339" y="2827"/>
                  </a:lnTo>
                  <a:lnTo>
                    <a:pt x="340" y="2823"/>
                  </a:lnTo>
                  <a:close/>
                  <a:moveTo>
                    <a:pt x="340" y="2806"/>
                  </a:moveTo>
                  <a:lnTo>
                    <a:pt x="346" y="2806"/>
                  </a:lnTo>
                  <a:lnTo>
                    <a:pt x="346" y="2810"/>
                  </a:lnTo>
                  <a:lnTo>
                    <a:pt x="340" y="2810"/>
                  </a:lnTo>
                  <a:lnTo>
                    <a:pt x="340" y="2806"/>
                  </a:lnTo>
                  <a:close/>
                  <a:moveTo>
                    <a:pt x="341" y="2790"/>
                  </a:moveTo>
                  <a:lnTo>
                    <a:pt x="348" y="2790"/>
                  </a:lnTo>
                  <a:lnTo>
                    <a:pt x="348" y="2794"/>
                  </a:lnTo>
                  <a:lnTo>
                    <a:pt x="341" y="2794"/>
                  </a:lnTo>
                  <a:lnTo>
                    <a:pt x="341" y="2790"/>
                  </a:lnTo>
                  <a:close/>
                  <a:moveTo>
                    <a:pt x="341" y="2773"/>
                  </a:moveTo>
                  <a:lnTo>
                    <a:pt x="348" y="2773"/>
                  </a:lnTo>
                  <a:lnTo>
                    <a:pt x="348" y="2777"/>
                  </a:lnTo>
                  <a:lnTo>
                    <a:pt x="341" y="2777"/>
                  </a:lnTo>
                  <a:lnTo>
                    <a:pt x="341" y="2773"/>
                  </a:lnTo>
                  <a:close/>
                  <a:moveTo>
                    <a:pt x="346" y="2756"/>
                  </a:moveTo>
                  <a:lnTo>
                    <a:pt x="346" y="2760"/>
                  </a:lnTo>
                  <a:lnTo>
                    <a:pt x="340" y="2760"/>
                  </a:lnTo>
                  <a:lnTo>
                    <a:pt x="340" y="2757"/>
                  </a:lnTo>
                  <a:lnTo>
                    <a:pt x="346" y="2756"/>
                  </a:lnTo>
                  <a:close/>
                  <a:moveTo>
                    <a:pt x="344" y="2740"/>
                  </a:moveTo>
                  <a:lnTo>
                    <a:pt x="344" y="2743"/>
                  </a:lnTo>
                  <a:lnTo>
                    <a:pt x="338" y="2744"/>
                  </a:lnTo>
                  <a:lnTo>
                    <a:pt x="338" y="2741"/>
                  </a:lnTo>
                  <a:lnTo>
                    <a:pt x="344" y="2740"/>
                  </a:lnTo>
                  <a:close/>
                  <a:moveTo>
                    <a:pt x="342" y="2722"/>
                  </a:moveTo>
                  <a:lnTo>
                    <a:pt x="342" y="2727"/>
                  </a:lnTo>
                  <a:lnTo>
                    <a:pt x="336" y="2728"/>
                  </a:lnTo>
                  <a:lnTo>
                    <a:pt x="336" y="2723"/>
                  </a:lnTo>
                  <a:lnTo>
                    <a:pt x="342" y="2722"/>
                  </a:lnTo>
                  <a:close/>
                  <a:moveTo>
                    <a:pt x="340" y="2706"/>
                  </a:moveTo>
                  <a:lnTo>
                    <a:pt x="340" y="2710"/>
                  </a:lnTo>
                  <a:lnTo>
                    <a:pt x="333" y="2712"/>
                  </a:lnTo>
                  <a:lnTo>
                    <a:pt x="333" y="2707"/>
                  </a:lnTo>
                  <a:lnTo>
                    <a:pt x="340" y="2706"/>
                  </a:lnTo>
                  <a:close/>
                  <a:moveTo>
                    <a:pt x="332" y="2690"/>
                  </a:moveTo>
                  <a:lnTo>
                    <a:pt x="339" y="2690"/>
                  </a:lnTo>
                  <a:lnTo>
                    <a:pt x="339" y="2694"/>
                  </a:lnTo>
                  <a:lnTo>
                    <a:pt x="332" y="2694"/>
                  </a:lnTo>
                  <a:lnTo>
                    <a:pt x="332" y="2690"/>
                  </a:lnTo>
                  <a:close/>
                  <a:moveTo>
                    <a:pt x="330" y="2674"/>
                  </a:moveTo>
                  <a:lnTo>
                    <a:pt x="337" y="2674"/>
                  </a:lnTo>
                  <a:lnTo>
                    <a:pt x="338" y="2678"/>
                  </a:lnTo>
                  <a:lnTo>
                    <a:pt x="331" y="2678"/>
                  </a:lnTo>
                  <a:lnTo>
                    <a:pt x="330" y="2674"/>
                  </a:lnTo>
                  <a:close/>
                  <a:moveTo>
                    <a:pt x="329" y="2657"/>
                  </a:moveTo>
                  <a:lnTo>
                    <a:pt x="336" y="2657"/>
                  </a:lnTo>
                  <a:lnTo>
                    <a:pt x="336" y="2662"/>
                  </a:lnTo>
                  <a:lnTo>
                    <a:pt x="329" y="2662"/>
                  </a:lnTo>
                  <a:lnTo>
                    <a:pt x="329" y="2657"/>
                  </a:lnTo>
                  <a:close/>
                  <a:moveTo>
                    <a:pt x="327" y="2641"/>
                  </a:moveTo>
                  <a:lnTo>
                    <a:pt x="333" y="2641"/>
                  </a:lnTo>
                  <a:lnTo>
                    <a:pt x="334" y="2644"/>
                  </a:lnTo>
                  <a:lnTo>
                    <a:pt x="328" y="2644"/>
                  </a:lnTo>
                  <a:lnTo>
                    <a:pt x="327" y="2641"/>
                  </a:lnTo>
                  <a:close/>
                  <a:moveTo>
                    <a:pt x="327" y="2624"/>
                  </a:moveTo>
                  <a:lnTo>
                    <a:pt x="333" y="2624"/>
                  </a:lnTo>
                  <a:lnTo>
                    <a:pt x="333" y="2628"/>
                  </a:lnTo>
                  <a:lnTo>
                    <a:pt x="327" y="2628"/>
                  </a:lnTo>
                  <a:lnTo>
                    <a:pt x="327" y="2624"/>
                  </a:lnTo>
                  <a:close/>
                  <a:moveTo>
                    <a:pt x="326" y="2607"/>
                  </a:moveTo>
                  <a:lnTo>
                    <a:pt x="332" y="2607"/>
                  </a:lnTo>
                  <a:lnTo>
                    <a:pt x="332" y="2612"/>
                  </a:lnTo>
                  <a:lnTo>
                    <a:pt x="326" y="2612"/>
                  </a:lnTo>
                  <a:lnTo>
                    <a:pt x="326" y="2607"/>
                  </a:lnTo>
                  <a:close/>
                  <a:moveTo>
                    <a:pt x="325" y="2591"/>
                  </a:moveTo>
                  <a:lnTo>
                    <a:pt x="331" y="2591"/>
                  </a:lnTo>
                  <a:lnTo>
                    <a:pt x="331" y="2594"/>
                  </a:lnTo>
                  <a:lnTo>
                    <a:pt x="325" y="2594"/>
                  </a:lnTo>
                  <a:lnTo>
                    <a:pt x="325" y="2591"/>
                  </a:lnTo>
                  <a:close/>
                  <a:moveTo>
                    <a:pt x="324" y="2574"/>
                  </a:moveTo>
                  <a:lnTo>
                    <a:pt x="330" y="2574"/>
                  </a:lnTo>
                  <a:lnTo>
                    <a:pt x="330" y="2578"/>
                  </a:lnTo>
                  <a:lnTo>
                    <a:pt x="324" y="2578"/>
                  </a:lnTo>
                  <a:lnTo>
                    <a:pt x="324" y="2574"/>
                  </a:lnTo>
                  <a:close/>
                  <a:moveTo>
                    <a:pt x="323" y="2557"/>
                  </a:moveTo>
                  <a:lnTo>
                    <a:pt x="329" y="2557"/>
                  </a:lnTo>
                  <a:lnTo>
                    <a:pt x="330" y="2562"/>
                  </a:lnTo>
                  <a:lnTo>
                    <a:pt x="324" y="2562"/>
                  </a:lnTo>
                  <a:lnTo>
                    <a:pt x="323" y="2557"/>
                  </a:lnTo>
                  <a:close/>
                  <a:moveTo>
                    <a:pt x="323" y="2541"/>
                  </a:moveTo>
                  <a:lnTo>
                    <a:pt x="329" y="2541"/>
                  </a:lnTo>
                  <a:lnTo>
                    <a:pt x="329" y="2545"/>
                  </a:lnTo>
                  <a:lnTo>
                    <a:pt x="323" y="2545"/>
                  </a:lnTo>
                  <a:lnTo>
                    <a:pt x="323" y="2541"/>
                  </a:lnTo>
                  <a:close/>
                  <a:moveTo>
                    <a:pt x="324" y="2524"/>
                  </a:moveTo>
                  <a:lnTo>
                    <a:pt x="330" y="2524"/>
                  </a:lnTo>
                  <a:lnTo>
                    <a:pt x="330" y="2528"/>
                  </a:lnTo>
                  <a:lnTo>
                    <a:pt x="324" y="2528"/>
                  </a:lnTo>
                  <a:lnTo>
                    <a:pt x="324" y="2524"/>
                  </a:lnTo>
                  <a:close/>
                  <a:moveTo>
                    <a:pt x="324" y="2507"/>
                  </a:moveTo>
                  <a:lnTo>
                    <a:pt x="330" y="2507"/>
                  </a:lnTo>
                  <a:lnTo>
                    <a:pt x="330" y="2512"/>
                  </a:lnTo>
                  <a:lnTo>
                    <a:pt x="324" y="2512"/>
                  </a:lnTo>
                  <a:lnTo>
                    <a:pt x="324" y="2507"/>
                  </a:lnTo>
                  <a:close/>
                  <a:moveTo>
                    <a:pt x="325" y="2491"/>
                  </a:moveTo>
                  <a:lnTo>
                    <a:pt x="331" y="2491"/>
                  </a:lnTo>
                  <a:lnTo>
                    <a:pt x="331" y="2495"/>
                  </a:lnTo>
                  <a:lnTo>
                    <a:pt x="325" y="2495"/>
                  </a:lnTo>
                  <a:lnTo>
                    <a:pt x="325" y="2491"/>
                  </a:lnTo>
                  <a:close/>
                  <a:moveTo>
                    <a:pt x="326" y="2474"/>
                  </a:moveTo>
                  <a:lnTo>
                    <a:pt x="332" y="2474"/>
                  </a:lnTo>
                  <a:lnTo>
                    <a:pt x="332" y="2478"/>
                  </a:lnTo>
                  <a:lnTo>
                    <a:pt x="326" y="2478"/>
                  </a:lnTo>
                  <a:lnTo>
                    <a:pt x="326" y="2474"/>
                  </a:lnTo>
                  <a:close/>
                  <a:moveTo>
                    <a:pt x="328" y="2457"/>
                  </a:moveTo>
                  <a:lnTo>
                    <a:pt x="334" y="2457"/>
                  </a:lnTo>
                  <a:lnTo>
                    <a:pt x="333" y="2462"/>
                  </a:lnTo>
                  <a:lnTo>
                    <a:pt x="327" y="2462"/>
                  </a:lnTo>
                  <a:lnTo>
                    <a:pt x="328" y="2457"/>
                  </a:lnTo>
                  <a:close/>
                  <a:moveTo>
                    <a:pt x="329" y="2441"/>
                  </a:moveTo>
                  <a:lnTo>
                    <a:pt x="336" y="2441"/>
                  </a:lnTo>
                  <a:lnTo>
                    <a:pt x="334" y="2446"/>
                  </a:lnTo>
                  <a:lnTo>
                    <a:pt x="328" y="2446"/>
                  </a:lnTo>
                  <a:lnTo>
                    <a:pt x="329" y="2441"/>
                  </a:lnTo>
                  <a:close/>
                  <a:moveTo>
                    <a:pt x="330" y="2424"/>
                  </a:moveTo>
                  <a:lnTo>
                    <a:pt x="337" y="2424"/>
                  </a:lnTo>
                  <a:lnTo>
                    <a:pt x="336" y="2428"/>
                  </a:lnTo>
                  <a:lnTo>
                    <a:pt x="329" y="2428"/>
                  </a:lnTo>
                  <a:lnTo>
                    <a:pt x="330" y="2424"/>
                  </a:lnTo>
                  <a:close/>
                  <a:moveTo>
                    <a:pt x="330" y="2408"/>
                  </a:moveTo>
                  <a:lnTo>
                    <a:pt x="337" y="2408"/>
                  </a:lnTo>
                  <a:lnTo>
                    <a:pt x="337" y="2412"/>
                  </a:lnTo>
                  <a:lnTo>
                    <a:pt x="330" y="2412"/>
                  </a:lnTo>
                  <a:lnTo>
                    <a:pt x="330" y="2408"/>
                  </a:lnTo>
                  <a:close/>
                  <a:moveTo>
                    <a:pt x="331" y="2391"/>
                  </a:moveTo>
                  <a:lnTo>
                    <a:pt x="338" y="2391"/>
                  </a:lnTo>
                  <a:lnTo>
                    <a:pt x="338" y="2396"/>
                  </a:lnTo>
                  <a:lnTo>
                    <a:pt x="331" y="2396"/>
                  </a:lnTo>
                  <a:lnTo>
                    <a:pt x="331" y="2391"/>
                  </a:lnTo>
                  <a:close/>
                  <a:moveTo>
                    <a:pt x="332" y="2375"/>
                  </a:moveTo>
                  <a:lnTo>
                    <a:pt x="339" y="2375"/>
                  </a:lnTo>
                  <a:lnTo>
                    <a:pt x="339" y="2378"/>
                  </a:lnTo>
                  <a:lnTo>
                    <a:pt x="332" y="2378"/>
                  </a:lnTo>
                  <a:lnTo>
                    <a:pt x="332" y="2375"/>
                  </a:lnTo>
                  <a:close/>
                  <a:moveTo>
                    <a:pt x="333" y="2358"/>
                  </a:moveTo>
                  <a:lnTo>
                    <a:pt x="340" y="2358"/>
                  </a:lnTo>
                  <a:lnTo>
                    <a:pt x="340" y="2362"/>
                  </a:lnTo>
                  <a:lnTo>
                    <a:pt x="333" y="2362"/>
                  </a:lnTo>
                  <a:lnTo>
                    <a:pt x="333" y="2358"/>
                  </a:lnTo>
                  <a:close/>
                  <a:moveTo>
                    <a:pt x="334" y="2341"/>
                  </a:moveTo>
                  <a:lnTo>
                    <a:pt x="341" y="2341"/>
                  </a:lnTo>
                  <a:lnTo>
                    <a:pt x="341" y="2346"/>
                  </a:lnTo>
                  <a:lnTo>
                    <a:pt x="334" y="2346"/>
                  </a:lnTo>
                  <a:lnTo>
                    <a:pt x="334" y="2341"/>
                  </a:lnTo>
                  <a:close/>
                  <a:moveTo>
                    <a:pt x="334" y="2325"/>
                  </a:moveTo>
                  <a:lnTo>
                    <a:pt x="341" y="2325"/>
                  </a:lnTo>
                  <a:lnTo>
                    <a:pt x="341" y="2328"/>
                  </a:lnTo>
                  <a:lnTo>
                    <a:pt x="334" y="2328"/>
                  </a:lnTo>
                  <a:lnTo>
                    <a:pt x="334" y="2325"/>
                  </a:lnTo>
                  <a:close/>
                  <a:moveTo>
                    <a:pt x="336" y="2308"/>
                  </a:moveTo>
                  <a:lnTo>
                    <a:pt x="342" y="2308"/>
                  </a:lnTo>
                  <a:lnTo>
                    <a:pt x="342" y="2312"/>
                  </a:lnTo>
                  <a:lnTo>
                    <a:pt x="336" y="2312"/>
                  </a:lnTo>
                  <a:lnTo>
                    <a:pt x="336" y="2308"/>
                  </a:lnTo>
                  <a:close/>
                  <a:moveTo>
                    <a:pt x="336" y="2291"/>
                  </a:moveTo>
                  <a:lnTo>
                    <a:pt x="342" y="2291"/>
                  </a:lnTo>
                  <a:lnTo>
                    <a:pt x="342" y="2296"/>
                  </a:lnTo>
                  <a:lnTo>
                    <a:pt x="336" y="2296"/>
                  </a:lnTo>
                  <a:lnTo>
                    <a:pt x="336" y="2291"/>
                  </a:lnTo>
                  <a:close/>
                  <a:moveTo>
                    <a:pt x="336" y="2275"/>
                  </a:moveTo>
                  <a:lnTo>
                    <a:pt x="342" y="2275"/>
                  </a:lnTo>
                  <a:lnTo>
                    <a:pt x="342" y="2278"/>
                  </a:lnTo>
                  <a:lnTo>
                    <a:pt x="336" y="2278"/>
                  </a:lnTo>
                  <a:lnTo>
                    <a:pt x="336" y="2275"/>
                  </a:lnTo>
                  <a:close/>
                  <a:moveTo>
                    <a:pt x="334" y="2258"/>
                  </a:moveTo>
                  <a:lnTo>
                    <a:pt x="341" y="2258"/>
                  </a:lnTo>
                  <a:lnTo>
                    <a:pt x="341" y="2262"/>
                  </a:lnTo>
                  <a:lnTo>
                    <a:pt x="334" y="2262"/>
                  </a:lnTo>
                  <a:lnTo>
                    <a:pt x="334" y="2258"/>
                  </a:lnTo>
                  <a:close/>
                  <a:moveTo>
                    <a:pt x="333" y="2241"/>
                  </a:moveTo>
                  <a:lnTo>
                    <a:pt x="340" y="2241"/>
                  </a:lnTo>
                  <a:lnTo>
                    <a:pt x="340" y="2246"/>
                  </a:lnTo>
                  <a:lnTo>
                    <a:pt x="333" y="2246"/>
                  </a:lnTo>
                  <a:lnTo>
                    <a:pt x="333" y="2241"/>
                  </a:lnTo>
                  <a:close/>
                  <a:moveTo>
                    <a:pt x="333" y="2225"/>
                  </a:moveTo>
                  <a:lnTo>
                    <a:pt x="340" y="2225"/>
                  </a:lnTo>
                  <a:lnTo>
                    <a:pt x="340" y="2228"/>
                  </a:lnTo>
                  <a:lnTo>
                    <a:pt x="333" y="2228"/>
                  </a:lnTo>
                  <a:lnTo>
                    <a:pt x="333" y="2225"/>
                  </a:lnTo>
                  <a:close/>
                  <a:moveTo>
                    <a:pt x="333" y="2208"/>
                  </a:moveTo>
                  <a:lnTo>
                    <a:pt x="340" y="2208"/>
                  </a:lnTo>
                  <a:lnTo>
                    <a:pt x="340" y="2212"/>
                  </a:lnTo>
                  <a:lnTo>
                    <a:pt x="333" y="2212"/>
                  </a:lnTo>
                  <a:lnTo>
                    <a:pt x="333" y="2208"/>
                  </a:lnTo>
                  <a:close/>
                  <a:moveTo>
                    <a:pt x="332" y="2191"/>
                  </a:moveTo>
                  <a:lnTo>
                    <a:pt x="339" y="2191"/>
                  </a:lnTo>
                  <a:lnTo>
                    <a:pt x="339" y="2196"/>
                  </a:lnTo>
                  <a:lnTo>
                    <a:pt x="332" y="2196"/>
                  </a:lnTo>
                  <a:lnTo>
                    <a:pt x="332" y="2191"/>
                  </a:lnTo>
                  <a:close/>
                  <a:moveTo>
                    <a:pt x="330" y="2175"/>
                  </a:moveTo>
                  <a:lnTo>
                    <a:pt x="337" y="2175"/>
                  </a:lnTo>
                  <a:lnTo>
                    <a:pt x="338" y="2178"/>
                  </a:lnTo>
                  <a:lnTo>
                    <a:pt x="331" y="2178"/>
                  </a:lnTo>
                  <a:lnTo>
                    <a:pt x="330" y="2175"/>
                  </a:lnTo>
                  <a:close/>
                  <a:moveTo>
                    <a:pt x="329" y="2158"/>
                  </a:moveTo>
                  <a:lnTo>
                    <a:pt x="336" y="2158"/>
                  </a:lnTo>
                  <a:lnTo>
                    <a:pt x="336" y="2162"/>
                  </a:lnTo>
                  <a:lnTo>
                    <a:pt x="329" y="2162"/>
                  </a:lnTo>
                  <a:lnTo>
                    <a:pt x="329" y="2158"/>
                  </a:lnTo>
                  <a:close/>
                  <a:moveTo>
                    <a:pt x="328" y="2141"/>
                  </a:moveTo>
                  <a:lnTo>
                    <a:pt x="334" y="2141"/>
                  </a:lnTo>
                  <a:lnTo>
                    <a:pt x="334" y="2146"/>
                  </a:lnTo>
                  <a:lnTo>
                    <a:pt x="328" y="2146"/>
                  </a:lnTo>
                  <a:lnTo>
                    <a:pt x="328" y="2141"/>
                  </a:lnTo>
                  <a:close/>
                  <a:moveTo>
                    <a:pt x="327" y="2125"/>
                  </a:moveTo>
                  <a:lnTo>
                    <a:pt x="333" y="2125"/>
                  </a:lnTo>
                  <a:lnTo>
                    <a:pt x="333" y="2130"/>
                  </a:lnTo>
                  <a:lnTo>
                    <a:pt x="327" y="2130"/>
                  </a:lnTo>
                  <a:lnTo>
                    <a:pt x="327" y="2125"/>
                  </a:lnTo>
                  <a:close/>
                  <a:moveTo>
                    <a:pt x="326" y="2108"/>
                  </a:moveTo>
                  <a:lnTo>
                    <a:pt x="332" y="2108"/>
                  </a:lnTo>
                  <a:lnTo>
                    <a:pt x="332" y="2112"/>
                  </a:lnTo>
                  <a:lnTo>
                    <a:pt x="326" y="2112"/>
                  </a:lnTo>
                  <a:lnTo>
                    <a:pt x="326" y="2108"/>
                  </a:lnTo>
                  <a:close/>
                  <a:moveTo>
                    <a:pt x="324" y="2092"/>
                  </a:moveTo>
                  <a:lnTo>
                    <a:pt x="330" y="2092"/>
                  </a:lnTo>
                  <a:lnTo>
                    <a:pt x="331" y="2096"/>
                  </a:lnTo>
                  <a:lnTo>
                    <a:pt x="325" y="2096"/>
                  </a:lnTo>
                  <a:lnTo>
                    <a:pt x="324" y="2092"/>
                  </a:lnTo>
                  <a:close/>
                  <a:moveTo>
                    <a:pt x="324" y="2075"/>
                  </a:moveTo>
                  <a:lnTo>
                    <a:pt x="330" y="2075"/>
                  </a:lnTo>
                  <a:lnTo>
                    <a:pt x="330" y="2080"/>
                  </a:lnTo>
                  <a:lnTo>
                    <a:pt x="324" y="2080"/>
                  </a:lnTo>
                  <a:lnTo>
                    <a:pt x="324" y="2075"/>
                  </a:lnTo>
                  <a:close/>
                  <a:moveTo>
                    <a:pt x="324" y="2059"/>
                  </a:moveTo>
                  <a:lnTo>
                    <a:pt x="330" y="2059"/>
                  </a:lnTo>
                  <a:lnTo>
                    <a:pt x="330" y="2062"/>
                  </a:lnTo>
                  <a:lnTo>
                    <a:pt x="324" y="2062"/>
                  </a:lnTo>
                  <a:lnTo>
                    <a:pt x="324" y="2059"/>
                  </a:lnTo>
                  <a:close/>
                  <a:moveTo>
                    <a:pt x="324" y="2042"/>
                  </a:moveTo>
                  <a:lnTo>
                    <a:pt x="330" y="2042"/>
                  </a:lnTo>
                  <a:lnTo>
                    <a:pt x="330" y="2046"/>
                  </a:lnTo>
                  <a:lnTo>
                    <a:pt x="324" y="2046"/>
                  </a:lnTo>
                  <a:lnTo>
                    <a:pt x="324" y="2042"/>
                  </a:lnTo>
                  <a:close/>
                  <a:moveTo>
                    <a:pt x="324" y="2025"/>
                  </a:moveTo>
                  <a:lnTo>
                    <a:pt x="330" y="2025"/>
                  </a:lnTo>
                  <a:lnTo>
                    <a:pt x="330" y="2030"/>
                  </a:lnTo>
                  <a:lnTo>
                    <a:pt x="324" y="2030"/>
                  </a:lnTo>
                  <a:lnTo>
                    <a:pt x="324" y="2025"/>
                  </a:lnTo>
                  <a:close/>
                  <a:moveTo>
                    <a:pt x="324" y="2009"/>
                  </a:moveTo>
                  <a:lnTo>
                    <a:pt x="330" y="2009"/>
                  </a:lnTo>
                  <a:lnTo>
                    <a:pt x="330" y="2012"/>
                  </a:lnTo>
                  <a:lnTo>
                    <a:pt x="324" y="2012"/>
                  </a:lnTo>
                  <a:lnTo>
                    <a:pt x="324" y="2009"/>
                  </a:lnTo>
                  <a:close/>
                  <a:moveTo>
                    <a:pt x="325" y="1992"/>
                  </a:moveTo>
                  <a:lnTo>
                    <a:pt x="331" y="1992"/>
                  </a:lnTo>
                  <a:lnTo>
                    <a:pt x="330" y="1996"/>
                  </a:lnTo>
                  <a:lnTo>
                    <a:pt x="324" y="1996"/>
                  </a:lnTo>
                  <a:lnTo>
                    <a:pt x="325" y="1992"/>
                  </a:lnTo>
                  <a:close/>
                  <a:moveTo>
                    <a:pt x="327" y="1975"/>
                  </a:moveTo>
                  <a:lnTo>
                    <a:pt x="333" y="1975"/>
                  </a:lnTo>
                  <a:lnTo>
                    <a:pt x="332" y="1980"/>
                  </a:lnTo>
                  <a:lnTo>
                    <a:pt x="326" y="1980"/>
                  </a:lnTo>
                  <a:lnTo>
                    <a:pt x="327" y="1975"/>
                  </a:lnTo>
                  <a:close/>
                  <a:moveTo>
                    <a:pt x="327" y="1959"/>
                  </a:moveTo>
                  <a:lnTo>
                    <a:pt x="333" y="1959"/>
                  </a:lnTo>
                  <a:lnTo>
                    <a:pt x="333" y="1963"/>
                  </a:lnTo>
                  <a:lnTo>
                    <a:pt x="327" y="1963"/>
                  </a:lnTo>
                  <a:lnTo>
                    <a:pt x="327" y="1959"/>
                  </a:lnTo>
                  <a:close/>
                  <a:moveTo>
                    <a:pt x="328" y="1942"/>
                  </a:moveTo>
                  <a:lnTo>
                    <a:pt x="334" y="1942"/>
                  </a:lnTo>
                  <a:lnTo>
                    <a:pt x="334" y="1946"/>
                  </a:lnTo>
                  <a:lnTo>
                    <a:pt x="328" y="1946"/>
                  </a:lnTo>
                  <a:lnTo>
                    <a:pt x="328" y="1942"/>
                  </a:lnTo>
                  <a:close/>
                  <a:moveTo>
                    <a:pt x="328" y="1925"/>
                  </a:moveTo>
                  <a:lnTo>
                    <a:pt x="334" y="1925"/>
                  </a:lnTo>
                  <a:lnTo>
                    <a:pt x="334" y="1930"/>
                  </a:lnTo>
                  <a:lnTo>
                    <a:pt x="328" y="1930"/>
                  </a:lnTo>
                  <a:lnTo>
                    <a:pt x="328" y="1925"/>
                  </a:lnTo>
                  <a:close/>
                  <a:moveTo>
                    <a:pt x="329" y="1909"/>
                  </a:moveTo>
                  <a:lnTo>
                    <a:pt x="336" y="1909"/>
                  </a:lnTo>
                  <a:lnTo>
                    <a:pt x="336" y="1913"/>
                  </a:lnTo>
                  <a:lnTo>
                    <a:pt x="329" y="1913"/>
                  </a:lnTo>
                  <a:lnTo>
                    <a:pt x="329" y="1909"/>
                  </a:lnTo>
                  <a:close/>
                  <a:moveTo>
                    <a:pt x="330" y="1892"/>
                  </a:moveTo>
                  <a:lnTo>
                    <a:pt x="337" y="1892"/>
                  </a:lnTo>
                  <a:lnTo>
                    <a:pt x="337" y="1896"/>
                  </a:lnTo>
                  <a:lnTo>
                    <a:pt x="330" y="1896"/>
                  </a:lnTo>
                  <a:lnTo>
                    <a:pt x="330" y="1892"/>
                  </a:lnTo>
                  <a:close/>
                  <a:moveTo>
                    <a:pt x="331" y="1875"/>
                  </a:moveTo>
                  <a:lnTo>
                    <a:pt x="338" y="1875"/>
                  </a:lnTo>
                  <a:lnTo>
                    <a:pt x="338" y="1880"/>
                  </a:lnTo>
                  <a:lnTo>
                    <a:pt x="331" y="1880"/>
                  </a:lnTo>
                  <a:lnTo>
                    <a:pt x="331" y="1875"/>
                  </a:lnTo>
                  <a:close/>
                  <a:moveTo>
                    <a:pt x="332" y="1859"/>
                  </a:moveTo>
                  <a:lnTo>
                    <a:pt x="339" y="1859"/>
                  </a:lnTo>
                  <a:lnTo>
                    <a:pt x="339" y="1864"/>
                  </a:lnTo>
                  <a:lnTo>
                    <a:pt x="332" y="1864"/>
                  </a:lnTo>
                  <a:lnTo>
                    <a:pt x="332" y="1859"/>
                  </a:lnTo>
                  <a:close/>
                  <a:moveTo>
                    <a:pt x="332" y="1842"/>
                  </a:moveTo>
                  <a:lnTo>
                    <a:pt x="339" y="1842"/>
                  </a:lnTo>
                  <a:lnTo>
                    <a:pt x="339" y="1846"/>
                  </a:lnTo>
                  <a:lnTo>
                    <a:pt x="332" y="1846"/>
                  </a:lnTo>
                  <a:lnTo>
                    <a:pt x="332" y="1842"/>
                  </a:lnTo>
                  <a:close/>
                  <a:moveTo>
                    <a:pt x="334" y="1826"/>
                  </a:moveTo>
                  <a:lnTo>
                    <a:pt x="341" y="1826"/>
                  </a:lnTo>
                  <a:lnTo>
                    <a:pt x="340" y="1830"/>
                  </a:lnTo>
                  <a:lnTo>
                    <a:pt x="333" y="1830"/>
                  </a:lnTo>
                  <a:lnTo>
                    <a:pt x="334" y="1826"/>
                  </a:lnTo>
                  <a:close/>
                  <a:moveTo>
                    <a:pt x="336" y="1809"/>
                  </a:moveTo>
                  <a:lnTo>
                    <a:pt x="342" y="1809"/>
                  </a:lnTo>
                  <a:lnTo>
                    <a:pt x="341" y="1814"/>
                  </a:lnTo>
                  <a:lnTo>
                    <a:pt x="334" y="1814"/>
                  </a:lnTo>
                  <a:lnTo>
                    <a:pt x="336" y="1809"/>
                  </a:lnTo>
                  <a:close/>
                  <a:moveTo>
                    <a:pt x="337" y="1792"/>
                  </a:moveTo>
                  <a:lnTo>
                    <a:pt x="343" y="1792"/>
                  </a:lnTo>
                  <a:lnTo>
                    <a:pt x="342" y="1796"/>
                  </a:lnTo>
                  <a:lnTo>
                    <a:pt x="336" y="1796"/>
                  </a:lnTo>
                  <a:lnTo>
                    <a:pt x="337" y="1792"/>
                  </a:lnTo>
                  <a:close/>
                  <a:moveTo>
                    <a:pt x="337" y="1776"/>
                  </a:moveTo>
                  <a:lnTo>
                    <a:pt x="343" y="1776"/>
                  </a:lnTo>
                  <a:lnTo>
                    <a:pt x="343" y="1780"/>
                  </a:lnTo>
                  <a:lnTo>
                    <a:pt x="337" y="1780"/>
                  </a:lnTo>
                  <a:lnTo>
                    <a:pt x="337" y="1776"/>
                  </a:lnTo>
                  <a:close/>
                  <a:moveTo>
                    <a:pt x="337" y="1759"/>
                  </a:moveTo>
                  <a:lnTo>
                    <a:pt x="343" y="1759"/>
                  </a:lnTo>
                  <a:lnTo>
                    <a:pt x="343" y="1764"/>
                  </a:lnTo>
                  <a:lnTo>
                    <a:pt x="337" y="1764"/>
                  </a:lnTo>
                  <a:lnTo>
                    <a:pt x="337" y="1759"/>
                  </a:lnTo>
                  <a:close/>
                  <a:moveTo>
                    <a:pt x="338" y="1742"/>
                  </a:moveTo>
                  <a:lnTo>
                    <a:pt x="344" y="1742"/>
                  </a:lnTo>
                  <a:lnTo>
                    <a:pt x="343" y="1746"/>
                  </a:lnTo>
                  <a:lnTo>
                    <a:pt x="337" y="1746"/>
                  </a:lnTo>
                  <a:lnTo>
                    <a:pt x="338" y="1742"/>
                  </a:lnTo>
                  <a:close/>
                  <a:moveTo>
                    <a:pt x="338" y="1726"/>
                  </a:moveTo>
                  <a:lnTo>
                    <a:pt x="344" y="1726"/>
                  </a:lnTo>
                  <a:lnTo>
                    <a:pt x="344" y="1730"/>
                  </a:lnTo>
                  <a:lnTo>
                    <a:pt x="338" y="1730"/>
                  </a:lnTo>
                  <a:lnTo>
                    <a:pt x="338" y="1726"/>
                  </a:lnTo>
                  <a:close/>
                  <a:moveTo>
                    <a:pt x="337" y="1709"/>
                  </a:moveTo>
                  <a:lnTo>
                    <a:pt x="343" y="1709"/>
                  </a:lnTo>
                  <a:lnTo>
                    <a:pt x="343" y="1714"/>
                  </a:lnTo>
                  <a:lnTo>
                    <a:pt x="337" y="1714"/>
                  </a:lnTo>
                  <a:lnTo>
                    <a:pt x="337" y="1709"/>
                  </a:lnTo>
                  <a:close/>
                  <a:moveTo>
                    <a:pt x="336" y="1693"/>
                  </a:moveTo>
                  <a:lnTo>
                    <a:pt x="342" y="1693"/>
                  </a:lnTo>
                  <a:lnTo>
                    <a:pt x="342" y="1696"/>
                  </a:lnTo>
                  <a:lnTo>
                    <a:pt x="336" y="1696"/>
                  </a:lnTo>
                  <a:lnTo>
                    <a:pt x="336" y="1693"/>
                  </a:lnTo>
                  <a:close/>
                  <a:moveTo>
                    <a:pt x="334" y="1676"/>
                  </a:moveTo>
                  <a:lnTo>
                    <a:pt x="341" y="1676"/>
                  </a:lnTo>
                  <a:lnTo>
                    <a:pt x="341" y="1680"/>
                  </a:lnTo>
                  <a:lnTo>
                    <a:pt x="334" y="1680"/>
                  </a:lnTo>
                  <a:lnTo>
                    <a:pt x="334" y="1676"/>
                  </a:lnTo>
                  <a:close/>
                  <a:moveTo>
                    <a:pt x="339" y="1659"/>
                  </a:moveTo>
                  <a:lnTo>
                    <a:pt x="340" y="1663"/>
                  </a:lnTo>
                  <a:lnTo>
                    <a:pt x="333" y="1664"/>
                  </a:lnTo>
                  <a:lnTo>
                    <a:pt x="332" y="1660"/>
                  </a:lnTo>
                  <a:lnTo>
                    <a:pt x="339" y="1659"/>
                  </a:lnTo>
                  <a:close/>
                  <a:moveTo>
                    <a:pt x="337" y="1642"/>
                  </a:moveTo>
                  <a:lnTo>
                    <a:pt x="337" y="1646"/>
                  </a:lnTo>
                  <a:lnTo>
                    <a:pt x="330" y="1647"/>
                  </a:lnTo>
                  <a:lnTo>
                    <a:pt x="330" y="1643"/>
                  </a:lnTo>
                  <a:lnTo>
                    <a:pt x="337" y="1642"/>
                  </a:lnTo>
                  <a:close/>
                  <a:moveTo>
                    <a:pt x="333" y="1626"/>
                  </a:moveTo>
                  <a:lnTo>
                    <a:pt x="334" y="1630"/>
                  </a:lnTo>
                  <a:lnTo>
                    <a:pt x="328" y="1631"/>
                  </a:lnTo>
                  <a:lnTo>
                    <a:pt x="327" y="1627"/>
                  </a:lnTo>
                  <a:lnTo>
                    <a:pt x="333" y="1626"/>
                  </a:lnTo>
                  <a:close/>
                  <a:moveTo>
                    <a:pt x="330" y="1609"/>
                  </a:moveTo>
                  <a:lnTo>
                    <a:pt x="331" y="1614"/>
                  </a:lnTo>
                  <a:lnTo>
                    <a:pt x="325" y="1615"/>
                  </a:lnTo>
                  <a:lnTo>
                    <a:pt x="324" y="1611"/>
                  </a:lnTo>
                  <a:lnTo>
                    <a:pt x="330" y="1609"/>
                  </a:lnTo>
                  <a:close/>
                  <a:moveTo>
                    <a:pt x="321" y="1594"/>
                  </a:moveTo>
                  <a:lnTo>
                    <a:pt x="328" y="1594"/>
                  </a:lnTo>
                  <a:lnTo>
                    <a:pt x="328" y="1598"/>
                  </a:lnTo>
                  <a:lnTo>
                    <a:pt x="321" y="1598"/>
                  </a:lnTo>
                  <a:lnTo>
                    <a:pt x="321" y="1594"/>
                  </a:lnTo>
                  <a:close/>
                  <a:moveTo>
                    <a:pt x="319" y="1577"/>
                  </a:moveTo>
                  <a:lnTo>
                    <a:pt x="326" y="1577"/>
                  </a:lnTo>
                  <a:lnTo>
                    <a:pt x="327" y="1581"/>
                  </a:lnTo>
                  <a:lnTo>
                    <a:pt x="320" y="1581"/>
                  </a:lnTo>
                  <a:lnTo>
                    <a:pt x="319" y="1577"/>
                  </a:lnTo>
                  <a:close/>
                  <a:moveTo>
                    <a:pt x="318" y="1561"/>
                  </a:moveTo>
                  <a:lnTo>
                    <a:pt x="325" y="1561"/>
                  </a:lnTo>
                  <a:lnTo>
                    <a:pt x="325" y="1565"/>
                  </a:lnTo>
                  <a:lnTo>
                    <a:pt x="318" y="1565"/>
                  </a:lnTo>
                  <a:lnTo>
                    <a:pt x="318" y="1561"/>
                  </a:lnTo>
                  <a:close/>
                  <a:moveTo>
                    <a:pt x="316" y="1544"/>
                  </a:moveTo>
                  <a:lnTo>
                    <a:pt x="323" y="1544"/>
                  </a:lnTo>
                  <a:lnTo>
                    <a:pt x="323" y="1549"/>
                  </a:lnTo>
                  <a:lnTo>
                    <a:pt x="316" y="1549"/>
                  </a:lnTo>
                  <a:lnTo>
                    <a:pt x="316" y="1544"/>
                  </a:lnTo>
                  <a:close/>
                  <a:moveTo>
                    <a:pt x="315" y="1527"/>
                  </a:moveTo>
                  <a:lnTo>
                    <a:pt x="321" y="1527"/>
                  </a:lnTo>
                  <a:lnTo>
                    <a:pt x="323" y="1531"/>
                  </a:lnTo>
                  <a:lnTo>
                    <a:pt x="316" y="1531"/>
                  </a:lnTo>
                  <a:lnTo>
                    <a:pt x="315" y="1527"/>
                  </a:lnTo>
                  <a:close/>
                  <a:moveTo>
                    <a:pt x="315" y="1511"/>
                  </a:moveTo>
                  <a:lnTo>
                    <a:pt x="321" y="1511"/>
                  </a:lnTo>
                  <a:lnTo>
                    <a:pt x="321" y="1515"/>
                  </a:lnTo>
                  <a:lnTo>
                    <a:pt x="315" y="1515"/>
                  </a:lnTo>
                  <a:lnTo>
                    <a:pt x="315" y="1511"/>
                  </a:lnTo>
                  <a:close/>
                  <a:moveTo>
                    <a:pt x="316" y="1494"/>
                  </a:moveTo>
                  <a:lnTo>
                    <a:pt x="323" y="1494"/>
                  </a:lnTo>
                  <a:lnTo>
                    <a:pt x="323" y="1499"/>
                  </a:lnTo>
                  <a:lnTo>
                    <a:pt x="316" y="1499"/>
                  </a:lnTo>
                  <a:lnTo>
                    <a:pt x="316" y="1494"/>
                  </a:lnTo>
                  <a:close/>
                  <a:moveTo>
                    <a:pt x="316" y="1477"/>
                  </a:moveTo>
                  <a:lnTo>
                    <a:pt x="323" y="1477"/>
                  </a:lnTo>
                  <a:lnTo>
                    <a:pt x="323" y="1481"/>
                  </a:lnTo>
                  <a:lnTo>
                    <a:pt x="316" y="1481"/>
                  </a:lnTo>
                  <a:lnTo>
                    <a:pt x="316" y="1477"/>
                  </a:lnTo>
                  <a:close/>
                  <a:moveTo>
                    <a:pt x="317" y="1461"/>
                  </a:moveTo>
                  <a:lnTo>
                    <a:pt x="324" y="1461"/>
                  </a:lnTo>
                  <a:lnTo>
                    <a:pt x="324" y="1465"/>
                  </a:lnTo>
                  <a:lnTo>
                    <a:pt x="317" y="1465"/>
                  </a:lnTo>
                  <a:lnTo>
                    <a:pt x="317" y="1461"/>
                  </a:lnTo>
                  <a:close/>
                  <a:moveTo>
                    <a:pt x="317" y="1444"/>
                  </a:moveTo>
                  <a:lnTo>
                    <a:pt x="324" y="1444"/>
                  </a:lnTo>
                  <a:lnTo>
                    <a:pt x="324" y="1449"/>
                  </a:lnTo>
                  <a:lnTo>
                    <a:pt x="317" y="1449"/>
                  </a:lnTo>
                  <a:lnTo>
                    <a:pt x="317" y="1444"/>
                  </a:lnTo>
                  <a:close/>
                  <a:moveTo>
                    <a:pt x="318" y="1427"/>
                  </a:moveTo>
                  <a:lnTo>
                    <a:pt x="325" y="1427"/>
                  </a:lnTo>
                  <a:lnTo>
                    <a:pt x="325" y="1431"/>
                  </a:lnTo>
                  <a:lnTo>
                    <a:pt x="318" y="1431"/>
                  </a:lnTo>
                  <a:lnTo>
                    <a:pt x="318" y="1427"/>
                  </a:lnTo>
                  <a:close/>
                  <a:moveTo>
                    <a:pt x="317" y="1411"/>
                  </a:moveTo>
                  <a:lnTo>
                    <a:pt x="324" y="1411"/>
                  </a:lnTo>
                  <a:lnTo>
                    <a:pt x="324" y="1415"/>
                  </a:lnTo>
                  <a:lnTo>
                    <a:pt x="317" y="1415"/>
                  </a:lnTo>
                  <a:lnTo>
                    <a:pt x="317" y="1411"/>
                  </a:lnTo>
                  <a:close/>
                  <a:moveTo>
                    <a:pt x="315" y="1394"/>
                  </a:moveTo>
                  <a:lnTo>
                    <a:pt x="321" y="1394"/>
                  </a:lnTo>
                  <a:lnTo>
                    <a:pt x="323" y="1399"/>
                  </a:lnTo>
                  <a:lnTo>
                    <a:pt x="316" y="1399"/>
                  </a:lnTo>
                  <a:lnTo>
                    <a:pt x="315" y="1394"/>
                  </a:lnTo>
                  <a:close/>
                  <a:moveTo>
                    <a:pt x="314" y="1378"/>
                  </a:moveTo>
                  <a:lnTo>
                    <a:pt x="315" y="1383"/>
                  </a:lnTo>
                  <a:lnTo>
                    <a:pt x="310" y="1385"/>
                  </a:lnTo>
                  <a:lnTo>
                    <a:pt x="308" y="1380"/>
                  </a:lnTo>
                  <a:lnTo>
                    <a:pt x="314" y="1378"/>
                  </a:lnTo>
                  <a:close/>
                  <a:moveTo>
                    <a:pt x="305" y="1364"/>
                  </a:moveTo>
                  <a:lnTo>
                    <a:pt x="307" y="1367"/>
                  </a:lnTo>
                  <a:lnTo>
                    <a:pt x="302" y="1370"/>
                  </a:lnTo>
                  <a:lnTo>
                    <a:pt x="300" y="1366"/>
                  </a:lnTo>
                  <a:lnTo>
                    <a:pt x="305" y="1364"/>
                  </a:lnTo>
                  <a:close/>
                  <a:moveTo>
                    <a:pt x="293" y="1351"/>
                  </a:moveTo>
                  <a:lnTo>
                    <a:pt x="297" y="1354"/>
                  </a:lnTo>
                  <a:lnTo>
                    <a:pt x="292" y="1359"/>
                  </a:lnTo>
                  <a:lnTo>
                    <a:pt x="289" y="1355"/>
                  </a:lnTo>
                  <a:lnTo>
                    <a:pt x="293" y="1351"/>
                  </a:lnTo>
                  <a:close/>
                  <a:moveTo>
                    <a:pt x="281" y="1339"/>
                  </a:moveTo>
                  <a:lnTo>
                    <a:pt x="285" y="1341"/>
                  </a:lnTo>
                  <a:lnTo>
                    <a:pt x="280" y="1346"/>
                  </a:lnTo>
                  <a:lnTo>
                    <a:pt x="277" y="1343"/>
                  </a:lnTo>
                  <a:lnTo>
                    <a:pt x="281" y="1339"/>
                  </a:lnTo>
                  <a:close/>
                  <a:moveTo>
                    <a:pt x="268" y="1328"/>
                  </a:moveTo>
                  <a:lnTo>
                    <a:pt x="272" y="1329"/>
                  </a:lnTo>
                  <a:lnTo>
                    <a:pt x="269" y="1335"/>
                  </a:lnTo>
                  <a:lnTo>
                    <a:pt x="266" y="1334"/>
                  </a:lnTo>
                  <a:lnTo>
                    <a:pt x="268" y="1328"/>
                  </a:lnTo>
                  <a:close/>
                  <a:moveTo>
                    <a:pt x="253" y="1320"/>
                  </a:moveTo>
                  <a:lnTo>
                    <a:pt x="257" y="1322"/>
                  </a:lnTo>
                  <a:lnTo>
                    <a:pt x="255" y="1327"/>
                  </a:lnTo>
                  <a:lnTo>
                    <a:pt x="251" y="1325"/>
                  </a:lnTo>
                  <a:lnTo>
                    <a:pt x="253" y="1320"/>
                  </a:lnTo>
                  <a:close/>
                  <a:moveTo>
                    <a:pt x="239" y="1311"/>
                  </a:moveTo>
                  <a:lnTo>
                    <a:pt x="242" y="1313"/>
                  </a:lnTo>
                  <a:lnTo>
                    <a:pt x="240" y="1318"/>
                  </a:lnTo>
                  <a:lnTo>
                    <a:pt x="237" y="1316"/>
                  </a:lnTo>
                  <a:lnTo>
                    <a:pt x="239" y="1311"/>
                  </a:lnTo>
                  <a:close/>
                  <a:moveTo>
                    <a:pt x="225" y="1303"/>
                  </a:moveTo>
                  <a:lnTo>
                    <a:pt x="228" y="1305"/>
                  </a:lnTo>
                  <a:lnTo>
                    <a:pt x="226" y="1311"/>
                  </a:lnTo>
                  <a:lnTo>
                    <a:pt x="223" y="1309"/>
                  </a:lnTo>
                  <a:lnTo>
                    <a:pt x="225" y="1303"/>
                  </a:lnTo>
                  <a:close/>
                  <a:moveTo>
                    <a:pt x="210" y="1296"/>
                  </a:moveTo>
                  <a:lnTo>
                    <a:pt x="213" y="1297"/>
                  </a:lnTo>
                  <a:lnTo>
                    <a:pt x="211" y="1303"/>
                  </a:lnTo>
                  <a:lnTo>
                    <a:pt x="208" y="1302"/>
                  </a:lnTo>
                  <a:lnTo>
                    <a:pt x="210" y="1296"/>
                  </a:lnTo>
                  <a:close/>
                  <a:moveTo>
                    <a:pt x="194" y="1289"/>
                  </a:moveTo>
                  <a:lnTo>
                    <a:pt x="198" y="1290"/>
                  </a:lnTo>
                  <a:lnTo>
                    <a:pt x="196" y="1297"/>
                  </a:lnTo>
                  <a:lnTo>
                    <a:pt x="192" y="1296"/>
                  </a:lnTo>
                  <a:lnTo>
                    <a:pt x="194" y="1289"/>
                  </a:lnTo>
                  <a:close/>
                  <a:moveTo>
                    <a:pt x="179" y="1283"/>
                  </a:moveTo>
                  <a:lnTo>
                    <a:pt x="183" y="1284"/>
                  </a:lnTo>
                  <a:lnTo>
                    <a:pt x="180" y="1290"/>
                  </a:lnTo>
                  <a:lnTo>
                    <a:pt x="177" y="1289"/>
                  </a:lnTo>
                  <a:lnTo>
                    <a:pt x="179" y="1283"/>
                  </a:lnTo>
                  <a:close/>
                  <a:moveTo>
                    <a:pt x="164" y="1275"/>
                  </a:moveTo>
                  <a:lnTo>
                    <a:pt x="167" y="1277"/>
                  </a:lnTo>
                  <a:lnTo>
                    <a:pt x="165" y="1284"/>
                  </a:lnTo>
                  <a:lnTo>
                    <a:pt x="162" y="1282"/>
                  </a:lnTo>
                  <a:lnTo>
                    <a:pt x="164" y="1275"/>
                  </a:lnTo>
                  <a:close/>
                  <a:moveTo>
                    <a:pt x="149" y="1269"/>
                  </a:moveTo>
                  <a:lnTo>
                    <a:pt x="150" y="1270"/>
                  </a:lnTo>
                  <a:lnTo>
                    <a:pt x="152" y="1271"/>
                  </a:lnTo>
                  <a:lnTo>
                    <a:pt x="150" y="1277"/>
                  </a:lnTo>
                  <a:lnTo>
                    <a:pt x="148" y="1276"/>
                  </a:lnTo>
                  <a:lnTo>
                    <a:pt x="147" y="1275"/>
                  </a:lnTo>
                  <a:lnTo>
                    <a:pt x="149" y="1269"/>
                  </a:lnTo>
                  <a:close/>
                  <a:moveTo>
                    <a:pt x="133" y="1263"/>
                  </a:moveTo>
                  <a:lnTo>
                    <a:pt x="137" y="1264"/>
                  </a:lnTo>
                  <a:lnTo>
                    <a:pt x="135" y="1271"/>
                  </a:lnTo>
                  <a:lnTo>
                    <a:pt x="130" y="1270"/>
                  </a:lnTo>
                  <a:lnTo>
                    <a:pt x="133" y="1263"/>
                  </a:lnTo>
                  <a:close/>
                  <a:moveTo>
                    <a:pt x="117" y="1257"/>
                  </a:moveTo>
                  <a:lnTo>
                    <a:pt x="122" y="1258"/>
                  </a:lnTo>
                  <a:lnTo>
                    <a:pt x="120" y="1264"/>
                  </a:lnTo>
                  <a:lnTo>
                    <a:pt x="115" y="1263"/>
                  </a:lnTo>
                  <a:lnTo>
                    <a:pt x="117" y="1257"/>
                  </a:lnTo>
                  <a:close/>
                  <a:moveTo>
                    <a:pt x="102" y="1250"/>
                  </a:moveTo>
                  <a:lnTo>
                    <a:pt x="106" y="1252"/>
                  </a:lnTo>
                  <a:lnTo>
                    <a:pt x="103" y="1259"/>
                  </a:lnTo>
                  <a:lnTo>
                    <a:pt x="100" y="1257"/>
                  </a:lnTo>
                  <a:lnTo>
                    <a:pt x="102" y="1250"/>
                  </a:lnTo>
                  <a:close/>
                  <a:moveTo>
                    <a:pt x="87" y="1245"/>
                  </a:moveTo>
                  <a:lnTo>
                    <a:pt x="90" y="1246"/>
                  </a:lnTo>
                  <a:lnTo>
                    <a:pt x="88" y="1252"/>
                  </a:lnTo>
                  <a:lnTo>
                    <a:pt x="85" y="1251"/>
                  </a:lnTo>
                  <a:lnTo>
                    <a:pt x="87" y="1245"/>
                  </a:lnTo>
                  <a:close/>
                  <a:moveTo>
                    <a:pt x="71" y="1238"/>
                  </a:moveTo>
                  <a:lnTo>
                    <a:pt x="74" y="1239"/>
                  </a:lnTo>
                  <a:lnTo>
                    <a:pt x="75" y="1239"/>
                  </a:lnTo>
                  <a:lnTo>
                    <a:pt x="73" y="1246"/>
                  </a:lnTo>
                  <a:lnTo>
                    <a:pt x="72" y="1246"/>
                  </a:lnTo>
                  <a:lnTo>
                    <a:pt x="69" y="1245"/>
                  </a:lnTo>
                  <a:lnTo>
                    <a:pt x="71" y="1238"/>
                  </a:lnTo>
                  <a:close/>
                  <a:moveTo>
                    <a:pt x="57" y="1231"/>
                  </a:moveTo>
                  <a:lnTo>
                    <a:pt x="60" y="1232"/>
                  </a:lnTo>
                  <a:lnTo>
                    <a:pt x="58" y="1238"/>
                  </a:lnTo>
                  <a:lnTo>
                    <a:pt x="54" y="1237"/>
                  </a:lnTo>
                  <a:lnTo>
                    <a:pt x="57" y="1231"/>
                  </a:lnTo>
                  <a:close/>
                  <a:moveTo>
                    <a:pt x="41" y="1223"/>
                  </a:moveTo>
                  <a:lnTo>
                    <a:pt x="45" y="1225"/>
                  </a:lnTo>
                  <a:lnTo>
                    <a:pt x="43" y="1232"/>
                  </a:lnTo>
                  <a:lnTo>
                    <a:pt x="39" y="1229"/>
                  </a:lnTo>
                  <a:lnTo>
                    <a:pt x="41" y="1223"/>
                  </a:lnTo>
                  <a:close/>
                  <a:moveTo>
                    <a:pt x="26" y="1215"/>
                  </a:moveTo>
                  <a:lnTo>
                    <a:pt x="31" y="1217"/>
                  </a:lnTo>
                  <a:lnTo>
                    <a:pt x="28" y="1224"/>
                  </a:lnTo>
                  <a:lnTo>
                    <a:pt x="24" y="1222"/>
                  </a:lnTo>
                  <a:lnTo>
                    <a:pt x="26" y="1215"/>
                  </a:lnTo>
                  <a:close/>
                  <a:moveTo>
                    <a:pt x="14" y="1209"/>
                  </a:moveTo>
                  <a:lnTo>
                    <a:pt x="14" y="1209"/>
                  </a:lnTo>
                  <a:lnTo>
                    <a:pt x="17" y="1209"/>
                  </a:lnTo>
                  <a:lnTo>
                    <a:pt x="17" y="1212"/>
                  </a:lnTo>
                  <a:lnTo>
                    <a:pt x="14" y="1212"/>
                  </a:lnTo>
                  <a:lnTo>
                    <a:pt x="13" y="1216"/>
                  </a:lnTo>
                  <a:lnTo>
                    <a:pt x="10" y="1213"/>
                  </a:lnTo>
                  <a:lnTo>
                    <a:pt x="10" y="1210"/>
                  </a:lnTo>
                  <a:lnTo>
                    <a:pt x="14" y="1209"/>
                  </a:lnTo>
                  <a:lnTo>
                    <a:pt x="14" y="1209"/>
                  </a:lnTo>
                  <a:close/>
                  <a:moveTo>
                    <a:pt x="13" y="1193"/>
                  </a:moveTo>
                  <a:lnTo>
                    <a:pt x="14" y="1197"/>
                  </a:lnTo>
                  <a:lnTo>
                    <a:pt x="8" y="1198"/>
                  </a:lnTo>
                  <a:lnTo>
                    <a:pt x="7" y="1194"/>
                  </a:lnTo>
                  <a:lnTo>
                    <a:pt x="13" y="1193"/>
                  </a:lnTo>
                  <a:close/>
                  <a:moveTo>
                    <a:pt x="13" y="1176"/>
                  </a:moveTo>
                  <a:lnTo>
                    <a:pt x="14" y="1183"/>
                  </a:lnTo>
                  <a:lnTo>
                    <a:pt x="11" y="1185"/>
                  </a:lnTo>
                  <a:lnTo>
                    <a:pt x="10" y="1178"/>
                  </a:lnTo>
                  <a:lnTo>
                    <a:pt x="13" y="1176"/>
                  </a:lnTo>
                  <a:close/>
                  <a:moveTo>
                    <a:pt x="30" y="1171"/>
                  </a:moveTo>
                  <a:lnTo>
                    <a:pt x="31" y="1177"/>
                  </a:lnTo>
                  <a:lnTo>
                    <a:pt x="26" y="1178"/>
                  </a:lnTo>
                  <a:lnTo>
                    <a:pt x="25" y="1172"/>
                  </a:lnTo>
                  <a:lnTo>
                    <a:pt x="30" y="1171"/>
                  </a:lnTo>
                  <a:close/>
                  <a:moveTo>
                    <a:pt x="45" y="1165"/>
                  </a:moveTo>
                  <a:lnTo>
                    <a:pt x="46" y="1172"/>
                  </a:lnTo>
                  <a:lnTo>
                    <a:pt x="43" y="1173"/>
                  </a:lnTo>
                  <a:lnTo>
                    <a:pt x="41" y="1166"/>
                  </a:lnTo>
                  <a:lnTo>
                    <a:pt x="45" y="1165"/>
                  </a:lnTo>
                  <a:close/>
                  <a:moveTo>
                    <a:pt x="61" y="1160"/>
                  </a:moveTo>
                  <a:lnTo>
                    <a:pt x="62" y="1166"/>
                  </a:lnTo>
                  <a:lnTo>
                    <a:pt x="58" y="1168"/>
                  </a:lnTo>
                  <a:lnTo>
                    <a:pt x="57" y="1161"/>
                  </a:lnTo>
                  <a:lnTo>
                    <a:pt x="61" y="1160"/>
                  </a:lnTo>
                  <a:close/>
                  <a:moveTo>
                    <a:pt x="76" y="1153"/>
                  </a:moveTo>
                  <a:lnTo>
                    <a:pt x="77" y="1160"/>
                  </a:lnTo>
                  <a:lnTo>
                    <a:pt x="73" y="1162"/>
                  </a:lnTo>
                  <a:lnTo>
                    <a:pt x="72" y="1156"/>
                  </a:lnTo>
                  <a:lnTo>
                    <a:pt x="76" y="1153"/>
                  </a:lnTo>
                  <a:close/>
                  <a:moveTo>
                    <a:pt x="88" y="1149"/>
                  </a:moveTo>
                  <a:lnTo>
                    <a:pt x="92" y="1149"/>
                  </a:lnTo>
                  <a:lnTo>
                    <a:pt x="94" y="1156"/>
                  </a:lnTo>
                  <a:lnTo>
                    <a:pt x="89" y="1156"/>
                  </a:lnTo>
                  <a:lnTo>
                    <a:pt x="88" y="1149"/>
                  </a:lnTo>
                  <a:close/>
                  <a:moveTo>
                    <a:pt x="109" y="1146"/>
                  </a:moveTo>
                  <a:lnTo>
                    <a:pt x="110" y="1152"/>
                  </a:lnTo>
                  <a:lnTo>
                    <a:pt x="106" y="1153"/>
                  </a:lnTo>
                  <a:lnTo>
                    <a:pt x="104" y="1147"/>
                  </a:lnTo>
                  <a:lnTo>
                    <a:pt x="109" y="1146"/>
                  </a:lnTo>
                  <a:close/>
                  <a:moveTo>
                    <a:pt x="125" y="1143"/>
                  </a:moveTo>
                  <a:lnTo>
                    <a:pt x="126" y="1149"/>
                  </a:lnTo>
                  <a:lnTo>
                    <a:pt x="122" y="1150"/>
                  </a:lnTo>
                  <a:lnTo>
                    <a:pt x="121" y="1144"/>
                  </a:lnTo>
                  <a:lnTo>
                    <a:pt x="125" y="1143"/>
                  </a:lnTo>
                  <a:close/>
                  <a:moveTo>
                    <a:pt x="137" y="1140"/>
                  </a:moveTo>
                  <a:lnTo>
                    <a:pt x="141" y="1140"/>
                  </a:lnTo>
                  <a:lnTo>
                    <a:pt x="142" y="1147"/>
                  </a:lnTo>
                  <a:lnTo>
                    <a:pt x="138" y="1147"/>
                  </a:lnTo>
                  <a:lnTo>
                    <a:pt x="137" y="1140"/>
                  </a:lnTo>
                  <a:close/>
                  <a:moveTo>
                    <a:pt x="158" y="1137"/>
                  </a:moveTo>
                  <a:lnTo>
                    <a:pt x="159" y="1144"/>
                  </a:lnTo>
                  <a:lnTo>
                    <a:pt x="154" y="1145"/>
                  </a:lnTo>
                  <a:lnTo>
                    <a:pt x="153" y="1138"/>
                  </a:lnTo>
                  <a:lnTo>
                    <a:pt x="158" y="1137"/>
                  </a:lnTo>
                  <a:close/>
                  <a:moveTo>
                    <a:pt x="174" y="1134"/>
                  </a:moveTo>
                  <a:lnTo>
                    <a:pt x="175" y="1140"/>
                  </a:lnTo>
                  <a:lnTo>
                    <a:pt x="171" y="1141"/>
                  </a:lnTo>
                  <a:lnTo>
                    <a:pt x="170" y="1135"/>
                  </a:lnTo>
                  <a:lnTo>
                    <a:pt x="174" y="1134"/>
                  </a:lnTo>
                  <a:close/>
                  <a:moveTo>
                    <a:pt x="186" y="1132"/>
                  </a:moveTo>
                  <a:lnTo>
                    <a:pt x="190" y="1132"/>
                  </a:lnTo>
                  <a:lnTo>
                    <a:pt x="191" y="1138"/>
                  </a:lnTo>
                  <a:lnTo>
                    <a:pt x="187" y="1138"/>
                  </a:lnTo>
                  <a:lnTo>
                    <a:pt x="186" y="1132"/>
                  </a:lnTo>
                  <a:close/>
                  <a:moveTo>
                    <a:pt x="206" y="1128"/>
                  </a:moveTo>
                  <a:lnTo>
                    <a:pt x="208" y="1135"/>
                  </a:lnTo>
                  <a:lnTo>
                    <a:pt x="204" y="1136"/>
                  </a:lnTo>
                  <a:lnTo>
                    <a:pt x="203" y="1130"/>
                  </a:lnTo>
                  <a:lnTo>
                    <a:pt x="206" y="1128"/>
                  </a:lnTo>
                  <a:close/>
                  <a:moveTo>
                    <a:pt x="223" y="1125"/>
                  </a:moveTo>
                  <a:lnTo>
                    <a:pt x="224" y="1132"/>
                  </a:lnTo>
                  <a:lnTo>
                    <a:pt x="221" y="1133"/>
                  </a:lnTo>
                  <a:lnTo>
                    <a:pt x="219" y="1126"/>
                  </a:lnTo>
                  <a:lnTo>
                    <a:pt x="223" y="1125"/>
                  </a:lnTo>
                  <a:close/>
                  <a:moveTo>
                    <a:pt x="236" y="1123"/>
                  </a:moveTo>
                  <a:lnTo>
                    <a:pt x="240" y="1123"/>
                  </a:lnTo>
                  <a:lnTo>
                    <a:pt x="241" y="1130"/>
                  </a:lnTo>
                  <a:lnTo>
                    <a:pt x="237" y="1130"/>
                  </a:lnTo>
                  <a:lnTo>
                    <a:pt x="236" y="1123"/>
                  </a:lnTo>
                  <a:close/>
                  <a:moveTo>
                    <a:pt x="256" y="1120"/>
                  </a:moveTo>
                  <a:lnTo>
                    <a:pt x="257" y="1126"/>
                  </a:lnTo>
                  <a:lnTo>
                    <a:pt x="253" y="1127"/>
                  </a:lnTo>
                  <a:lnTo>
                    <a:pt x="252" y="1121"/>
                  </a:lnTo>
                  <a:lnTo>
                    <a:pt x="256" y="1120"/>
                  </a:lnTo>
                  <a:close/>
                  <a:moveTo>
                    <a:pt x="269" y="1118"/>
                  </a:moveTo>
                  <a:lnTo>
                    <a:pt x="273" y="1118"/>
                  </a:lnTo>
                  <a:lnTo>
                    <a:pt x="273" y="1124"/>
                  </a:lnTo>
                  <a:lnTo>
                    <a:pt x="269" y="1124"/>
                  </a:lnTo>
                  <a:lnTo>
                    <a:pt x="269" y="1118"/>
                  </a:lnTo>
                  <a:close/>
                  <a:moveTo>
                    <a:pt x="286" y="1115"/>
                  </a:moveTo>
                  <a:lnTo>
                    <a:pt x="290" y="1115"/>
                  </a:lnTo>
                  <a:lnTo>
                    <a:pt x="290" y="1122"/>
                  </a:lnTo>
                  <a:lnTo>
                    <a:pt x="286" y="1122"/>
                  </a:lnTo>
                  <a:lnTo>
                    <a:pt x="286" y="1115"/>
                  </a:lnTo>
                  <a:close/>
                  <a:moveTo>
                    <a:pt x="302" y="1113"/>
                  </a:moveTo>
                  <a:lnTo>
                    <a:pt x="306" y="1113"/>
                  </a:lnTo>
                  <a:lnTo>
                    <a:pt x="306" y="1120"/>
                  </a:lnTo>
                  <a:lnTo>
                    <a:pt x="302" y="1120"/>
                  </a:lnTo>
                  <a:lnTo>
                    <a:pt x="302" y="1113"/>
                  </a:lnTo>
                  <a:close/>
                  <a:moveTo>
                    <a:pt x="323" y="1111"/>
                  </a:moveTo>
                  <a:lnTo>
                    <a:pt x="323" y="1118"/>
                  </a:lnTo>
                  <a:lnTo>
                    <a:pt x="318" y="1119"/>
                  </a:lnTo>
                  <a:lnTo>
                    <a:pt x="318" y="1112"/>
                  </a:lnTo>
                  <a:lnTo>
                    <a:pt x="323" y="1111"/>
                  </a:lnTo>
                  <a:close/>
                  <a:moveTo>
                    <a:pt x="339" y="1109"/>
                  </a:moveTo>
                  <a:lnTo>
                    <a:pt x="339" y="1115"/>
                  </a:lnTo>
                  <a:lnTo>
                    <a:pt x="336" y="1117"/>
                  </a:lnTo>
                  <a:lnTo>
                    <a:pt x="336" y="1110"/>
                  </a:lnTo>
                  <a:lnTo>
                    <a:pt x="339" y="1109"/>
                  </a:lnTo>
                  <a:close/>
                  <a:moveTo>
                    <a:pt x="352" y="1108"/>
                  </a:moveTo>
                  <a:lnTo>
                    <a:pt x="356" y="1108"/>
                  </a:lnTo>
                  <a:lnTo>
                    <a:pt x="356" y="1114"/>
                  </a:lnTo>
                  <a:lnTo>
                    <a:pt x="352" y="1114"/>
                  </a:lnTo>
                  <a:lnTo>
                    <a:pt x="352" y="1108"/>
                  </a:lnTo>
                  <a:close/>
                  <a:moveTo>
                    <a:pt x="368" y="1106"/>
                  </a:moveTo>
                  <a:lnTo>
                    <a:pt x="372" y="1106"/>
                  </a:lnTo>
                  <a:lnTo>
                    <a:pt x="372" y="1112"/>
                  </a:lnTo>
                  <a:lnTo>
                    <a:pt x="368" y="1112"/>
                  </a:lnTo>
                  <a:lnTo>
                    <a:pt x="368" y="1106"/>
                  </a:lnTo>
                  <a:close/>
                  <a:moveTo>
                    <a:pt x="384" y="1103"/>
                  </a:moveTo>
                  <a:lnTo>
                    <a:pt x="389" y="1103"/>
                  </a:lnTo>
                  <a:lnTo>
                    <a:pt x="389" y="1110"/>
                  </a:lnTo>
                  <a:lnTo>
                    <a:pt x="384" y="1110"/>
                  </a:lnTo>
                  <a:lnTo>
                    <a:pt x="384" y="1103"/>
                  </a:lnTo>
                  <a:close/>
                  <a:moveTo>
                    <a:pt x="405" y="1101"/>
                  </a:moveTo>
                  <a:lnTo>
                    <a:pt x="405" y="1108"/>
                  </a:lnTo>
                  <a:lnTo>
                    <a:pt x="401" y="1109"/>
                  </a:lnTo>
                  <a:lnTo>
                    <a:pt x="401" y="1102"/>
                  </a:lnTo>
                  <a:lnTo>
                    <a:pt x="405" y="1101"/>
                  </a:lnTo>
                  <a:close/>
                  <a:moveTo>
                    <a:pt x="422" y="1099"/>
                  </a:moveTo>
                  <a:lnTo>
                    <a:pt x="422" y="1106"/>
                  </a:lnTo>
                  <a:lnTo>
                    <a:pt x="418" y="1107"/>
                  </a:lnTo>
                  <a:lnTo>
                    <a:pt x="418" y="1100"/>
                  </a:lnTo>
                  <a:lnTo>
                    <a:pt x="422" y="1099"/>
                  </a:lnTo>
                  <a:close/>
                  <a:moveTo>
                    <a:pt x="434" y="1098"/>
                  </a:moveTo>
                  <a:lnTo>
                    <a:pt x="439" y="1098"/>
                  </a:lnTo>
                  <a:lnTo>
                    <a:pt x="439" y="1105"/>
                  </a:lnTo>
                  <a:lnTo>
                    <a:pt x="434" y="1105"/>
                  </a:lnTo>
                  <a:lnTo>
                    <a:pt x="434" y="1098"/>
                  </a:lnTo>
                  <a:close/>
                  <a:moveTo>
                    <a:pt x="451" y="1096"/>
                  </a:moveTo>
                  <a:lnTo>
                    <a:pt x="455" y="1096"/>
                  </a:lnTo>
                  <a:lnTo>
                    <a:pt x="455" y="1102"/>
                  </a:lnTo>
                  <a:lnTo>
                    <a:pt x="451" y="1102"/>
                  </a:lnTo>
                  <a:lnTo>
                    <a:pt x="451" y="1096"/>
                  </a:lnTo>
                  <a:close/>
                  <a:moveTo>
                    <a:pt x="467" y="1094"/>
                  </a:moveTo>
                  <a:lnTo>
                    <a:pt x="471" y="1094"/>
                  </a:lnTo>
                  <a:lnTo>
                    <a:pt x="471" y="1100"/>
                  </a:lnTo>
                  <a:lnTo>
                    <a:pt x="467" y="1100"/>
                  </a:lnTo>
                  <a:lnTo>
                    <a:pt x="467" y="1094"/>
                  </a:lnTo>
                  <a:close/>
                  <a:moveTo>
                    <a:pt x="489" y="1092"/>
                  </a:moveTo>
                  <a:lnTo>
                    <a:pt x="489" y="1098"/>
                  </a:lnTo>
                  <a:lnTo>
                    <a:pt x="484" y="1099"/>
                  </a:lnTo>
                  <a:lnTo>
                    <a:pt x="484" y="1093"/>
                  </a:lnTo>
                  <a:lnTo>
                    <a:pt x="489" y="1092"/>
                  </a:lnTo>
                  <a:close/>
                  <a:moveTo>
                    <a:pt x="505" y="1089"/>
                  </a:moveTo>
                  <a:lnTo>
                    <a:pt x="505" y="1096"/>
                  </a:lnTo>
                  <a:lnTo>
                    <a:pt x="501" y="1097"/>
                  </a:lnTo>
                  <a:lnTo>
                    <a:pt x="501" y="1090"/>
                  </a:lnTo>
                  <a:lnTo>
                    <a:pt x="505" y="1089"/>
                  </a:lnTo>
                  <a:close/>
                  <a:moveTo>
                    <a:pt x="517" y="1088"/>
                  </a:moveTo>
                  <a:lnTo>
                    <a:pt x="521" y="1088"/>
                  </a:lnTo>
                  <a:lnTo>
                    <a:pt x="521" y="1095"/>
                  </a:lnTo>
                  <a:lnTo>
                    <a:pt x="517" y="1095"/>
                  </a:lnTo>
                  <a:lnTo>
                    <a:pt x="517" y="1088"/>
                  </a:lnTo>
                  <a:close/>
                  <a:moveTo>
                    <a:pt x="533" y="1086"/>
                  </a:moveTo>
                  <a:lnTo>
                    <a:pt x="537" y="1086"/>
                  </a:lnTo>
                  <a:lnTo>
                    <a:pt x="537" y="1093"/>
                  </a:lnTo>
                  <a:lnTo>
                    <a:pt x="533" y="1093"/>
                  </a:lnTo>
                  <a:lnTo>
                    <a:pt x="533" y="1086"/>
                  </a:lnTo>
                  <a:close/>
                  <a:moveTo>
                    <a:pt x="550" y="1084"/>
                  </a:moveTo>
                  <a:lnTo>
                    <a:pt x="554" y="1084"/>
                  </a:lnTo>
                  <a:lnTo>
                    <a:pt x="554" y="1090"/>
                  </a:lnTo>
                  <a:lnTo>
                    <a:pt x="550" y="1090"/>
                  </a:lnTo>
                  <a:lnTo>
                    <a:pt x="550" y="1084"/>
                  </a:lnTo>
                  <a:close/>
                  <a:moveTo>
                    <a:pt x="571" y="1082"/>
                  </a:moveTo>
                  <a:lnTo>
                    <a:pt x="571" y="1088"/>
                  </a:lnTo>
                  <a:lnTo>
                    <a:pt x="567" y="1089"/>
                  </a:lnTo>
                  <a:lnTo>
                    <a:pt x="567" y="1083"/>
                  </a:lnTo>
                  <a:lnTo>
                    <a:pt x="571" y="1082"/>
                  </a:lnTo>
                  <a:close/>
                  <a:moveTo>
                    <a:pt x="583" y="1081"/>
                  </a:moveTo>
                  <a:lnTo>
                    <a:pt x="587" y="1081"/>
                  </a:lnTo>
                  <a:lnTo>
                    <a:pt x="587" y="1087"/>
                  </a:lnTo>
                  <a:lnTo>
                    <a:pt x="583" y="1087"/>
                  </a:lnTo>
                  <a:lnTo>
                    <a:pt x="583" y="1081"/>
                  </a:lnTo>
                  <a:close/>
                  <a:moveTo>
                    <a:pt x="599" y="1079"/>
                  </a:moveTo>
                  <a:lnTo>
                    <a:pt x="604" y="1079"/>
                  </a:lnTo>
                  <a:lnTo>
                    <a:pt x="604" y="1085"/>
                  </a:lnTo>
                  <a:lnTo>
                    <a:pt x="599" y="1085"/>
                  </a:lnTo>
                  <a:lnTo>
                    <a:pt x="599" y="1079"/>
                  </a:lnTo>
                  <a:close/>
                  <a:moveTo>
                    <a:pt x="621" y="1076"/>
                  </a:moveTo>
                  <a:lnTo>
                    <a:pt x="621" y="1083"/>
                  </a:lnTo>
                  <a:lnTo>
                    <a:pt x="617" y="1084"/>
                  </a:lnTo>
                  <a:lnTo>
                    <a:pt x="617" y="1077"/>
                  </a:lnTo>
                  <a:lnTo>
                    <a:pt x="621" y="1076"/>
                  </a:lnTo>
                  <a:close/>
                  <a:moveTo>
                    <a:pt x="637" y="1074"/>
                  </a:moveTo>
                  <a:lnTo>
                    <a:pt x="637" y="1081"/>
                  </a:lnTo>
                  <a:lnTo>
                    <a:pt x="633" y="1082"/>
                  </a:lnTo>
                  <a:lnTo>
                    <a:pt x="633" y="1075"/>
                  </a:lnTo>
                  <a:lnTo>
                    <a:pt x="637" y="1074"/>
                  </a:lnTo>
                  <a:close/>
                  <a:moveTo>
                    <a:pt x="649" y="1073"/>
                  </a:moveTo>
                  <a:lnTo>
                    <a:pt x="654" y="1073"/>
                  </a:lnTo>
                  <a:lnTo>
                    <a:pt x="654" y="1080"/>
                  </a:lnTo>
                  <a:lnTo>
                    <a:pt x="649" y="1080"/>
                  </a:lnTo>
                  <a:lnTo>
                    <a:pt x="649" y="1073"/>
                  </a:lnTo>
                  <a:close/>
                  <a:moveTo>
                    <a:pt x="665" y="1071"/>
                  </a:moveTo>
                  <a:lnTo>
                    <a:pt x="670" y="1071"/>
                  </a:lnTo>
                  <a:lnTo>
                    <a:pt x="670" y="1077"/>
                  </a:lnTo>
                  <a:lnTo>
                    <a:pt x="665" y="1077"/>
                  </a:lnTo>
                  <a:lnTo>
                    <a:pt x="665" y="1071"/>
                  </a:lnTo>
                  <a:close/>
                  <a:moveTo>
                    <a:pt x="687" y="1069"/>
                  </a:moveTo>
                  <a:lnTo>
                    <a:pt x="687" y="1075"/>
                  </a:lnTo>
                  <a:lnTo>
                    <a:pt x="683" y="1076"/>
                  </a:lnTo>
                  <a:lnTo>
                    <a:pt x="683" y="1070"/>
                  </a:lnTo>
                  <a:lnTo>
                    <a:pt x="687" y="1069"/>
                  </a:lnTo>
                  <a:close/>
                  <a:moveTo>
                    <a:pt x="699" y="1068"/>
                  </a:moveTo>
                  <a:lnTo>
                    <a:pt x="703" y="1068"/>
                  </a:lnTo>
                  <a:lnTo>
                    <a:pt x="703" y="1074"/>
                  </a:lnTo>
                  <a:lnTo>
                    <a:pt x="699" y="1074"/>
                  </a:lnTo>
                  <a:lnTo>
                    <a:pt x="699" y="1068"/>
                  </a:lnTo>
                  <a:close/>
                  <a:moveTo>
                    <a:pt x="715" y="1065"/>
                  </a:moveTo>
                  <a:lnTo>
                    <a:pt x="720" y="1065"/>
                  </a:lnTo>
                  <a:lnTo>
                    <a:pt x="720" y="1072"/>
                  </a:lnTo>
                  <a:lnTo>
                    <a:pt x="715" y="1072"/>
                  </a:lnTo>
                  <a:lnTo>
                    <a:pt x="715" y="1065"/>
                  </a:lnTo>
                  <a:close/>
                  <a:moveTo>
                    <a:pt x="736" y="1063"/>
                  </a:moveTo>
                  <a:lnTo>
                    <a:pt x="736" y="1070"/>
                  </a:lnTo>
                  <a:lnTo>
                    <a:pt x="732" y="1071"/>
                  </a:lnTo>
                  <a:lnTo>
                    <a:pt x="732" y="1064"/>
                  </a:lnTo>
                  <a:lnTo>
                    <a:pt x="736" y="1063"/>
                  </a:lnTo>
                  <a:close/>
                  <a:moveTo>
                    <a:pt x="753" y="1061"/>
                  </a:moveTo>
                  <a:lnTo>
                    <a:pt x="753" y="1068"/>
                  </a:lnTo>
                  <a:lnTo>
                    <a:pt x="749" y="1069"/>
                  </a:lnTo>
                  <a:lnTo>
                    <a:pt x="749" y="1062"/>
                  </a:lnTo>
                  <a:lnTo>
                    <a:pt x="753" y="1061"/>
                  </a:lnTo>
                  <a:close/>
                  <a:moveTo>
                    <a:pt x="765" y="1060"/>
                  </a:moveTo>
                  <a:lnTo>
                    <a:pt x="770" y="1060"/>
                  </a:lnTo>
                  <a:lnTo>
                    <a:pt x="770" y="1067"/>
                  </a:lnTo>
                  <a:lnTo>
                    <a:pt x="765" y="1067"/>
                  </a:lnTo>
                  <a:lnTo>
                    <a:pt x="765" y="1060"/>
                  </a:lnTo>
                  <a:close/>
                  <a:moveTo>
                    <a:pt x="782" y="1058"/>
                  </a:moveTo>
                  <a:lnTo>
                    <a:pt x="786" y="1058"/>
                  </a:lnTo>
                  <a:lnTo>
                    <a:pt x="786" y="1064"/>
                  </a:lnTo>
                  <a:lnTo>
                    <a:pt x="782" y="1064"/>
                  </a:lnTo>
                  <a:lnTo>
                    <a:pt x="782" y="1058"/>
                  </a:lnTo>
                  <a:close/>
                  <a:moveTo>
                    <a:pt x="802" y="1056"/>
                  </a:moveTo>
                  <a:lnTo>
                    <a:pt x="803" y="1062"/>
                  </a:lnTo>
                  <a:lnTo>
                    <a:pt x="799" y="1063"/>
                  </a:lnTo>
                  <a:lnTo>
                    <a:pt x="798" y="1057"/>
                  </a:lnTo>
                  <a:lnTo>
                    <a:pt x="802" y="1056"/>
                  </a:lnTo>
                  <a:close/>
                  <a:moveTo>
                    <a:pt x="818" y="1054"/>
                  </a:moveTo>
                  <a:lnTo>
                    <a:pt x="820" y="1060"/>
                  </a:lnTo>
                  <a:lnTo>
                    <a:pt x="815" y="1061"/>
                  </a:lnTo>
                  <a:lnTo>
                    <a:pt x="814" y="1055"/>
                  </a:lnTo>
                  <a:lnTo>
                    <a:pt x="818" y="1054"/>
                  </a:lnTo>
                  <a:close/>
                  <a:moveTo>
                    <a:pt x="830" y="1051"/>
                  </a:moveTo>
                  <a:lnTo>
                    <a:pt x="835" y="1051"/>
                  </a:lnTo>
                  <a:lnTo>
                    <a:pt x="836" y="1058"/>
                  </a:lnTo>
                  <a:lnTo>
                    <a:pt x="832" y="1058"/>
                  </a:lnTo>
                  <a:lnTo>
                    <a:pt x="830" y="1051"/>
                  </a:lnTo>
                  <a:close/>
                  <a:moveTo>
                    <a:pt x="848" y="1049"/>
                  </a:moveTo>
                  <a:lnTo>
                    <a:pt x="851" y="1049"/>
                  </a:lnTo>
                  <a:lnTo>
                    <a:pt x="852" y="1056"/>
                  </a:lnTo>
                  <a:lnTo>
                    <a:pt x="849" y="1056"/>
                  </a:lnTo>
                  <a:lnTo>
                    <a:pt x="848" y="1049"/>
                  </a:lnTo>
                  <a:close/>
                  <a:moveTo>
                    <a:pt x="864" y="1047"/>
                  </a:moveTo>
                  <a:lnTo>
                    <a:pt x="868" y="1047"/>
                  </a:lnTo>
                  <a:lnTo>
                    <a:pt x="870" y="1054"/>
                  </a:lnTo>
                  <a:lnTo>
                    <a:pt x="865" y="1054"/>
                  </a:lnTo>
                  <a:lnTo>
                    <a:pt x="864" y="1047"/>
                  </a:lnTo>
                  <a:close/>
                  <a:moveTo>
                    <a:pt x="885" y="1044"/>
                  </a:moveTo>
                  <a:lnTo>
                    <a:pt x="886" y="1050"/>
                  </a:lnTo>
                  <a:lnTo>
                    <a:pt x="881" y="1051"/>
                  </a:lnTo>
                  <a:lnTo>
                    <a:pt x="880" y="1045"/>
                  </a:lnTo>
                  <a:lnTo>
                    <a:pt x="885" y="1044"/>
                  </a:lnTo>
                  <a:close/>
                  <a:moveTo>
                    <a:pt x="901" y="1042"/>
                  </a:moveTo>
                  <a:lnTo>
                    <a:pt x="902" y="1048"/>
                  </a:lnTo>
                  <a:lnTo>
                    <a:pt x="898" y="1049"/>
                  </a:lnTo>
                  <a:lnTo>
                    <a:pt x="897" y="1043"/>
                  </a:lnTo>
                  <a:lnTo>
                    <a:pt x="901" y="1042"/>
                  </a:lnTo>
                  <a:close/>
                  <a:moveTo>
                    <a:pt x="917" y="1039"/>
                  </a:moveTo>
                  <a:lnTo>
                    <a:pt x="918" y="1046"/>
                  </a:lnTo>
                  <a:lnTo>
                    <a:pt x="914" y="1047"/>
                  </a:lnTo>
                  <a:lnTo>
                    <a:pt x="913" y="1041"/>
                  </a:lnTo>
                  <a:lnTo>
                    <a:pt x="917" y="1039"/>
                  </a:lnTo>
                  <a:close/>
                  <a:moveTo>
                    <a:pt x="930" y="1037"/>
                  </a:moveTo>
                  <a:lnTo>
                    <a:pt x="934" y="1037"/>
                  </a:lnTo>
                  <a:lnTo>
                    <a:pt x="935" y="1044"/>
                  </a:lnTo>
                  <a:lnTo>
                    <a:pt x="931" y="1044"/>
                  </a:lnTo>
                  <a:lnTo>
                    <a:pt x="930" y="1037"/>
                  </a:lnTo>
                  <a:close/>
                  <a:moveTo>
                    <a:pt x="947" y="1035"/>
                  </a:moveTo>
                  <a:lnTo>
                    <a:pt x="951" y="1035"/>
                  </a:lnTo>
                  <a:lnTo>
                    <a:pt x="952" y="1042"/>
                  </a:lnTo>
                  <a:lnTo>
                    <a:pt x="948" y="1042"/>
                  </a:lnTo>
                  <a:lnTo>
                    <a:pt x="947" y="1035"/>
                  </a:lnTo>
                  <a:close/>
                  <a:moveTo>
                    <a:pt x="963" y="1033"/>
                  </a:moveTo>
                  <a:lnTo>
                    <a:pt x="967" y="1033"/>
                  </a:lnTo>
                  <a:lnTo>
                    <a:pt x="968" y="1039"/>
                  </a:lnTo>
                  <a:lnTo>
                    <a:pt x="964" y="1039"/>
                  </a:lnTo>
                  <a:lnTo>
                    <a:pt x="963" y="1033"/>
                  </a:lnTo>
                  <a:close/>
                  <a:moveTo>
                    <a:pt x="983" y="1030"/>
                  </a:moveTo>
                  <a:lnTo>
                    <a:pt x="985" y="1036"/>
                  </a:lnTo>
                  <a:lnTo>
                    <a:pt x="980" y="1037"/>
                  </a:lnTo>
                  <a:lnTo>
                    <a:pt x="979" y="1031"/>
                  </a:lnTo>
                  <a:lnTo>
                    <a:pt x="983" y="1030"/>
                  </a:lnTo>
                  <a:close/>
                  <a:moveTo>
                    <a:pt x="1000" y="1027"/>
                  </a:moveTo>
                  <a:lnTo>
                    <a:pt x="1001" y="1034"/>
                  </a:lnTo>
                  <a:lnTo>
                    <a:pt x="996" y="1035"/>
                  </a:lnTo>
                  <a:lnTo>
                    <a:pt x="995" y="1029"/>
                  </a:lnTo>
                  <a:lnTo>
                    <a:pt x="1000" y="1027"/>
                  </a:lnTo>
                  <a:close/>
                  <a:moveTo>
                    <a:pt x="1015" y="1022"/>
                  </a:moveTo>
                  <a:lnTo>
                    <a:pt x="1017" y="1029"/>
                  </a:lnTo>
                  <a:lnTo>
                    <a:pt x="1013" y="1030"/>
                  </a:lnTo>
                  <a:lnTo>
                    <a:pt x="1011" y="1023"/>
                  </a:lnTo>
                  <a:lnTo>
                    <a:pt x="1015" y="1022"/>
                  </a:lnTo>
                  <a:close/>
                  <a:moveTo>
                    <a:pt x="1030" y="1016"/>
                  </a:moveTo>
                  <a:lnTo>
                    <a:pt x="1032" y="1022"/>
                  </a:lnTo>
                  <a:lnTo>
                    <a:pt x="1029" y="1024"/>
                  </a:lnTo>
                  <a:lnTo>
                    <a:pt x="1027" y="1018"/>
                  </a:lnTo>
                  <a:lnTo>
                    <a:pt x="1030" y="1016"/>
                  </a:lnTo>
                  <a:close/>
                  <a:moveTo>
                    <a:pt x="1045" y="1009"/>
                  </a:moveTo>
                  <a:lnTo>
                    <a:pt x="1047" y="1016"/>
                  </a:lnTo>
                  <a:lnTo>
                    <a:pt x="1044" y="1018"/>
                  </a:lnTo>
                  <a:lnTo>
                    <a:pt x="1042" y="1011"/>
                  </a:lnTo>
                  <a:lnTo>
                    <a:pt x="1045" y="1009"/>
                  </a:lnTo>
                  <a:close/>
                  <a:moveTo>
                    <a:pt x="1062" y="1004"/>
                  </a:moveTo>
                  <a:lnTo>
                    <a:pt x="1064" y="1010"/>
                  </a:lnTo>
                  <a:lnTo>
                    <a:pt x="1059" y="1011"/>
                  </a:lnTo>
                  <a:lnTo>
                    <a:pt x="1057" y="1005"/>
                  </a:lnTo>
                  <a:lnTo>
                    <a:pt x="1062" y="1004"/>
                  </a:lnTo>
                  <a:close/>
                  <a:moveTo>
                    <a:pt x="1077" y="997"/>
                  </a:moveTo>
                  <a:lnTo>
                    <a:pt x="1079" y="1004"/>
                  </a:lnTo>
                  <a:lnTo>
                    <a:pt x="1075" y="1005"/>
                  </a:lnTo>
                  <a:lnTo>
                    <a:pt x="1072" y="998"/>
                  </a:lnTo>
                  <a:lnTo>
                    <a:pt x="1077" y="997"/>
                  </a:lnTo>
                  <a:close/>
                  <a:moveTo>
                    <a:pt x="1063" y="992"/>
                  </a:moveTo>
                  <a:lnTo>
                    <a:pt x="1067" y="993"/>
                  </a:lnTo>
                  <a:lnTo>
                    <a:pt x="1066" y="999"/>
                  </a:lnTo>
                  <a:lnTo>
                    <a:pt x="1062" y="998"/>
                  </a:lnTo>
                  <a:lnTo>
                    <a:pt x="1063" y="992"/>
                  </a:lnTo>
                  <a:close/>
                  <a:moveTo>
                    <a:pt x="1047" y="986"/>
                  </a:moveTo>
                  <a:lnTo>
                    <a:pt x="1051" y="987"/>
                  </a:lnTo>
                  <a:lnTo>
                    <a:pt x="1050" y="994"/>
                  </a:lnTo>
                  <a:lnTo>
                    <a:pt x="1046" y="993"/>
                  </a:lnTo>
                  <a:lnTo>
                    <a:pt x="1047" y="986"/>
                  </a:lnTo>
                  <a:close/>
                  <a:moveTo>
                    <a:pt x="1031" y="980"/>
                  </a:moveTo>
                  <a:lnTo>
                    <a:pt x="1036" y="982"/>
                  </a:lnTo>
                  <a:lnTo>
                    <a:pt x="1034" y="988"/>
                  </a:lnTo>
                  <a:lnTo>
                    <a:pt x="1030" y="986"/>
                  </a:lnTo>
                  <a:lnTo>
                    <a:pt x="1031" y="980"/>
                  </a:lnTo>
                  <a:close/>
                  <a:moveTo>
                    <a:pt x="1016" y="974"/>
                  </a:moveTo>
                  <a:lnTo>
                    <a:pt x="1020" y="975"/>
                  </a:lnTo>
                  <a:lnTo>
                    <a:pt x="1019" y="982"/>
                  </a:lnTo>
                  <a:lnTo>
                    <a:pt x="1015" y="981"/>
                  </a:lnTo>
                  <a:lnTo>
                    <a:pt x="1016" y="974"/>
                  </a:lnTo>
                  <a:close/>
                  <a:moveTo>
                    <a:pt x="1001" y="969"/>
                  </a:moveTo>
                  <a:lnTo>
                    <a:pt x="1004" y="970"/>
                  </a:lnTo>
                  <a:lnTo>
                    <a:pt x="1003" y="976"/>
                  </a:lnTo>
                  <a:lnTo>
                    <a:pt x="1000" y="975"/>
                  </a:lnTo>
                  <a:lnTo>
                    <a:pt x="1001" y="969"/>
                  </a:lnTo>
                  <a:close/>
                  <a:moveTo>
                    <a:pt x="985" y="966"/>
                  </a:moveTo>
                  <a:lnTo>
                    <a:pt x="988" y="966"/>
                  </a:lnTo>
                  <a:lnTo>
                    <a:pt x="987" y="972"/>
                  </a:lnTo>
                  <a:lnTo>
                    <a:pt x="983" y="972"/>
                  </a:lnTo>
                  <a:lnTo>
                    <a:pt x="985" y="966"/>
                  </a:lnTo>
                  <a:close/>
                  <a:moveTo>
                    <a:pt x="967" y="962"/>
                  </a:moveTo>
                  <a:lnTo>
                    <a:pt x="972" y="963"/>
                  </a:lnTo>
                  <a:lnTo>
                    <a:pt x="970" y="970"/>
                  </a:lnTo>
                  <a:lnTo>
                    <a:pt x="966" y="969"/>
                  </a:lnTo>
                  <a:lnTo>
                    <a:pt x="967" y="962"/>
                  </a:lnTo>
                  <a:close/>
                  <a:moveTo>
                    <a:pt x="951" y="960"/>
                  </a:moveTo>
                  <a:lnTo>
                    <a:pt x="955" y="961"/>
                  </a:lnTo>
                  <a:lnTo>
                    <a:pt x="954" y="968"/>
                  </a:lnTo>
                  <a:lnTo>
                    <a:pt x="950" y="967"/>
                  </a:lnTo>
                  <a:lnTo>
                    <a:pt x="951" y="960"/>
                  </a:lnTo>
                  <a:close/>
                  <a:moveTo>
                    <a:pt x="935" y="958"/>
                  </a:moveTo>
                  <a:lnTo>
                    <a:pt x="939" y="959"/>
                  </a:lnTo>
                  <a:lnTo>
                    <a:pt x="938" y="966"/>
                  </a:lnTo>
                  <a:lnTo>
                    <a:pt x="934" y="965"/>
                  </a:lnTo>
                  <a:lnTo>
                    <a:pt x="935" y="958"/>
                  </a:lnTo>
                  <a:close/>
                  <a:moveTo>
                    <a:pt x="918" y="956"/>
                  </a:moveTo>
                  <a:lnTo>
                    <a:pt x="923" y="956"/>
                  </a:lnTo>
                  <a:lnTo>
                    <a:pt x="922" y="962"/>
                  </a:lnTo>
                  <a:lnTo>
                    <a:pt x="917" y="962"/>
                  </a:lnTo>
                  <a:lnTo>
                    <a:pt x="918" y="956"/>
                  </a:lnTo>
                  <a:close/>
                  <a:moveTo>
                    <a:pt x="902" y="954"/>
                  </a:moveTo>
                  <a:lnTo>
                    <a:pt x="905" y="954"/>
                  </a:lnTo>
                  <a:lnTo>
                    <a:pt x="904" y="960"/>
                  </a:lnTo>
                  <a:lnTo>
                    <a:pt x="901" y="960"/>
                  </a:lnTo>
                  <a:lnTo>
                    <a:pt x="902" y="954"/>
                  </a:lnTo>
                  <a:close/>
                  <a:moveTo>
                    <a:pt x="885" y="950"/>
                  </a:moveTo>
                  <a:lnTo>
                    <a:pt x="889" y="951"/>
                  </a:lnTo>
                  <a:lnTo>
                    <a:pt x="888" y="958"/>
                  </a:lnTo>
                  <a:lnTo>
                    <a:pt x="884" y="957"/>
                  </a:lnTo>
                  <a:lnTo>
                    <a:pt x="885" y="950"/>
                  </a:lnTo>
                  <a:close/>
                  <a:moveTo>
                    <a:pt x="868" y="948"/>
                  </a:moveTo>
                  <a:lnTo>
                    <a:pt x="873" y="949"/>
                  </a:lnTo>
                  <a:lnTo>
                    <a:pt x="872" y="956"/>
                  </a:lnTo>
                  <a:lnTo>
                    <a:pt x="867" y="955"/>
                  </a:lnTo>
                  <a:lnTo>
                    <a:pt x="868" y="948"/>
                  </a:lnTo>
                  <a:close/>
                  <a:moveTo>
                    <a:pt x="852" y="946"/>
                  </a:moveTo>
                  <a:lnTo>
                    <a:pt x="856" y="947"/>
                  </a:lnTo>
                  <a:lnTo>
                    <a:pt x="855" y="954"/>
                  </a:lnTo>
                  <a:lnTo>
                    <a:pt x="851" y="953"/>
                  </a:lnTo>
                  <a:lnTo>
                    <a:pt x="852" y="946"/>
                  </a:lnTo>
                  <a:close/>
                  <a:moveTo>
                    <a:pt x="836" y="944"/>
                  </a:moveTo>
                  <a:lnTo>
                    <a:pt x="840" y="944"/>
                  </a:lnTo>
                  <a:lnTo>
                    <a:pt x="839" y="950"/>
                  </a:lnTo>
                  <a:lnTo>
                    <a:pt x="835" y="950"/>
                  </a:lnTo>
                  <a:lnTo>
                    <a:pt x="836" y="944"/>
                  </a:lnTo>
                  <a:close/>
                  <a:moveTo>
                    <a:pt x="820" y="942"/>
                  </a:moveTo>
                  <a:lnTo>
                    <a:pt x="823" y="942"/>
                  </a:lnTo>
                  <a:lnTo>
                    <a:pt x="822" y="948"/>
                  </a:lnTo>
                  <a:lnTo>
                    <a:pt x="818" y="948"/>
                  </a:lnTo>
                  <a:lnTo>
                    <a:pt x="820" y="942"/>
                  </a:lnTo>
                  <a:close/>
                  <a:moveTo>
                    <a:pt x="802" y="938"/>
                  </a:moveTo>
                  <a:lnTo>
                    <a:pt x="807" y="940"/>
                  </a:lnTo>
                  <a:lnTo>
                    <a:pt x="805" y="946"/>
                  </a:lnTo>
                  <a:lnTo>
                    <a:pt x="801" y="945"/>
                  </a:lnTo>
                  <a:lnTo>
                    <a:pt x="802" y="938"/>
                  </a:lnTo>
                  <a:close/>
                  <a:moveTo>
                    <a:pt x="786" y="936"/>
                  </a:moveTo>
                  <a:lnTo>
                    <a:pt x="790" y="937"/>
                  </a:lnTo>
                  <a:lnTo>
                    <a:pt x="789" y="944"/>
                  </a:lnTo>
                  <a:lnTo>
                    <a:pt x="785" y="943"/>
                  </a:lnTo>
                  <a:lnTo>
                    <a:pt x="786" y="936"/>
                  </a:lnTo>
                  <a:close/>
                  <a:moveTo>
                    <a:pt x="770" y="935"/>
                  </a:moveTo>
                  <a:lnTo>
                    <a:pt x="773" y="935"/>
                  </a:lnTo>
                  <a:lnTo>
                    <a:pt x="773" y="942"/>
                  </a:lnTo>
                  <a:lnTo>
                    <a:pt x="770" y="942"/>
                  </a:lnTo>
                  <a:lnTo>
                    <a:pt x="770" y="935"/>
                  </a:lnTo>
                  <a:close/>
                  <a:moveTo>
                    <a:pt x="752" y="933"/>
                  </a:moveTo>
                  <a:lnTo>
                    <a:pt x="757" y="933"/>
                  </a:lnTo>
                  <a:lnTo>
                    <a:pt x="757" y="940"/>
                  </a:lnTo>
                  <a:lnTo>
                    <a:pt x="752" y="940"/>
                  </a:lnTo>
                  <a:lnTo>
                    <a:pt x="752" y="933"/>
                  </a:lnTo>
                  <a:close/>
                  <a:moveTo>
                    <a:pt x="736" y="931"/>
                  </a:moveTo>
                  <a:lnTo>
                    <a:pt x="740" y="932"/>
                  </a:lnTo>
                  <a:lnTo>
                    <a:pt x="740" y="938"/>
                  </a:lnTo>
                  <a:lnTo>
                    <a:pt x="736" y="937"/>
                  </a:lnTo>
                  <a:lnTo>
                    <a:pt x="736" y="931"/>
                  </a:lnTo>
                  <a:close/>
                  <a:moveTo>
                    <a:pt x="720" y="929"/>
                  </a:moveTo>
                  <a:lnTo>
                    <a:pt x="724" y="930"/>
                  </a:lnTo>
                  <a:lnTo>
                    <a:pt x="724" y="936"/>
                  </a:lnTo>
                  <a:lnTo>
                    <a:pt x="720" y="935"/>
                  </a:lnTo>
                  <a:lnTo>
                    <a:pt x="720" y="929"/>
                  </a:lnTo>
                  <a:close/>
                  <a:moveTo>
                    <a:pt x="703" y="928"/>
                  </a:moveTo>
                  <a:lnTo>
                    <a:pt x="707" y="928"/>
                  </a:lnTo>
                  <a:lnTo>
                    <a:pt x="707" y="934"/>
                  </a:lnTo>
                  <a:lnTo>
                    <a:pt x="703" y="934"/>
                  </a:lnTo>
                  <a:lnTo>
                    <a:pt x="703" y="928"/>
                  </a:lnTo>
                  <a:close/>
                  <a:moveTo>
                    <a:pt x="686" y="925"/>
                  </a:moveTo>
                  <a:lnTo>
                    <a:pt x="690" y="925"/>
                  </a:lnTo>
                  <a:lnTo>
                    <a:pt x="690" y="932"/>
                  </a:lnTo>
                  <a:lnTo>
                    <a:pt x="686" y="932"/>
                  </a:lnTo>
                  <a:lnTo>
                    <a:pt x="686" y="925"/>
                  </a:lnTo>
                  <a:close/>
                  <a:moveTo>
                    <a:pt x="670" y="923"/>
                  </a:moveTo>
                  <a:lnTo>
                    <a:pt x="674" y="924"/>
                  </a:lnTo>
                  <a:lnTo>
                    <a:pt x="674" y="931"/>
                  </a:lnTo>
                  <a:lnTo>
                    <a:pt x="670" y="930"/>
                  </a:lnTo>
                  <a:lnTo>
                    <a:pt x="670" y="923"/>
                  </a:lnTo>
                  <a:close/>
                  <a:moveTo>
                    <a:pt x="654" y="922"/>
                  </a:moveTo>
                  <a:lnTo>
                    <a:pt x="658" y="922"/>
                  </a:lnTo>
                  <a:lnTo>
                    <a:pt x="658" y="929"/>
                  </a:lnTo>
                  <a:lnTo>
                    <a:pt x="654" y="929"/>
                  </a:lnTo>
                  <a:lnTo>
                    <a:pt x="654" y="922"/>
                  </a:lnTo>
                  <a:close/>
                  <a:moveTo>
                    <a:pt x="637" y="920"/>
                  </a:moveTo>
                  <a:lnTo>
                    <a:pt x="641" y="920"/>
                  </a:lnTo>
                  <a:lnTo>
                    <a:pt x="641" y="927"/>
                  </a:lnTo>
                  <a:lnTo>
                    <a:pt x="637" y="927"/>
                  </a:lnTo>
                  <a:lnTo>
                    <a:pt x="637" y="920"/>
                  </a:lnTo>
                  <a:close/>
                  <a:moveTo>
                    <a:pt x="620" y="918"/>
                  </a:moveTo>
                  <a:lnTo>
                    <a:pt x="624" y="919"/>
                  </a:lnTo>
                  <a:lnTo>
                    <a:pt x="624" y="925"/>
                  </a:lnTo>
                  <a:lnTo>
                    <a:pt x="620" y="924"/>
                  </a:lnTo>
                  <a:lnTo>
                    <a:pt x="620" y="918"/>
                  </a:lnTo>
                  <a:close/>
                  <a:moveTo>
                    <a:pt x="604" y="917"/>
                  </a:moveTo>
                  <a:lnTo>
                    <a:pt x="608" y="917"/>
                  </a:lnTo>
                  <a:lnTo>
                    <a:pt x="608" y="923"/>
                  </a:lnTo>
                  <a:lnTo>
                    <a:pt x="604" y="923"/>
                  </a:lnTo>
                  <a:lnTo>
                    <a:pt x="604" y="917"/>
                  </a:lnTo>
                  <a:close/>
                  <a:moveTo>
                    <a:pt x="587" y="915"/>
                  </a:moveTo>
                  <a:lnTo>
                    <a:pt x="592" y="915"/>
                  </a:lnTo>
                  <a:lnTo>
                    <a:pt x="592" y="921"/>
                  </a:lnTo>
                  <a:lnTo>
                    <a:pt x="587" y="921"/>
                  </a:lnTo>
                  <a:lnTo>
                    <a:pt x="587" y="915"/>
                  </a:lnTo>
                  <a:close/>
                  <a:moveTo>
                    <a:pt x="570" y="912"/>
                  </a:moveTo>
                  <a:lnTo>
                    <a:pt x="574" y="913"/>
                  </a:lnTo>
                  <a:lnTo>
                    <a:pt x="574" y="920"/>
                  </a:lnTo>
                  <a:lnTo>
                    <a:pt x="570" y="919"/>
                  </a:lnTo>
                  <a:lnTo>
                    <a:pt x="570" y="912"/>
                  </a:lnTo>
                  <a:close/>
                  <a:moveTo>
                    <a:pt x="554" y="910"/>
                  </a:moveTo>
                  <a:lnTo>
                    <a:pt x="558" y="911"/>
                  </a:lnTo>
                  <a:lnTo>
                    <a:pt x="558" y="918"/>
                  </a:lnTo>
                  <a:lnTo>
                    <a:pt x="554" y="917"/>
                  </a:lnTo>
                  <a:lnTo>
                    <a:pt x="554" y="910"/>
                  </a:lnTo>
                  <a:close/>
                  <a:moveTo>
                    <a:pt x="537" y="909"/>
                  </a:moveTo>
                  <a:lnTo>
                    <a:pt x="542" y="909"/>
                  </a:lnTo>
                  <a:lnTo>
                    <a:pt x="542" y="916"/>
                  </a:lnTo>
                  <a:lnTo>
                    <a:pt x="537" y="916"/>
                  </a:lnTo>
                  <a:lnTo>
                    <a:pt x="537" y="909"/>
                  </a:lnTo>
                  <a:close/>
                  <a:moveTo>
                    <a:pt x="521" y="907"/>
                  </a:moveTo>
                  <a:lnTo>
                    <a:pt x="525" y="907"/>
                  </a:lnTo>
                  <a:lnTo>
                    <a:pt x="525" y="913"/>
                  </a:lnTo>
                  <a:lnTo>
                    <a:pt x="521" y="913"/>
                  </a:lnTo>
                  <a:lnTo>
                    <a:pt x="521" y="907"/>
                  </a:lnTo>
                  <a:close/>
                  <a:moveTo>
                    <a:pt x="504" y="905"/>
                  </a:moveTo>
                  <a:lnTo>
                    <a:pt x="508" y="906"/>
                  </a:lnTo>
                  <a:lnTo>
                    <a:pt x="508" y="912"/>
                  </a:lnTo>
                  <a:lnTo>
                    <a:pt x="504" y="911"/>
                  </a:lnTo>
                  <a:lnTo>
                    <a:pt x="504" y="905"/>
                  </a:lnTo>
                  <a:close/>
                  <a:moveTo>
                    <a:pt x="488" y="903"/>
                  </a:moveTo>
                  <a:lnTo>
                    <a:pt x="492" y="904"/>
                  </a:lnTo>
                  <a:lnTo>
                    <a:pt x="492" y="910"/>
                  </a:lnTo>
                  <a:lnTo>
                    <a:pt x="488" y="909"/>
                  </a:lnTo>
                  <a:lnTo>
                    <a:pt x="488" y="903"/>
                  </a:lnTo>
                  <a:close/>
                  <a:moveTo>
                    <a:pt x="471" y="902"/>
                  </a:moveTo>
                  <a:lnTo>
                    <a:pt x="476" y="902"/>
                  </a:lnTo>
                  <a:lnTo>
                    <a:pt x="476" y="908"/>
                  </a:lnTo>
                  <a:lnTo>
                    <a:pt x="471" y="908"/>
                  </a:lnTo>
                  <a:lnTo>
                    <a:pt x="471" y="902"/>
                  </a:lnTo>
                  <a:close/>
                  <a:moveTo>
                    <a:pt x="455" y="899"/>
                  </a:moveTo>
                  <a:lnTo>
                    <a:pt x="459" y="899"/>
                  </a:lnTo>
                  <a:lnTo>
                    <a:pt x="459" y="906"/>
                  </a:lnTo>
                  <a:lnTo>
                    <a:pt x="455" y="906"/>
                  </a:lnTo>
                  <a:lnTo>
                    <a:pt x="455" y="899"/>
                  </a:lnTo>
                  <a:close/>
                  <a:moveTo>
                    <a:pt x="439" y="897"/>
                  </a:moveTo>
                  <a:lnTo>
                    <a:pt x="442" y="897"/>
                  </a:lnTo>
                  <a:lnTo>
                    <a:pt x="442" y="904"/>
                  </a:lnTo>
                  <a:lnTo>
                    <a:pt x="439" y="904"/>
                  </a:lnTo>
                  <a:lnTo>
                    <a:pt x="439" y="897"/>
                  </a:lnTo>
                  <a:close/>
                  <a:moveTo>
                    <a:pt x="421" y="895"/>
                  </a:moveTo>
                  <a:lnTo>
                    <a:pt x="426" y="896"/>
                  </a:lnTo>
                  <a:lnTo>
                    <a:pt x="426" y="903"/>
                  </a:lnTo>
                  <a:lnTo>
                    <a:pt x="421" y="902"/>
                  </a:lnTo>
                  <a:lnTo>
                    <a:pt x="421" y="895"/>
                  </a:lnTo>
                  <a:close/>
                  <a:moveTo>
                    <a:pt x="405" y="893"/>
                  </a:moveTo>
                  <a:lnTo>
                    <a:pt x="409" y="894"/>
                  </a:lnTo>
                  <a:lnTo>
                    <a:pt x="409" y="900"/>
                  </a:lnTo>
                  <a:lnTo>
                    <a:pt x="405" y="899"/>
                  </a:lnTo>
                  <a:lnTo>
                    <a:pt x="405" y="893"/>
                  </a:lnTo>
                  <a:close/>
                  <a:moveTo>
                    <a:pt x="389" y="891"/>
                  </a:moveTo>
                  <a:lnTo>
                    <a:pt x="393" y="892"/>
                  </a:lnTo>
                  <a:lnTo>
                    <a:pt x="393" y="898"/>
                  </a:lnTo>
                  <a:lnTo>
                    <a:pt x="389" y="897"/>
                  </a:lnTo>
                  <a:lnTo>
                    <a:pt x="389" y="891"/>
                  </a:lnTo>
                  <a:close/>
                  <a:moveTo>
                    <a:pt x="372" y="890"/>
                  </a:moveTo>
                  <a:lnTo>
                    <a:pt x="376" y="890"/>
                  </a:lnTo>
                  <a:lnTo>
                    <a:pt x="376" y="896"/>
                  </a:lnTo>
                  <a:lnTo>
                    <a:pt x="372" y="896"/>
                  </a:lnTo>
                  <a:lnTo>
                    <a:pt x="372" y="890"/>
                  </a:lnTo>
                  <a:close/>
                  <a:moveTo>
                    <a:pt x="355" y="887"/>
                  </a:moveTo>
                  <a:lnTo>
                    <a:pt x="359" y="887"/>
                  </a:lnTo>
                  <a:lnTo>
                    <a:pt x="359" y="894"/>
                  </a:lnTo>
                  <a:lnTo>
                    <a:pt x="355" y="894"/>
                  </a:lnTo>
                  <a:lnTo>
                    <a:pt x="355" y="887"/>
                  </a:lnTo>
                  <a:close/>
                  <a:moveTo>
                    <a:pt x="339" y="885"/>
                  </a:moveTo>
                  <a:lnTo>
                    <a:pt x="343" y="885"/>
                  </a:lnTo>
                  <a:lnTo>
                    <a:pt x="343" y="892"/>
                  </a:lnTo>
                  <a:lnTo>
                    <a:pt x="339" y="892"/>
                  </a:lnTo>
                  <a:lnTo>
                    <a:pt x="339" y="885"/>
                  </a:lnTo>
                  <a:close/>
                  <a:moveTo>
                    <a:pt x="323" y="883"/>
                  </a:moveTo>
                  <a:lnTo>
                    <a:pt x="327" y="884"/>
                  </a:lnTo>
                  <a:lnTo>
                    <a:pt x="327" y="891"/>
                  </a:lnTo>
                  <a:lnTo>
                    <a:pt x="323" y="890"/>
                  </a:lnTo>
                  <a:lnTo>
                    <a:pt x="323" y="883"/>
                  </a:lnTo>
                  <a:close/>
                  <a:moveTo>
                    <a:pt x="306" y="881"/>
                  </a:moveTo>
                  <a:lnTo>
                    <a:pt x="310" y="882"/>
                  </a:lnTo>
                  <a:lnTo>
                    <a:pt x="310" y="889"/>
                  </a:lnTo>
                  <a:lnTo>
                    <a:pt x="306" y="887"/>
                  </a:lnTo>
                  <a:lnTo>
                    <a:pt x="306" y="881"/>
                  </a:lnTo>
                  <a:close/>
                  <a:moveTo>
                    <a:pt x="289" y="880"/>
                  </a:moveTo>
                  <a:lnTo>
                    <a:pt x="293" y="880"/>
                  </a:lnTo>
                  <a:lnTo>
                    <a:pt x="293" y="886"/>
                  </a:lnTo>
                  <a:lnTo>
                    <a:pt x="289" y="886"/>
                  </a:lnTo>
                  <a:lnTo>
                    <a:pt x="289" y="880"/>
                  </a:lnTo>
                  <a:close/>
                  <a:moveTo>
                    <a:pt x="273" y="878"/>
                  </a:moveTo>
                  <a:lnTo>
                    <a:pt x="277" y="878"/>
                  </a:lnTo>
                  <a:lnTo>
                    <a:pt x="277" y="884"/>
                  </a:lnTo>
                  <a:lnTo>
                    <a:pt x="273" y="884"/>
                  </a:lnTo>
                  <a:lnTo>
                    <a:pt x="273" y="878"/>
                  </a:lnTo>
                  <a:close/>
                  <a:moveTo>
                    <a:pt x="256" y="875"/>
                  </a:moveTo>
                  <a:lnTo>
                    <a:pt x="261" y="875"/>
                  </a:lnTo>
                  <a:lnTo>
                    <a:pt x="261" y="882"/>
                  </a:lnTo>
                  <a:lnTo>
                    <a:pt x="255" y="882"/>
                  </a:lnTo>
                  <a:lnTo>
                    <a:pt x="256" y="875"/>
                  </a:lnTo>
                  <a:close/>
                  <a:moveTo>
                    <a:pt x="240" y="872"/>
                  </a:moveTo>
                  <a:lnTo>
                    <a:pt x="244" y="873"/>
                  </a:lnTo>
                  <a:lnTo>
                    <a:pt x="243" y="880"/>
                  </a:lnTo>
                  <a:lnTo>
                    <a:pt x="239" y="879"/>
                  </a:lnTo>
                  <a:lnTo>
                    <a:pt x="240" y="872"/>
                  </a:lnTo>
                  <a:close/>
                  <a:moveTo>
                    <a:pt x="224" y="870"/>
                  </a:moveTo>
                  <a:lnTo>
                    <a:pt x="228" y="870"/>
                  </a:lnTo>
                  <a:lnTo>
                    <a:pt x="227" y="877"/>
                  </a:lnTo>
                  <a:lnTo>
                    <a:pt x="223" y="877"/>
                  </a:lnTo>
                  <a:lnTo>
                    <a:pt x="224" y="870"/>
                  </a:lnTo>
                  <a:close/>
                  <a:moveTo>
                    <a:pt x="208" y="867"/>
                  </a:moveTo>
                  <a:lnTo>
                    <a:pt x="212" y="868"/>
                  </a:lnTo>
                  <a:lnTo>
                    <a:pt x="211" y="874"/>
                  </a:lnTo>
                  <a:lnTo>
                    <a:pt x="206" y="873"/>
                  </a:lnTo>
                  <a:lnTo>
                    <a:pt x="208" y="867"/>
                  </a:lnTo>
                  <a:close/>
                  <a:moveTo>
                    <a:pt x="191" y="864"/>
                  </a:moveTo>
                  <a:lnTo>
                    <a:pt x="196" y="865"/>
                  </a:lnTo>
                  <a:lnTo>
                    <a:pt x="194" y="871"/>
                  </a:lnTo>
                  <a:lnTo>
                    <a:pt x="190" y="870"/>
                  </a:lnTo>
                  <a:lnTo>
                    <a:pt x="191" y="864"/>
                  </a:lnTo>
                  <a:close/>
                  <a:moveTo>
                    <a:pt x="175" y="861"/>
                  </a:moveTo>
                  <a:lnTo>
                    <a:pt x="179" y="861"/>
                  </a:lnTo>
                  <a:lnTo>
                    <a:pt x="178" y="868"/>
                  </a:lnTo>
                  <a:lnTo>
                    <a:pt x="174" y="868"/>
                  </a:lnTo>
                  <a:lnTo>
                    <a:pt x="175" y="861"/>
                  </a:lnTo>
                  <a:close/>
                  <a:moveTo>
                    <a:pt x="159" y="858"/>
                  </a:moveTo>
                  <a:lnTo>
                    <a:pt x="162" y="859"/>
                  </a:lnTo>
                  <a:lnTo>
                    <a:pt x="161" y="866"/>
                  </a:lnTo>
                  <a:lnTo>
                    <a:pt x="158" y="865"/>
                  </a:lnTo>
                  <a:lnTo>
                    <a:pt x="159" y="858"/>
                  </a:lnTo>
                  <a:close/>
                  <a:moveTo>
                    <a:pt x="142" y="856"/>
                  </a:moveTo>
                  <a:lnTo>
                    <a:pt x="146" y="856"/>
                  </a:lnTo>
                  <a:lnTo>
                    <a:pt x="145" y="862"/>
                  </a:lnTo>
                  <a:lnTo>
                    <a:pt x="141" y="862"/>
                  </a:lnTo>
                  <a:lnTo>
                    <a:pt x="142" y="856"/>
                  </a:lnTo>
                  <a:close/>
                  <a:moveTo>
                    <a:pt x="125" y="853"/>
                  </a:moveTo>
                  <a:lnTo>
                    <a:pt x="129" y="854"/>
                  </a:lnTo>
                  <a:lnTo>
                    <a:pt x="128" y="860"/>
                  </a:lnTo>
                  <a:lnTo>
                    <a:pt x="124" y="859"/>
                  </a:lnTo>
                  <a:lnTo>
                    <a:pt x="125" y="853"/>
                  </a:lnTo>
                  <a:close/>
                  <a:moveTo>
                    <a:pt x="109" y="849"/>
                  </a:moveTo>
                  <a:lnTo>
                    <a:pt x="113" y="850"/>
                  </a:lnTo>
                  <a:lnTo>
                    <a:pt x="112" y="857"/>
                  </a:lnTo>
                  <a:lnTo>
                    <a:pt x="108" y="856"/>
                  </a:lnTo>
                  <a:lnTo>
                    <a:pt x="109" y="849"/>
                  </a:lnTo>
                  <a:close/>
                  <a:moveTo>
                    <a:pt x="92" y="847"/>
                  </a:moveTo>
                  <a:lnTo>
                    <a:pt x="97" y="847"/>
                  </a:lnTo>
                  <a:lnTo>
                    <a:pt x="96" y="854"/>
                  </a:lnTo>
                  <a:lnTo>
                    <a:pt x="91" y="854"/>
                  </a:lnTo>
                  <a:lnTo>
                    <a:pt x="92" y="847"/>
                  </a:lnTo>
                  <a:close/>
                  <a:moveTo>
                    <a:pt x="76" y="843"/>
                  </a:moveTo>
                  <a:lnTo>
                    <a:pt x="81" y="844"/>
                  </a:lnTo>
                  <a:lnTo>
                    <a:pt x="79" y="850"/>
                  </a:lnTo>
                  <a:lnTo>
                    <a:pt x="75" y="849"/>
                  </a:lnTo>
                  <a:lnTo>
                    <a:pt x="76" y="843"/>
                  </a:lnTo>
                  <a:close/>
                  <a:moveTo>
                    <a:pt x="61" y="837"/>
                  </a:moveTo>
                  <a:lnTo>
                    <a:pt x="65" y="839"/>
                  </a:lnTo>
                  <a:lnTo>
                    <a:pt x="64" y="845"/>
                  </a:lnTo>
                  <a:lnTo>
                    <a:pt x="60" y="844"/>
                  </a:lnTo>
                  <a:lnTo>
                    <a:pt x="61" y="837"/>
                  </a:lnTo>
                  <a:close/>
                  <a:moveTo>
                    <a:pt x="46" y="831"/>
                  </a:moveTo>
                  <a:lnTo>
                    <a:pt x="49" y="833"/>
                  </a:lnTo>
                  <a:lnTo>
                    <a:pt x="48" y="840"/>
                  </a:lnTo>
                  <a:lnTo>
                    <a:pt x="45" y="837"/>
                  </a:lnTo>
                  <a:lnTo>
                    <a:pt x="46" y="831"/>
                  </a:lnTo>
                  <a:close/>
                  <a:moveTo>
                    <a:pt x="30" y="826"/>
                  </a:moveTo>
                  <a:lnTo>
                    <a:pt x="34" y="827"/>
                  </a:lnTo>
                  <a:lnTo>
                    <a:pt x="33" y="833"/>
                  </a:lnTo>
                  <a:lnTo>
                    <a:pt x="28" y="832"/>
                  </a:lnTo>
                  <a:lnTo>
                    <a:pt x="30" y="826"/>
                  </a:lnTo>
                  <a:close/>
                  <a:moveTo>
                    <a:pt x="14" y="820"/>
                  </a:moveTo>
                  <a:lnTo>
                    <a:pt x="18" y="821"/>
                  </a:lnTo>
                  <a:lnTo>
                    <a:pt x="17" y="828"/>
                  </a:lnTo>
                  <a:lnTo>
                    <a:pt x="13" y="827"/>
                  </a:lnTo>
                  <a:lnTo>
                    <a:pt x="14" y="820"/>
                  </a:lnTo>
                  <a:close/>
                  <a:moveTo>
                    <a:pt x="1" y="812"/>
                  </a:moveTo>
                  <a:lnTo>
                    <a:pt x="8" y="814"/>
                  </a:lnTo>
                  <a:lnTo>
                    <a:pt x="7" y="818"/>
                  </a:lnTo>
                  <a:lnTo>
                    <a:pt x="0" y="817"/>
                  </a:lnTo>
                  <a:lnTo>
                    <a:pt x="1" y="812"/>
                  </a:lnTo>
                  <a:close/>
                  <a:moveTo>
                    <a:pt x="6" y="796"/>
                  </a:moveTo>
                  <a:lnTo>
                    <a:pt x="12" y="797"/>
                  </a:lnTo>
                  <a:lnTo>
                    <a:pt x="11" y="802"/>
                  </a:lnTo>
                  <a:lnTo>
                    <a:pt x="5" y="801"/>
                  </a:lnTo>
                  <a:lnTo>
                    <a:pt x="6" y="796"/>
                  </a:lnTo>
                  <a:close/>
                  <a:moveTo>
                    <a:pt x="18" y="782"/>
                  </a:moveTo>
                  <a:lnTo>
                    <a:pt x="20" y="789"/>
                  </a:lnTo>
                  <a:lnTo>
                    <a:pt x="15" y="790"/>
                  </a:lnTo>
                  <a:lnTo>
                    <a:pt x="13" y="783"/>
                  </a:lnTo>
                  <a:lnTo>
                    <a:pt x="18" y="782"/>
                  </a:lnTo>
                  <a:close/>
                  <a:moveTo>
                    <a:pt x="32" y="774"/>
                  </a:moveTo>
                  <a:lnTo>
                    <a:pt x="34" y="781"/>
                  </a:lnTo>
                  <a:lnTo>
                    <a:pt x="31" y="783"/>
                  </a:lnTo>
                  <a:lnTo>
                    <a:pt x="28" y="777"/>
                  </a:lnTo>
                  <a:lnTo>
                    <a:pt x="32" y="774"/>
                  </a:lnTo>
                  <a:close/>
                  <a:moveTo>
                    <a:pt x="47" y="767"/>
                  </a:moveTo>
                  <a:lnTo>
                    <a:pt x="49" y="773"/>
                  </a:lnTo>
                  <a:lnTo>
                    <a:pt x="45" y="776"/>
                  </a:lnTo>
                  <a:lnTo>
                    <a:pt x="43" y="769"/>
                  </a:lnTo>
                  <a:lnTo>
                    <a:pt x="47" y="767"/>
                  </a:lnTo>
                  <a:close/>
                  <a:moveTo>
                    <a:pt x="62" y="759"/>
                  </a:moveTo>
                  <a:lnTo>
                    <a:pt x="64" y="766"/>
                  </a:lnTo>
                  <a:lnTo>
                    <a:pt x="60" y="768"/>
                  </a:lnTo>
                  <a:lnTo>
                    <a:pt x="58" y="761"/>
                  </a:lnTo>
                  <a:lnTo>
                    <a:pt x="62" y="759"/>
                  </a:lnTo>
                  <a:close/>
                  <a:moveTo>
                    <a:pt x="76" y="752"/>
                  </a:moveTo>
                  <a:lnTo>
                    <a:pt x="78" y="758"/>
                  </a:lnTo>
                  <a:lnTo>
                    <a:pt x="75" y="760"/>
                  </a:lnTo>
                  <a:lnTo>
                    <a:pt x="73" y="754"/>
                  </a:lnTo>
                  <a:lnTo>
                    <a:pt x="76" y="752"/>
                  </a:lnTo>
                  <a:close/>
                  <a:moveTo>
                    <a:pt x="92" y="746"/>
                  </a:moveTo>
                  <a:lnTo>
                    <a:pt x="95" y="753"/>
                  </a:lnTo>
                  <a:lnTo>
                    <a:pt x="90" y="754"/>
                  </a:lnTo>
                  <a:lnTo>
                    <a:pt x="88" y="747"/>
                  </a:lnTo>
                  <a:lnTo>
                    <a:pt x="92" y="746"/>
                  </a:lnTo>
                  <a:close/>
                  <a:moveTo>
                    <a:pt x="108" y="740"/>
                  </a:moveTo>
                  <a:lnTo>
                    <a:pt x="110" y="746"/>
                  </a:lnTo>
                  <a:lnTo>
                    <a:pt x="106" y="747"/>
                  </a:lnTo>
                  <a:lnTo>
                    <a:pt x="103" y="741"/>
                  </a:lnTo>
                  <a:lnTo>
                    <a:pt x="108" y="740"/>
                  </a:lnTo>
                  <a:close/>
                  <a:moveTo>
                    <a:pt x="123" y="733"/>
                  </a:moveTo>
                  <a:lnTo>
                    <a:pt x="125" y="740"/>
                  </a:lnTo>
                  <a:lnTo>
                    <a:pt x="122" y="741"/>
                  </a:lnTo>
                  <a:lnTo>
                    <a:pt x="120" y="734"/>
                  </a:lnTo>
                  <a:lnTo>
                    <a:pt x="123" y="733"/>
                  </a:lnTo>
                  <a:close/>
                  <a:moveTo>
                    <a:pt x="138" y="727"/>
                  </a:moveTo>
                  <a:lnTo>
                    <a:pt x="140" y="733"/>
                  </a:lnTo>
                  <a:lnTo>
                    <a:pt x="137" y="735"/>
                  </a:lnTo>
                  <a:lnTo>
                    <a:pt x="135" y="729"/>
                  </a:lnTo>
                  <a:lnTo>
                    <a:pt x="138" y="727"/>
                  </a:lnTo>
                  <a:close/>
                  <a:moveTo>
                    <a:pt x="154" y="720"/>
                  </a:moveTo>
                  <a:lnTo>
                    <a:pt x="157" y="727"/>
                  </a:lnTo>
                  <a:lnTo>
                    <a:pt x="152" y="729"/>
                  </a:lnTo>
                  <a:lnTo>
                    <a:pt x="150" y="722"/>
                  </a:lnTo>
                  <a:lnTo>
                    <a:pt x="154" y="720"/>
                  </a:lnTo>
                  <a:close/>
                  <a:moveTo>
                    <a:pt x="170" y="715"/>
                  </a:moveTo>
                  <a:lnTo>
                    <a:pt x="172" y="721"/>
                  </a:lnTo>
                  <a:lnTo>
                    <a:pt x="167" y="722"/>
                  </a:lnTo>
                  <a:lnTo>
                    <a:pt x="165" y="716"/>
                  </a:lnTo>
                  <a:lnTo>
                    <a:pt x="170" y="715"/>
                  </a:lnTo>
                  <a:close/>
                  <a:moveTo>
                    <a:pt x="185" y="708"/>
                  </a:moveTo>
                  <a:lnTo>
                    <a:pt x="187" y="715"/>
                  </a:lnTo>
                  <a:lnTo>
                    <a:pt x="183" y="716"/>
                  </a:lnTo>
                  <a:lnTo>
                    <a:pt x="180" y="709"/>
                  </a:lnTo>
                  <a:lnTo>
                    <a:pt x="185" y="708"/>
                  </a:lnTo>
                  <a:close/>
                  <a:moveTo>
                    <a:pt x="200" y="702"/>
                  </a:moveTo>
                  <a:lnTo>
                    <a:pt x="202" y="708"/>
                  </a:lnTo>
                  <a:lnTo>
                    <a:pt x="199" y="709"/>
                  </a:lnTo>
                  <a:lnTo>
                    <a:pt x="197" y="703"/>
                  </a:lnTo>
                  <a:lnTo>
                    <a:pt x="200" y="702"/>
                  </a:lnTo>
                  <a:close/>
                  <a:moveTo>
                    <a:pt x="215" y="695"/>
                  </a:moveTo>
                  <a:lnTo>
                    <a:pt x="217" y="702"/>
                  </a:lnTo>
                  <a:lnTo>
                    <a:pt x="214" y="704"/>
                  </a:lnTo>
                  <a:lnTo>
                    <a:pt x="212" y="697"/>
                  </a:lnTo>
                  <a:lnTo>
                    <a:pt x="215" y="695"/>
                  </a:lnTo>
                  <a:close/>
                  <a:moveTo>
                    <a:pt x="230" y="688"/>
                  </a:moveTo>
                  <a:lnTo>
                    <a:pt x="232" y="693"/>
                  </a:lnTo>
                  <a:lnTo>
                    <a:pt x="228" y="695"/>
                  </a:lnTo>
                  <a:lnTo>
                    <a:pt x="226" y="690"/>
                  </a:lnTo>
                  <a:lnTo>
                    <a:pt x="230" y="688"/>
                  </a:lnTo>
                  <a:close/>
                  <a:moveTo>
                    <a:pt x="244" y="680"/>
                  </a:moveTo>
                  <a:lnTo>
                    <a:pt x="247" y="685"/>
                  </a:lnTo>
                  <a:lnTo>
                    <a:pt x="243" y="687"/>
                  </a:lnTo>
                  <a:lnTo>
                    <a:pt x="241" y="681"/>
                  </a:lnTo>
                  <a:lnTo>
                    <a:pt x="244" y="680"/>
                  </a:lnTo>
                  <a:close/>
                  <a:moveTo>
                    <a:pt x="259" y="671"/>
                  </a:moveTo>
                  <a:lnTo>
                    <a:pt x="261" y="677"/>
                  </a:lnTo>
                  <a:lnTo>
                    <a:pt x="257" y="679"/>
                  </a:lnTo>
                  <a:lnTo>
                    <a:pt x="255" y="674"/>
                  </a:lnTo>
                  <a:lnTo>
                    <a:pt x="259" y="671"/>
                  </a:lnTo>
                  <a:close/>
                  <a:moveTo>
                    <a:pt x="272" y="663"/>
                  </a:moveTo>
                  <a:lnTo>
                    <a:pt x="276" y="667"/>
                  </a:lnTo>
                  <a:lnTo>
                    <a:pt x="274" y="669"/>
                  </a:lnTo>
                  <a:lnTo>
                    <a:pt x="273" y="670"/>
                  </a:lnTo>
                  <a:lnTo>
                    <a:pt x="272" y="670"/>
                  </a:lnTo>
                  <a:lnTo>
                    <a:pt x="269" y="665"/>
                  </a:lnTo>
                  <a:lnTo>
                    <a:pt x="272" y="663"/>
                  </a:lnTo>
                  <a:close/>
                  <a:moveTo>
                    <a:pt x="283" y="651"/>
                  </a:moveTo>
                  <a:lnTo>
                    <a:pt x="288" y="655"/>
                  </a:lnTo>
                  <a:lnTo>
                    <a:pt x="285" y="658"/>
                  </a:lnTo>
                  <a:lnTo>
                    <a:pt x="280" y="654"/>
                  </a:lnTo>
                  <a:lnTo>
                    <a:pt x="283" y="651"/>
                  </a:lnTo>
                  <a:close/>
                  <a:moveTo>
                    <a:pt x="295" y="640"/>
                  </a:moveTo>
                  <a:lnTo>
                    <a:pt x="300" y="644"/>
                  </a:lnTo>
                  <a:lnTo>
                    <a:pt x="297" y="646"/>
                  </a:lnTo>
                  <a:lnTo>
                    <a:pt x="292" y="642"/>
                  </a:lnTo>
                  <a:lnTo>
                    <a:pt x="295" y="640"/>
                  </a:lnTo>
                  <a:close/>
                  <a:moveTo>
                    <a:pt x="305" y="628"/>
                  </a:moveTo>
                  <a:lnTo>
                    <a:pt x="311" y="630"/>
                  </a:lnTo>
                  <a:lnTo>
                    <a:pt x="308" y="633"/>
                  </a:lnTo>
                  <a:lnTo>
                    <a:pt x="303" y="631"/>
                  </a:lnTo>
                  <a:lnTo>
                    <a:pt x="305" y="628"/>
                  </a:lnTo>
                  <a:close/>
                  <a:moveTo>
                    <a:pt x="313" y="613"/>
                  </a:moveTo>
                  <a:lnTo>
                    <a:pt x="318" y="615"/>
                  </a:lnTo>
                  <a:lnTo>
                    <a:pt x="317" y="619"/>
                  </a:lnTo>
                  <a:lnTo>
                    <a:pt x="312" y="617"/>
                  </a:lnTo>
                  <a:lnTo>
                    <a:pt x="313" y="613"/>
                  </a:lnTo>
                  <a:close/>
                  <a:moveTo>
                    <a:pt x="318" y="599"/>
                  </a:moveTo>
                  <a:lnTo>
                    <a:pt x="325" y="600"/>
                  </a:lnTo>
                  <a:lnTo>
                    <a:pt x="325" y="603"/>
                  </a:lnTo>
                  <a:lnTo>
                    <a:pt x="318" y="602"/>
                  </a:lnTo>
                  <a:lnTo>
                    <a:pt x="318" y="599"/>
                  </a:lnTo>
                  <a:close/>
                  <a:moveTo>
                    <a:pt x="321" y="581"/>
                  </a:moveTo>
                  <a:lnTo>
                    <a:pt x="328" y="582"/>
                  </a:lnTo>
                  <a:lnTo>
                    <a:pt x="327" y="587"/>
                  </a:lnTo>
                  <a:lnTo>
                    <a:pt x="320" y="586"/>
                  </a:lnTo>
                  <a:lnTo>
                    <a:pt x="321" y="581"/>
                  </a:lnTo>
                  <a:close/>
                  <a:moveTo>
                    <a:pt x="323" y="566"/>
                  </a:moveTo>
                  <a:lnTo>
                    <a:pt x="329" y="566"/>
                  </a:lnTo>
                  <a:lnTo>
                    <a:pt x="329" y="570"/>
                  </a:lnTo>
                  <a:lnTo>
                    <a:pt x="323" y="570"/>
                  </a:lnTo>
                  <a:lnTo>
                    <a:pt x="323" y="566"/>
                  </a:lnTo>
                  <a:close/>
                  <a:moveTo>
                    <a:pt x="324" y="549"/>
                  </a:moveTo>
                  <a:lnTo>
                    <a:pt x="330" y="549"/>
                  </a:lnTo>
                  <a:lnTo>
                    <a:pt x="330" y="553"/>
                  </a:lnTo>
                  <a:lnTo>
                    <a:pt x="324" y="553"/>
                  </a:lnTo>
                  <a:lnTo>
                    <a:pt x="324" y="549"/>
                  </a:lnTo>
                  <a:close/>
                  <a:moveTo>
                    <a:pt x="324" y="532"/>
                  </a:moveTo>
                  <a:lnTo>
                    <a:pt x="330" y="532"/>
                  </a:lnTo>
                  <a:lnTo>
                    <a:pt x="330" y="537"/>
                  </a:lnTo>
                  <a:lnTo>
                    <a:pt x="324" y="537"/>
                  </a:lnTo>
                  <a:lnTo>
                    <a:pt x="324" y="532"/>
                  </a:lnTo>
                  <a:close/>
                  <a:moveTo>
                    <a:pt x="323" y="516"/>
                  </a:moveTo>
                  <a:lnTo>
                    <a:pt x="329" y="516"/>
                  </a:lnTo>
                  <a:lnTo>
                    <a:pt x="329" y="520"/>
                  </a:lnTo>
                  <a:lnTo>
                    <a:pt x="323" y="520"/>
                  </a:lnTo>
                  <a:lnTo>
                    <a:pt x="323" y="516"/>
                  </a:lnTo>
                  <a:close/>
                  <a:moveTo>
                    <a:pt x="321" y="499"/>
                  </a:moveTo>
                  <a:lnTo>
                    <a:pt x="328" y="499"/>
                  </a:lnTo>
                  <a:lnTo>
                    <a:pt x="328" y="503"/>
                  </a:lnTo>
                  <a:lnTo>
                    <a:pt x="321" y="503"/>
                  </a:lnTo>
                  <a:lnTo>
                    <a:pt x="321" y="499"/>
                  </a:lnTo>
                  <a:close/>
                  <a:moveTo>
                    <a:pt x="320" y="482"/>
                  </a:moveTo>
                  <a:lnTo>
                    <a:pt x="327" y="482"/>
                  </a:lnTo>
                  <a:lnTo>
                    <a:pt x="327" y="487"/>
                  </a:lnTo>
                  <a:lnTo>
                    <a:pt x="320" y="487"/>
                  </a:lnTo>
                  <a:lnTo>
                    <a:pt x="320" y="482"/>
                  </a:lnTo>
                  <a:close/>
                  <a:moveTo>
                    <a:pt x="321" y="466"/>
                  </a:moveTo>
                  <a:lnTo>
                    <a:pt x="328" y="466"/>
                  </a:lnTo>
                  <a:lnTo>
                    <a:pt x="328" y="470"/>
                  </a:lnTo>
                  <a:lnTo>
                    <a:pt x="321" y="470"/>
                  </a:lnTo>
                  <a:lnTo>
                    <a:pt x="321" y="466"/>
                  </a:lnTo>
                  <a:close/>
                  <a:moveTo>
                    <a:pt x="321" y="449"/>
                  </a:moveTo>
                  <a:lnTo>
                    <a:pt x="328" y="449"/>
                  </a:lnTo>
                  <a:lnTo>
                    <a:pt x="328" y="453"/>
                  </a:lnTo>
                  <a:lnTo>
                    <a:pt x="321" y="453"/>
                  </a:lnTo>
                  <a:lnTo>
                    <a:pt x="321" y="449"/>
                  </a:lnTo>
                  <a:close/>
                  <a:moveTo>
                    <a:pt x="320" y="432"/>
                  </a:moveTo>
                  <a:lnTo>
                    <a:pt x="327" y="432"/>
                  </a:lnTo>
                  <a:lnTo>
                    <a:pt x="327" y="437"/>
                  </a:lnTo>
                  <a:lnTo>
                    <a:pt x="320" y="437"/>
                  </a:lnTo>
                  <a:lnTo>
                    <a:pt x="320" y="432"/>
                  </a:lnTo>
                  <a:close/>
                  <a:moveTo>
                    <a:pt x="321" y="416"/>
                  </a:moveTo>
                  <a:lnTo>
                    <a:pt x="328" y="416"/>
                  </a:lnTo>
                  <a:lnTo>
                    <a:pt x="327" y="421"/>
                  </a:lnTo>
                  <a:lnTo>
                    <a:pt x="320" y="421"/>
                  </a:lnTo>
                  <a:lnTo>
                    <a:pt x="321" y="416"/>
                  </a:lnTo>
                  <a:close/>
                  <a:moveTo>
                    <a:pt x="323" y="399"/>
                  </a:moveTo>
                  <a:lnTo>
                    <a:pt x="329" y="399"/>
                  </a:lnTo>
                  <a:lnTo>
                    <a:pt x="328" y="403"/>
                  </a:lnTo>
                  <a:lnTo>
                    <a:pt x="321" y="403"/>
                  </a:lnTo>
                  <a:lnTo>
                    <a:pt x="323" y="399"/>
                  </a:lnTo>
                  <a:close/>
                  <a:moveTo>
                    <a:pt x="324" y="383"/>
                  </a:moveTo>
                  <a:lnTo>
                    <a:pt x="330" y="383"/>
                  </a:lnTo>
                  <a:lnTo>
                    <a:pt x="330" y="387"/>
                  </a:lnTo>
                  <a:lnTo>
                    <a:pt x="324" y="387"/>
                  </a:lnTo>
                  <a:lnTo>
                    <a:pt x="324" y="383"/>
                  </a:lnTo>
                  <a:close/>
                  <a:moveTo>
                    <a:pt x="326" y="366"/>
                  </a:moveTo>
                  <a:lnTo>
                    <a:pt x="332" y="366"/>
                  </a:lnTo>
                  <a:lnTo>
                    <a:pt x="331" y="371"/>
                  </a:lnTo>
                  <a:lnTo>
                    <a:pt x="325" y="371"/>
                  </a:lnTo>
                  <a:lnTo>
                    <a:pt x="326" y="366"/>
                  </a:lnTo>
                  <a:close/>
                  <a:moveTo>
                    <a:pt x="327" y="350"/>
                  </a:moveTo>
                  <a:lnTo>
                    <a:pt x="333" y="350"/>
                  </a:lnTo>
                  <a:lnTo>
                    <a:pt x="332" y="353"/>
                  </a:lnTo>
                  <a:lnTo>
                    <a:pt x="326" y="353"/>
                  </a:lnTo>
                  <a:lnTo>
                    <a:pt x="327" y="350"/>
                  </a:lnTo>
                  <a:close/>
                  <a:moveTo>
                    <a:pt x="327" y="333"/>
                  </a:moveTo>
                  <a:lnTo>
                    <a:pt x="333" y="333"/>
                  </a:lnTo>
                  <a:lnTo>
                    <a:pt x="333" y="337"/>
                  </a:lnTo>
                  <a:lnTo>
                    <a:pt x="327" y="337"/>
                  </a:lnTo>
                  <a:lnTo>
                    <a:pt x="327" y="333"/>
                  </a:lnTo>
                  <a:close/>
                  <a:moveTo>
                    <a:pt x="329" y="316"/>
                  </a:moveTo>
                  <a:lnTo>
                    <a:pt x="336" y="316"/>
                  </a:lnTo>
                  <a:lnTo>
                    <a:pt x="334" y="321"/>
                  </a:lnTo>
                  <a:lnTo>
                    <a:pt x="328" y="321"/>
                  </a:lnTo>
                  <a:lnTo>
                    <a:pt x="329" y="316"/>
                  </a:lnTo>
                  <a:close/>
                  <a:moveTo>
                    <a:pt x="330" y="300"/>
                  </a:moveTo>
                  <a:lnTo>
                    <a:pt x="337" y="300"/>
                  </a:lnTo>
                  <a:lnTo>
                    <a:pt x="337" y="304"/>
                  </a:lnTo>
                  <a:lnTo>
                    <a:pt x="330" y="304"/>
                  </a:lnTo>
                  <a:lnTo>
                    <a:pt x="330" y="300"/>
                  </a:lnTo>
                  <a:close/>
                  <a:moveTo>
                    <a:pt x="331" y="283"/>
                  </a:moveTo>
                  <a:lnTo>
                    <a:pt x="338" y="283"/>
                  </a:lnTo>
                  <a:lnTo>
                    <a:pt x="338" y="287"/>
                  </a:lnTo>
                  <a:lnTo>
                    <a:pt x="331" y="287"/>
                  </a:lnTo>
                  <a:lnTo>
                    <a:pt x="331" y="283"/>
                  </a:lnTo>
                  <a:close/>
                  <a:moveTo>
                    <a:pt x="332" y="266"/>
                  </a:moveTo>
                  <a:lnTo>
                    <a:pt x="339" y="266"/>
                  </a:lnTo>
                  <a:lnTo>
                    <a:pt x="339" y="271"/>
                  </a:lnTo>
                  <a:lnTo>
                    <a:pt x="332" y="271"/>
                  </a:lnTo>
                  <a:lnTo>
                    <a:pt x="332" y="266"/>
                  </a:lnTo>
                  <a:close/>
                  <a:moveTo>
                    <a:pt x="333" y="250"/>
                  </a:moveTo>
                  <a:lnTo>
                    <a:pt x="340" y="250"/>
                  </a:lnTo>
                  <a:lnTo>
                    <a:pt x="340" y="254"/>
                  </a:lnTo>
                  <a:lnTo>
                    <a:pt x="333" y="254"/>
                  </a:lnTo>
                  <a:lnTo>
                    <a:pt x="333" y="250"/>
                  </a:lnTo>
                  <a:close/>
                  <a:moveTo>
                    <a:pt x="334" y="234"/>
                  </a:moveTo>
                  <a:lnTo>
                    <a:pt x="341" y="234"/>
                  </a:lnTo>
                  <a:lnTo>
                    <a:pt x="340" y="237"/>
                  </a:lnTo>
                  <a:lnTo>
                    <a:pt x="333" y="237"/>
                  </a:lnTo>
                  <a:lnTo>
                    <a:pt x="334" y="234"/>
                  </a:lnTo>
                  <a:close/>
                  <a:moveTo>
                    <a:pt x="336" y="216"/>
                  </a:moveTo>
                  <a:lnTo>
                    <a:pt x="342" y="216"/>
                  </a:lnTo>
                  <a:lnTo>
                    <a:pt x="341" y="221"/>
                  </a:lnTo>
                  <a:lnTo>
                    <a:pt x="334" y="221"/>
                  </a:lnTo>
                  <a:lnTo>
                    <a:pt x="336" y="216"/>
                  </a:lnTo>
                  <a:close/>
                  <a:moveTo>
                    <a:pt x="336" y="200"/>
                  </a:moveTo>
                  <a:lnTo>
                    <a:pt x="342" y="200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00"/>
                  </a:lnTo>
                  <a:close/>
                  <a:moveTo>
                    <a:pt x="334" y="184"/>
                  </a:moveTo>
                  <a:lnTo>
                    <a:pt x="341" y="184"/>
                  </a:lnTo>
                  <a:lnTo>
                    <a:pt x="341" y="187"/>
                  </a:lnTo>
                  <a:lnTo>
                    <a:pt x="334" y="187"/>
                  </a:lnTo>
                  <a:lnTo>
                    <a:pt x="334" y="184"/>
                  </a:lnTo>
                  <a:close/>
                  <a:moveTo>
                    <a:pt x="334" y="166"/>
                  </a:moveTo>
                  <a:lnTo>
                    <a:pt x="341" y="166"/>
                  </a:lnTo>
                  <a:lnTo>
                    <a:pt x="341" y="171"/>
                  </a:lnTo>
                  <a:lnTo>
                    <a:pt x="334" y="171"/>
                  </a:lnTo>
                  <a:lnTo>
                    <a:pt x="334" y="166"/>
                  </a:lnTo>
                  <a:close/>
                  <a:moveTo>
                    <a:pt x="334" y="150"/>
                  </a:moveTo>
                  <a:lnTo>
                    <a:pt x="341" y="150"/>
                  </a:lnTo>
                  <a:lnTo>
                    <a:pt x="341" y="155"/>
                  </a:lnTo>
                  <a:lnTo>
                    <a:pt x="334" y="155"/>
                  </a:lnTo>
                  <a:lnTo>
                    <a:pt x="334" y="150"/>
                  </a:lnTo>
                  <a:close/>
                  <a:moveTo>
                    <a:pt x="334" y="134"/>
                  </a:moveTo>
                  <a:lnTo>
                    <a:pt x="341" y="134"/>
                  </a:lnTo>
                  <a:lnTo>
                    <a:pt x="341" y="137"/>
                  </a:lnTo>
                  <a:lnTo>
                    <a:pt x="334" y="137"/>
                  </a:lnTo>
                  <a:lnTo>
                    <a:pt x="334" y="134"/>
                  </a:lnTo>
                  <a:close/>
                  <a:moveTo>
                    <a:pt x="334" y="117"/>
                  </a:moveTo>
                  <a:lnTo>
                    <a:pt x="341" y="117"/>
                  </a:lnTo>
                  <a:lnTo>
                    <a:pt x="341" y="121"/>
                  </a:lnTo>
                  <a:lnTo>
                    <a:pt x="334" y="121"/>
                  </a:lnTo>
                  <a:lnTo>
                    <a:pt x="334" y="117"/>
                  </a:lnTo>
                  <a:close/>
                  <a:moveTo>
                    <a:pt x="333" y="100"/>
                  </a:moveTo>
                  <a:lnTo>
                    <a:pt x="340" y="100"/>
                  </a:lnTo>
                  <a:lnTo>
                    <a:pt x="340" y="105"/>
                  </a:lnTo>
                  <a:lnTo>
                    <a:pt x="333" y="105"/>
                  </a:lnTo>
                  <a:lnTo>
                    <a:pt x="333" y="100"/>
                  </a:lnTo>
                  <a:close/>
                  <a:moveTo>
                    <a:pt x="332" y="84"/>
                  </a:moveTo>
                  <a:lnTo>
                    <a:pt x="339" y="84"/>
                  </a:lnTo>
                  <a:lnTo>
                    <a:pt x="339" y="87"/>
                  </a:lnTo>
                  <a:lnTo>
                    <a:pt x="332" y="87"/>
                  </a:lnTo>
                  <a:lnTo>
                    <a:pt x="332" y="84"/>
                  </a:lnTo>
                  <a:close/>
                  <a:moveTo>
                    <a:pt x="331" y="67"/>
                  </a:moveTo>
                  <a:lnTo>
                    <a:pt x="338" y="67"/>
                  </a:lnTo>
                  <a:lnTo>
                    <a:pt x="338" y="71"/>
                  </a:lnTo>
                  <a:lnTo>
                    <a:pt x="331" y="71"/>
                  </a:lnTo>
                  <a:lnTo>
                    <a:pt x="331" y="67"/>
                  </a:lnTo>
                  <a:close/>
                  <a:moveTo>
                    <a:pt x="330" y="50"/>
                  </a:moveTo>
                  <a:lnTo>
                    <a:pt x="337" y="50"/>
                  </a:lnTo>
                  <a:lnTo>
                    <a:pt x="338" y="55"/>
                  </a:lnTo>
                  <a:lnTo>
                    <a:pt x="331" y="55"/>
                  </a:lnTo>
                  <a:lnTo>
                    <a:pt x="330" y="50"/>
                  </a:lnTo>
                  <a:close/>
                  <a:moveTo>
                    <a:pt x="329" y="34"/>
                  </a:moveTo>
                  <a:lnTo>
                    <a:pt x="336" y="34"/>
                  </a:lnTo>
                  <a:lnTo>
                    <a:pt x="336" y="37"/>
                  </a:lnTo>
                  <a:lnTo>
                    <a:pt x="329" y="37"/>
                  </a:lnTo>
                  <a:lnTo>
                    <a:pt x="329" y="34"/>
                  </a:lnTo>
                  <a:close/>
                  <a:moveTo>
                    <a:pt x="328" y="17"/>
                  </a:moveTo>
                  <a:lnTo>
                    <a:pt x="334" y="17"/>
                  </a:lnTo>
                  <a:lnTo>
                    <a:pt x="334" y="21"/>
                  </a:lnTo>
                  <a:lnTo>
                    <a:pt x="328" y="21"/>
                  </a:lnTo>
                  <a:lnTo>
                    <a:pt x="328" y="17"/>
                  </a:lnTo>
                  <a:close/>
                  <a:moveTo>
                    <a:pt x="327" y="0"/>
                  </a:moveTo>
                  <a:lnTo>
                    <a:pt x="333" y="0"/>
                  </a:lnTo>
                  <a:lnTo>
                    <a:pt x="333" y="5"/>
                  </a:lnTo>
                  <a:lnTo>
                    <a:pt x="327" y="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Reference wave prediction in </a:t>
            </a:r>
            <a:r>
              <a:rPr lang="en-US" b="1" dirty="0" smtClean="0">
                <a:solidFill>
                  <a:srgbClr val="FF0000"/>
                </a:solidFill>
              </a:rPr>
              <a:t>water/earth: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S </a:t>
            </a:r>
            <a:r>
              <a:rPr lang="en-US" b="1" dirty="0"/>
              <a:t>wave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10" y="914401"/>
            <a:ext cx="9239266" cy="5828525"/>
            <a:chOff x="910" y="914401"/>
            <a:chExt cx="9239266" cy="5828525"/>
          </a:xfrm>
        </p:grpSpPr>
        <p:grpSp>
          <p:nvGrpSpPr>
            <p:cNvPr id="21" name="Group 14"/>
            <p:cNvGrpSpPr/>
            <p:nvPr/>
          </p:nvGrpSpPr>
          <p:grpSpPr>
            <a:xfrm>
              <a:off x="685800" y="6035040"/>
              <a:ext cx="7848600" cy="707886"/>
              <a:chOff x="685800" y="5791200"/>
              <a:chExt cx="7848600" cy="707886"/>
            </a:xfrm>
          </p:grpSpPr>
          <p:grpSp>
            <p:nvGrpSpPr>
              <p:cNvPr id="22" name="Group 8"/>
              <p:cNvGrpSpPr/>
              <p:nvPr/>
            </p:nvGrpSpPr>
            <p:grpSpPr>
              <a:xfrm>
                <a:off x="685800" y="5791200"/>
                <a:ext cx="5410200" cy="707886"/>
                <a:chOff x="685800" y="5791200"/>
                <a:chExt cx="5410200" cy="707886"/>
              </a:xfrm>
            </p:grpSpPr>
            <p:sp>
              <p:nvSpPr>
                <p:cNvPr id="28" name="TextBox 9"/>
                <p:cNvSpPr txBox="1"/>
                <p:nvPr/>
              </p:nvSpPr>
              <p:spPr>
                <a:xfrm>
                  <a:off x="685800" y="5802868"/>
                  <a:ext cx="2057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Input data S</a:t>
                  </a:r>
                  <a:endParaRPr lang="en-US" sz="2000" b="1" dirty="0"/>
                </a:p>
              </p:txBody>
            </p:sp>
            <p:sp>
              <p:nvSpPr>
                <p:cNvPr id="29" name="TextBox 9"/>
                <p:cNvSpPr txBox="1"/>
                <p:nvPr/>
              </p:nvSpPr>
              <p:spPr>
                <a:xfrm>
                  <a:off x="3124200" y="5791200"/>
                  <a:ext cx="2971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Predicted</a:t>
                  </a:r>
                </a:p>
                <a:p>
                  <a:pPr algn="ctr"/>
                  <a:r>
                    <a:rPr lang="en-US" sz="2000" b="1" dirty="0" smtClean="0"/>
                    <a:t> Reference wave S</a:t>
                  </a:r>
                  <a:r>
                    <a:rPr lang="en-US" sz="2000" b="1" baseline="-25000" dirty="0" smtClean="0"/>
                    <a:t>0</a:t>
                  </a:r>
                  <a:endParaRPr lang="en-US" sz="2000" b="1" baseline="-25000" dirty="0"/>
                </a:p>
              </p:txBody>
            </p:sp>
          </p:grpSp>
          <p:sp>
            <p:nvSpPr>
              <p:cNvPr id="27" name="TextBox 9"/>
              <p:cNvSpPr txBox="1"/>
              <p:nvPr/>
            </p:nvSpPr>
            <p:spPr>
              <a:xfrm>
                <a:off x="7010400" y="57912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/>
                  <a:t>S-S</a:t>
                </a:r>
                <a:r>
                  <a:rPr lang="en-US" sz="2000" b="1" baseline="-25000" dirty="0" smtClean="0"/>
                  <a:t>0</a:t>
                </a:r>
                <a:endParaRPr lang="en-US" sz="2000" b="1" baseline="-250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10" y="914401"/>
              <a:ext cx="9239266" cy="5486398"/>
              <a:chOff x="910" y="914401"/>
              <a:chExt cx="9239266" cy="548639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" y="914401"/>
                <a:ext cx="3295666" cy="548639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2710" y="914401"/>
                <a:ext cx="3295666" cy="548639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4510" y="914401"/>
                <a:ext cx="3295666" cy="5486398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914400" y="3351192"/>
                <a:ext cx="7696200" cy="1490723"/>
                <a:chOff x="914400" y="3351192"/>
                <a:chExt cx="7696200" cy="1490723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 flipH="1" flipV="1">
                  <a:off x="1485900" y="3351192"/>
                  <a:ext cx="266700" cy="535008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tailEnd type="arrow"/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914400" y="3886200"/>
                  <a:ext cx="1752600" cy="954107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FFFF00"/>
                      </a:solidFill>
                    </a:rPr>
                    <a:t>Scholte</a:t>
                  </a:r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 wave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 flipH="1" flipV="1">
                  <a:off x="4457700" y="3352800"/>
                  <a:ext cx="266700" cy="535008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tailEnd type="arrow"/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3886200" y="3887808"/>
                  <a:ext cx="1752600" cy="954107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FFFF00"/>
                      </a:solidFill>
                    </a:rPr>
                    <a:t>Scholte</a:t>
                  </a:r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 wave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flipH="1" flipV="1">
                  <a:off x="7429500" y="3352800"/>
                  <a:ext cx="266700" cy="535008"/>
                </a:xfrm>
                <a:prstGeom prst="straightConnector1">
                  <a:avLst/>
                </a:prstGeom>
                <a:ln w="76200">
                  <a:solidFill>
                    <a:srgbClr val="FFFF00"/>
                  </a:solidFill>
                  <a:tailEnd type="arrow"/>
                </a:ln>
                <a:effectLst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6858000" y="3887808"/>
                  <a:ext cx="1752600" cy="954107"/>
                </a:xfrm>
                <a:prstGeom prst="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rgbClr val="FFFF00"/>
                      </a:solidFill>
                    </a:rPr>
                    <a:t>Scholte</a:t>
                  </a:r>
                  <a:r>
                    <a:rPr lang="en-US" sz="2800" b="1" dirty="0" smtClean="0">
                      <a:solidFill>
                        <a:srgbClr val="FFFF00"/>
                      </a:solidFill>
                    </a:rPr>
                    <a:t> wave</a:t>
                  </a:r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43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 wavelet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156"/>
          <p:cNvGrpSpPr>
            <a:grpSpLocks noChangeAspect="1"/>
          </p:cNvGrpSpPr>
          <p:nvPr/>
        </p:nvGrpSpPr>
        <p:grpSpPr bwMode="auto">
          <a:xfrm>
            <a:off x="5486400" y="228600"/>
            <a:ext cx="2781842" cy="5029200"/>
            <a:chOff x="967" y="612"/>
            <a:chExt cx="1983" cy="3585"/>
          </a:xfrm>
        </p:grpSpPr>
        <p:sp>
          <p:nvSpPr>
            <p:cNvPr id="8" name="Freeform 158"/>
            <p:cNvSpPr>
              <a:spLocks/>
            </p:cNvSpPr>
            <p:nvPr/>
          </p:nvSpPr>
          <p:spPr bwMode="auto">
            <a:xfrm>
              <a:off x="1491" y="818"/>
              <a:ext cx="1280" cy="3377"/>
            </a:xfrm>
            <a:custGeom>
              <a:avLst/>
              <a:gdLst>
                <a:gd name="T0" fmla="*/ 394 w 1280"/>
                <a:gd name="T1" fmla="*/ 0 h 3377"/>
                <a:gd name="T2" fmla="*/ 392 w 1280"/>
                <a:gd name="T3" fmla="*/ 579 h 3377"/>
                <a:gd name="T4" fmla="*/ 390 w 1280"/>
                <a:gd name="T5" fmla="*/ 614 h 3377"/>
                <a:gd name="T6" fmla="*/ 371 w 1280"/>
                <a:gd name="T7" fmla="*/ 683 h 3377"/>
                <a:gd name="T8" fmla="*/ 345 w 1280"/>
                <a:gd name="T9" fmla="*/ 718 h 3377"/>
                <a:gd name="T10" fmla="*/ 302 w 1280"/>
                <a:gd name="T11" fmla="*/ 754 h 3377"/>
                <a:gd name="T12" fmla="*/ 236 w 1280"/>
                <a:gd name="T13" fmla="*/ 788 h 3377"/>
                <a:gd name="T14" fmla="*/ 68 w 1280"/>
                <a:gd name="T15" fmla="*/ 856 h 3377"/>
                <a:gd name="T16" fmla="*/ 9 w 1280"/>
                <a:gd name="T17" fmla="*/ 919 h 3377"/>
                <a:gd name="T18" fmla="*/ 323 w 1280"/>
                <a:gd name="T19" fmla="*/ 985 h 3377"/>
                <a:gd name="T20" fmla="*/ 623 w 1280"/>
                <a:gd name="T21" fmla="*/ 1019 h 3377"/>
                <a:gd name="T22" fmla="*/ 1186 w 1280"/>
                <a:gd name="T23" fmla="*/ 1087 h 3377"/>
                <a:gd name="T24" fmla="*/ 1280 w 1280"/>
                <a:gd name="T25" fmla="*/ 1122 h 3377"/>
                <a:gd name="T26" fmla="*/ 1188 w 1280"/>
                <a:gd name="T27" fmla="*/ 1163 h 3377"/>
                <a:gd name="T28" fmla="*/ 942 w 1280"/>
                <a:gd name="T29" fmla="*/ 1196 h 3377"/>
                <a:gd name="T30" fmla="*/ 323 w 1280"/>
                <a:gd name="T31" fmla="*/ 1265 h 3377"/>
                <a:gd name="T32" fmla="*/ 108 w 1280"/>
                <a:gd name="T33" fmla="*/ 1300 h 3377"/>
                <a:gd name="T34" fmla="*/ 8 w 1280"/>
                <a:gd name="T35" fmla="*/ 1362 h 3377"/>
                <a:gd name="T36" fmla="*/ 68 w 1280"/>
                <a:gd name="T37" fmla="*/ 1394 h 3377"/>
                <a:gd name="T38" fmla="*/ 236 w 1280"/>
                <a:gd name="T39" fmla="*/ 1463 h 3377"/>
                <a:gd name="T40" fmla="*/ 302 w 1280"/>
                <a:gd name="T41" fmla="*/ 1498 h 3377"/>
                <a:gd name="T42" fmla="*/ 345 w 1280"/>
                <a:gd name="T43" fmla="*/ 1534 h 3377"/>
                <a:gd name="T44" fmla="*/ 384 w 1280"/>
                <a:gd name="T45" fmla="*/ 1601 h 3377"/>
                <a:gd name="T46" fmla="*/ 390 w 1280"/>
                <a:gd name="T47" fmla="*/ 1636 h 3377"/>
                <a:gd name="T48" fmla="*/ 394 w 1280"/>
                <a:gd name="T49" fmla="*/ 1705 h 3377"/>
                <a:gd name="T50" fmla="*/ 386 w 1280"/>
                <a:gd name="T51" fmla="*/ 3377 h 3377"/>
                <a:gd name="T52" fmla="*/ 385 w 1280"/>
                <a:gd name="T53" fmla="*/ 1670 h 3377"/>
                <a:gd name="T54" fmla="*/ 383 w 1280"/>
                <a:gd name="T55" fmla="*/ 1637 h 3377"/>
                <a:gd name="T56" fmla="*/ 363 w 1280"/>
                <a:gd name="T57" fmla="*/ 1569 h 3377"/>
                <a:gd name="T58" fmla="*/ 339 w 1280"/>
                <a:gd name="T59" fmla="*/ 1537 h 3377"/>
                <a:gd name="T60" fmla="*/ 234 w 1280"/>
                <a:gd name="T61" fmla="*/ 1470 h 3377"/>
                <a:gd name="T62" fmla="*/ 65 w 1280"/>
                <a:gd name="T63" fmla="*/ 1402 h 3377"/>
                <a:gd name="T64" fmla="*/ 0 w 1280"/>
                <a:gd name="T65" fmla="*/ 1364 h 3377"/>
                <a:gd name="T66" fmla="*/ 5 w 1280"/>
                <a:gd name="T67" fmla="*/ 1326 h 3377"/>
                <a:gd name="T68" fmla="*/ 322 w 1280"/>
                <a:gd name="T69" fmla="*/ 1257 h 3377"/>
                <a:gd name="T70" fmla="*/ 942 w 1280"/>
                <a:gd name="T71" fmla="*/ 1189 h 3377"/>
                <a:gd name="T72" fmla="*/ 1269 w 1280"/>
                <a:gd name="T73" fmla="*/ 1125 h 3377"/>
                <a:gd name="T74" fmla="*/ 942 w 1280"/>
                <a:gd name="T75" fmla="*/ 1061 h 3377"/>
                <a:gd name="T76" fmla="*/ 322 w 1280"/>
                <a:gd name="T77" fmla="*/ 992 h 3377"/>
                <a:gd name="T78" fmla="*/ 5 w 1280"/>
                <a:gd name="T79" fmla="*/ 925 h 3377"/>
                <a:gd name="T80" fmla="*/ 0 w 1280"/>
                <a:gd name="T81" fmla="*/ 887 h 3377"/>
                <a:gd name="T82" fmla="*/ 65 w 1280"/>
                <a:gd name="T83" fmla="*/ 850 h 3377"/>
                <a:gd name="T84" fmla="*/ 152 w 1280"/>
                <a:gd name="T85" fmla="*/ 814 h 3377"/>
                <a:gd name="T86" fmla="*/ 298 w 1280"/>
                <a:gd name="T87" fmla="*/ 746 h 3377"/>
                <a:gd name="T88" fmla="*/ 339 w 1280"/>
                <a:gd name="T89" fmla="*/ 715 h 3377"/>
                <a:gd name="T90" fmla="*/ 363 w 1280"/>
                <a:gd name="T91" fmla="*/ 680 h 3377"/>
                <a:gd name="T92" fmla="*/ 377 w 1280"/>
                <a:gd name="T93" fmla="*/ 646 h 3377"/>
                <a:gd name="T94" fmla="*/ 385 w 1280"/>
                <a:gd name="T95" fmla="*/ 579 h 3377"/>
                <a:gd name="T96" fmla="*/ 386 w 1280"/>
                <a:gd name="T97" fmla="*/ 0 h 3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0" h="3377">
                  <a:moveTo>
                    <a:pt x="386" y="0"/>
                  </a:moveTo>
                  <a:lnTo>
                    <a:pt x="394" y="0"/>
                  </a:lnTo>
                  <a:lnTo>
                    <a:pt x="394" y="546"/>
                  </a:lnTo>
                  <a:lnTo>
                    <a:pt x="392" y="579"/>
                  </a:lnTo>
                  <a:lnTo>
                    <a:pt x="390" y="613"/>
                  </a:lnTo>
                  <a:lnTo>
                    <a:pt x="390" y="614"/>
                  </a:lnTo>
                  <a:lnTo>
                    <a:pt x="384" y="649"/>
                  </a:lnTo>
                  <a:lnTo>
                    <a:pt x="371" y="683"/>
                  </a:lnTo>
                  <a:lnTo>
                    <a:pt x="371" y="684"/>
                  </a:lnTo>
                  <a:lnTo>
                    <a:pt x="345" y="718"/>
                  </a:lnTo>
                  <a:lnTo>
                    <a:pt x="344" y="720"/>
                  </a:lnTo>
                  <a:lnTo>
                    <a:pt x="302" y="754"/>
                  </a:lnTo>
                  <a:lnTo>
                    <a:pt x="301" y="754"/>
                  </a:lnTo>
                  <a:lnTo>
                    <a:pt x="236" y="788"/>
                  </a:lnTo>
                  <a:lnTo>
                    <a:pt x="154" y="821"/>
                  </a:lnTo>
                  <a:lnTo>
                    <a:pt x="68" y="856"/>
                  </a:lnTo>
                  <a:lnTo>
                    <a:pt x="8" y="889"/>
                  </a:lnTo>
                  <a:lnTo>
                    <a:pt x="9" y="919"/>
                  </a:lnTo>
                  <a:lnTo>
                    <a:pt x="108" y="951"/>
                  </a:lnTo>
                  <a:lnTo>
                    <a:pt x="323" y="985"/>
                  </a:lnTo>
                  <a:lnTo>
                    <a:pt x="323" y="985"/>
                  </a:lnTo>
                  <a:lnTo>
                    <a:pt x="623" y="1019"/>
                  </a:lnTo>
                  <a:lnTo>
                    <a:pt x="942" y="1053"/>
                  </a:lnTo>
                  <a:lnTo>
                    <a:pt x="1186" y="1087"/>
                  </a:lnTo>
                  <a:lnTo>
                    <a:pt x="1188" y="1087"/>
                  </a:lnTo>
                  <a:lnTo>
                    <a:pt x="1280" y="1122"/>
                  </a:lnTo>
                  <a:lnTo>
                    <a:pt x="1280" y="1129"/>
                  </a:lnTo>
                  <a:lnTo>
                    <a:pt x="1188" y="1163"/>
                  </a:lnTo>
                  <a:lnTo>
                    <a:pt x="1186" y="1163"/>
                  </a:lnTo>
                  <a:lnTo>
                    <a:pt x="942" y="1196"/>
                  </a:lnTo>
                  <a:lnTo>
                    <a:pt x="623" y="1230"/>
                  </a:lnTo>
                  <a:lnTo>
                    <a:pt x="323" y="1265"/>
                  </a:lnTo>
                  <a:lnTo>
                    <a:pt x="323" y="1265"/>
                  </a:lnTo>
                  <a:lnTo>
                    <a:pt x="108" y="1300"/>
                  </a:lnTo>
                  <a:lnTo>
                    <a:pt x="9" y="1332"/>
                  </a:lnTo>
                  <a:lnTo>
                    <a:pt x="8" y="1362"/>
                  </a:lnTo>
                  <a:lnTo>
                    <a:pt x="68" y="1395"/>
                  </a:lnTo>
                  <a:lnTo>
                    <a:pt x="68" y="1394"/>
                  </a:lnTo>
                  <a:lnTo>
                    <a:pt x="154" y="1428"/>
                  </a:lnTo>
                  <a:lnTo>
                    <a:pt x="236" y="1463"/>
                  </a:lnTo>
                  <a:lnTo>
                    <a:pt x="301" y="1497"/>
                  </a:lnTo>
                  <a:lnTo>
                    <a:pt x="302" y="1498"/>
                  </a:lnTo>
                  <a:lnTo>
                    <a:pt x="344" y="1532"/>
                  </a:lnTo>
                  <a:lnTo>
                    <a:pt x="345" y="1534"/>
                  </a:lnTo>
                  <a:lnTo>
                    <a:pt x="371" y="1567"/>
                  </a:lnTo>
                  <a:lnTo>
                    <a:pt x="384" y="1601"/>
                  </a:lnTo>
                  <a:lnTo>
                    <a:pt x="384" y="1602"/>
                  </a:lnTo>
                  <a:lnTo>
                    <a:pt x="390" y="1636"/>
                  </a:lnTo>
                  <a:lnTo>
                    <a:pt x="392" y="1670"/>
                  </a:lnTo>
                  <a:lnTo>
                    <a:pt x="394" y="1705"/>
                  </a:lnTo>
                  <a:lnTo>
                    <a:pt x="394" y="3377"/>
                  </a:lnTo>
                  <a:lnTo>
                    <a:pt x="386" y="3377"/>
                  </a:lnTo>
                  <a:lnTo>
                    <a:pt x="386" y="1705"/>
                  </a:lnTo>
                  <a:lnTo>
                    <a:pt x="385" y="1670"/>
                  </a:lnTo>
                  <a:lnTo>
                    <a:pt x="383" y="1637"/>
                  </a:lnTo>
                  <a:lnTo>
                    <a:pt x="383" y="1637"/>
                  </a:lnTo>
                  <a:lnTo>
                    <a:pt x="377" y="1603"/>
                  </a:lnTo>
                  <a:lnTo>
                    <a:pt x="363" y="1569"/>
                  </a:lnTo>
                  <a:lnTo>
                    <a:pt x="363" y="1569"/>
                  </a:lnTo>
                  <a:lnTo>
                    <a:pt x="339" y="1537"/>
                  </a:lnTo>
                  <a:lnTo>
                    <a:pt x="298" y="1504"/>
                  </a:lnTo>
                  <a:lnTo>
                    <a:pt x="234" y="1470"/>
                  </a:lnTo>
                  <a:lnTo>
                    <a:pt x="152" y="1436"/>
                  </a:lnTo>
                  <a:lnTo>
                    <a:pt x="65" y="1402"/>
                  </a:lnTo>
                  <a:lnTo>
                    <a:pt x="3" y="1367"/>
                  </a:lnTo>
                  <a:lnTo>
                    <a:pt x="0" y="1364"/>
                  </a:lnTo>
                  <a:lnTo>
                    <a:pt x="2" y="1329"/>
                  </a:lnTo>
                  <a:lnTo>
                    <a:pt x="5" y="1326"/>
                  </a:lnTo>
                  <a:lnTo>
                    <a:pt x="107" y="1293"/>
                  </a:lnTo>
                  <a:lnTo>
                    <a:pt x="322" y="1257"/>
                  </a:lnTo>
                  <a:lnTo>
                    <a:pt x="623" y="1223"/>
                  </a:lnTo>
                  <a:lnTo>
                    <a:pt x="942" y="1189"/>
                  </a:lnTo>
                  <a:lnTo>
                    <a:pt x="1186" y="1156"/>
                  </a:lnTo>
                  <a:lnTo>
                    <a:pt x="1269" y="1125"/>
                  </a:lnTo>
                  <a:lnTo>
                    <a:pt x="1186" y="1095"/>
                  </a:lnTo>
                  <a:lnTo>
                    <a:pt x="942" y="1061"/>
                  </a:lnTo>
                  <a:lnTo>
                    <a:pt x="623" y="1026"/>
                  </a:lnTo>
                  <a:lnTo>
                    <a:pt x="322" y="992"/>
                  </a:lnTo>
                  <a:lnTo>
                    <a:pt x="107" y="958"/>
                  </a:lnTo>
                  <a:lnTo>
                    <a:pt x="5" y="925"/>
                  </a:lnTo>
                  <a:lnTo>
                    <a:pt x="2" y="921"/>
                  </a:lnTo>
                  <a:lnTo>
                    <a:pt x="0" y="887"/>
                  </a:lnTo>
                  <a:lnTo>
                    <a:pt x="3" y="885"/>
                  </a:lnTo>
                  <a:lnTo>
                    <a:pt x="65" y="850"/>
                  </a:lnTo>
                  <a:lnTo>
                    <a:pt x="65" y="849"/>
                  </a:lnTo>
                  <a:lnTo>
                    <a:pt x="152" y="814"/>
                  </a:lnTo>
                  <a:lnTo>
                    <a:pt x="234" y="781"/>
                  </a:lnTo>
                  <a:lnTo>
                    <a:pt x="298" y="746"/>
                  </a:lnTo>
                  <a:lnTo>
                    <a:pt x="298" y="748"/>
                  </a:lnTo>
                  <a:lnTo>
                    <a:pt x="339" y="715"/>
                  </a:lnTo>
                  <a:lnTo>
                    <a:pt x="364" y="680"/>
                  </a:lnTo>
                  <a:lnTo>
                    <a:pt x="363" y="680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83" y="613"/>
                  </a:lnTo>
                  <a:lnTo>
                    <a:pt x="385" y="579"/>
                  </a:lnTo>
                  <a:lnTo>
                    <a:pt x="386" y="54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0"/>
            <p:cNvSpPr>
              <a:spLocks noEditPoints="1"/>
            </p:cNvSpPr>
            <p:nvPr/>
          </p:nvSpPr>
          <p:spPr bwMode="auto">
            <a:xfrm>
              <a:off x="1182" y="781"/>
              <a:ext cx="39" cy="62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1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7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1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0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59 h 62"/>
                <a:gd name="T60" fmla="*/ 7 w 39"/>
                <a:gd name="T61" fmla="*/ 56 h 62"/>
                <a:gd name="T62" fmla="*/ 2 w 39"/>
                <a:gd name="T63" fmla="*/ 45 h 62"/>
                <a:gd name="T64" fmla="*/ 0 w 39"/>
                <a:gd name="T65" fmla="*/ 31 h 62"/>
                <a:gd name="T66" fmla="*/ 8 w 39"/>
                <a:gd name="T67" fmla="*/ 31 h 62"/>
                <a:gd name="T68" fmla="*/ 8 w 39"/>
                <a:gd name="T69" fmla="*/ 38 h 62"/>
                <a:gd name="T70" fmla="*/ 9 w 39"/>
                <a:gd name="T71" fmla="*/ 43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4 h 62"/>
                <a:gd name="T80" fmla="*/ 20 w 39"/>
                <a:gd name="T81" fmla="*/ 55 h 62"/>
                <a:gd name="T82" fmla="*/ 22 w 39"/>
                <a:gd name="T83" fmla="*/ 54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3 h 62"/>
                <a:gd name="T92" fmla="*/ 31 w 39"/>
                <a:gd name="T93" fmla="*/ 38 h 62"/>
                <a:gd name="T94" fmla="*/ 32 w 39"/>
                <a:gd name="T95" fmla="*/ 31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7 h 62"/>
                <a:gd name="T108" fmla="*/ 20 w 39"/>
                <a:gd name="T109" fmla="*/ 7 h 62"/>
                <a:gd name="T110" fmla="*/ 16 w 39"/>
                <a:gd name="T111" fmla="*/ 7 h 62"/>
                <a:gd name="T112" fmla="*/ 14 w 39"/>
                <a:gd name="T113" fmla="*/ 9 h 62"/>
                <a:gd name="T114" fmla="*/ 11 w 39"/>
                <a:gd name="T115" fmla="*/ 11 h 62"/>
                <a:gd name="T116" fmla="*/ 9 w 39"/>
                <a:gd name="T117" fmla="*/ 20 h 62"/>
                <a:gd name="T118" fmla="*/ 8 w 39"/>
                <a:gd name="T11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6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2" y="31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20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1"/>
            <p:cNvSpPr>
              <a:spLocks noEditPoints="1"/>
            </p:cNvSpPr>
            <p:nvPr/>
          </p:nvSpPr>
          <p:spPr bwMode="auto">
            <a:xfrm>
              <a:off x="1065" y="1208"/>
              <a:ext cx="39" cy="61"/>
            </a:xfrm>
            <a:custGeom>
              <a:avLst/>
              <a:gdLst>
                <a:gd name="T0" fmla="*/ 0 w 39"/>
                <a:gd name="T1" fmla="*/ 30 h 61"/>
                <a:gd name="T2" fmla="*/ 0 w 39"/>
                <a:gd name="T3" fmla="*/ 24 h 61"/>
                <a:gd name="T4" fmla="*/ 1 w 39"/>
                <a:gd name="T5" fmla="*/ 18 h 61"/>
                <a:gd name="T6" fmla="*/ 3 w 39"/>
                <a:gd name="T7" fmla="*/ 13 h 61"/>
                <a:gd name="T8" fmla="*/ 4 w 39"/>
                <a:gd name="T9" fmla="*/ 9 h 61"/>
                <a:gd name="T10" fmla="*/ 6 w 39"/>
                <a:gd name="T11" fmla="*/ 6 h 61"/>
                <a:gd name="T12" fmla="*/ 9 w 39"/>
                <a:gd name="T13" fmla="*/ 3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2 h 61"/>
                <a:gd name="T24" fmla="*/ 32 w 39"/>
                <a:gd name="T25" fmla="*/ 4 h 61"/>
                <a:gd name="T26" fmla="*/ 34 w 39"/>
                <a:gd name="T27" fmla="*/ 7 h 61"/>
                <a:gd name="T28" fmla="*/ 37 w 39"/>
                <a:gd name="T29" fmla="*/ 12 h 61"/>
                <a:gd name="T30" fmla="*/ 38 w 39"/>
                <a:gd name="T31" fmla="*/ 17 h 61"/>
                <a:gd name="T32" fmla="*/ 39 w 39"/>
                <a:gd name="T33" fmla="*/ 20 h 61"/>
                <a:gd name="T34" fmla="*/ 39 w 39"/>
                <a:gd name="T35" fmla="*/ 25 h 61"/>
                <a:gd name="T36" fmla="*/ 39 w 39"/>
                <a:gd name="T37" fmla="*/ 30 h 61"/>
                <a:gd name="T38" fmla="*/ 39 w 39"/>
                <a:gd name="T39" fmla="*/ 37 h 61"/>
                <a:gd name="T40" fmla="*/ 39 w 39"/>
                <a:gd name="T41" fmla="*/ 42 h 61"/>
                <a:gd name="T42" fmla="*/ 38 w 39"/>
                <a:gd name="T43" fmla="*/ 47 h 61"/>
                <a:gd name="T44" fmla="*/ 36 w 39"/>
                <a:gd name="T45" fmla="*/ 52 h 61"/>
                <a:gd name="T46" fmla="*/ 33 w 39"/>
                <a:gd name="T47" fmla="*/ 56 h 61"/>
                <a:gd name="T48" fmla="*/ 31 w 39"/>
                <a:gd name="T49" fmla="*/ 58 h 61"/>
                <a:gd name="T50" fmla="*/ 28 w 39"/>
                <a:gd name="T51" fmla="*/ 59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1 h 61"/>
                <a:gd name="T58" fmla="*/ 10 w 39"/>
                <a:gd name="T59" fmla="*/ 58 h 61"/>
                <a:gd name="T60" fmla="*/ 6 w 39"/>
                <a:gd name="T61" fmla="*/ 56 h 61"/>
                <a:gd name="T62" fmla="*/ 1 w 39"/>
                <a:gd name="T63" fmla="*/ 45 h 61"/>
                <a:gd name="T64" fmla="*/ 0 w 39"/>
                <a:gd name="T65" fmla="*/ 30 h 61"/>
                <a:gd name="T66" fmla="*/ 7 w 39"/>
                <a:gd name="T67" fmla="*/ 30 h 61"/>
                <a:gd name="T68" fmla="*/ 9 w 39"/>
                <a:gd name="T69" fmla="*/ 37 h 61"/>
                <a:gd name="T70" fmla="*/ 9 w 39"/>
                <a:gd name="T71" fmla="*/ 42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2 h 61"/>
                <a:gd name="T78" fmla="*/ 17 w 39"/>
                <a:gd name="T79" fmla="*/ 53 h 61"/>
                <a:gd name="T80" fmla="*/ 20 w 39"/>
                <a:gd name="T81" fmla="*/ 55 h 61"/>
                <a:gd name="T82" fmla="*/ 23 w 39"/>
                <a:gd name="T83" fmla="*/ 53 h 61"/>
                <a:gd name="T84" fmla="*/ 26 w 39"/>
                <a:gd name="T85" fmla="*/ 52 h 61"/>
                <a:gd name="T86" fmla="*/ 28 w 39"/>
                <a:gd name="T87" fmla="*/ 50 h 61"/>
                <a:gd name="T88" fmla="*/ 29 w 39"/>
                <a:gd name="T89" fmla="*/ 47 h 61"/>
                <a:gd name="T90" fmla="*/ 31 w 39"/>
                <a:gd name="T91" fmla="*/ 42 h 61"/>
                <a:gd name="T92" fmla="*/ 32 w 39"/>
                <a:gd name="T93" fmla="*/ 37 h 61"/>
                <a:gd name="T94" fmla="*/ 32 w 39"/>
                <a:gd name="T95" fmla="*/ 30 h 61"/>
                <a:gd name="T96" fmla="*/ 32 w 39"/>
                <a:gd name="T97" fmla="*/ 24 h 61"/>
                <a:gd name="T98" fmla="*/ 31 w 39"/>
                <a:gd name="T99" fmla="*/ 18 h 61"/>
                <a:gd name="T100" fmla="*/ 29 w 39"/>
                <a:gd name="T101" fmla="*/ 14 h 61"/>
                <a:gd name="T102" fmla="*/ 28 w 39"/>
                <a:gd name="T103" fmla="*/ 12 h 61"/>
                <a:gd name="T104" fmla="*/ 26 w 39"/>
                <a:gd name="T105" fmla="*/ 9 h 61"/>
                <a:gd name="T106" fmla="*/ 23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8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0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7"/>
                  </a:lnTo>
                  <a:lnTo>
                    <a:pt x="9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1116" y="1260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3"/>
            <p:cNvSpPr>
              <a:spLocks noEditPoints="1"/>
            </p:cNvSpPr>
            <p:nvPr/>
          </p:nvSpPr>
          <p:spPr bwMode="auto">
            <a:xfrm>
              <a:off x="1135" y="1208"/>
              <a:ext cx="40" cy="61"/>
            </a:xfrm>
            <a:custGeom>
              <a:avLst/>
              <a:gdLst>
                <a:gd name="T0" fmla="*/ 0 w 40"/>
                <a:gd name="T1" fmla="*/ 30 h 61"/>
                <a:gd name="T2" fmla="*/ 1 w 40"/>
                <a:gd name="T3" fmla="*/ 24 h 61"/>
                <a:gd name="T4" fmla="*/ 1 w 40"/>
                <a:gd name="T5" fmla="*/ 18 h 61"/>
                <a:gd name="T6" fmla="*/ 2 w 40"/>
                <a:gd name="T7" fmla="*/ 13 h 61"/>
                <a:gd name="T8" fmla="*/ 5 w 40"/>
                <a:gd name="T9" fmla="*/ 9 h 61"/>
                <a:gd name="T10" fmla="*/ 6 w 40"/>
                <a:gd name="T11" fmla="*/ 6 h 61"/>
                <a:gd name="T12" fmla="*/ 10 w 40"/>
                <a:gd name="T13" fmla="*/ 3 h 61"/>
                <a:gd name="T14" fmla="*/ 12 w 40"/>
                <a:gd name="T15" fmla="*/ 1 h 61"/>
                <a:gd name="T16" fmla="*/ 16 w 40"/>
                <a:gd name="T17" fmla="*/ 0 h 61"/>
                <a:gd name="T18" fmla="*/ 21 w 40"/>
                <a:gd name="T19" fmla="*/ 0 h 61"/>
                <a:gd name="T20" fmla="*/ 24 w 40"/>
                <a:gd name="T21" fmla="*/ 0 h 61"/>
                <a:gd name="T22" fmla="*/ 29 w 40"/>
                <a:gd name="T23" fmla="*/ 2 h 61"/>
                <a:gd name="T24" fmla="*/ 33 w 40"/>
                <a:gd name="T25" fmla="*/ 4 h 61"/>
                <a:gd name="T26" fmla="*/ 35 w 40"/>
                <a:gd name="T27" fmla="*/ 7 h 61"/>
                <a:gd name="T28" fmla="*/ 36 w 40"/>
                <a:gd name="T29" fmla="*/ 12 h 61"/>
                <a:gd name="T30" fmla="*/ 39 w 40"/>
                <a:gd name="T31" fmla="*/ 17 h 61"/>
                <a:gd name="T32" fmla="*/ 39 w 40"/>
                <a:gd name="T33" fmla="*/ 20 h 61"/>
                <a:gd name="T34" fmla="*/ 40 w 40"/>
                <a:gd name="T35" fmla="*/ 25 h 61"/>
                <a:gd name="T36" fmla="*/ 40 w 40"/>
                <a:gd name="T37" fmla="*/ 30 h 61"/>
                <a:gd name="T38" fmla="*/ 40 w 40"/>
                <a:gd name="T39" fmla="*/ 37 h 61"/>
                <a:gd name="T40" fmla="*/ 39 w 40"/>
                <a:gd name="T41" fmla="*/ 42 h 61"/>
                <a:gd name="T42" fmla="*/ 38 w 40"/>
                <a:gd name="T43" fmla="*/ 47 h 61"/>
                <a:gd name="T44" fmla="*/ 36 w 40"/>
                <a:gd name="T45" fmla="*/ 52 h 61"/>
                <a:gd name="T46" fmla="*/ 34 w 40"/>
                <a:gd name="T47" fmla="*/ 56 h 61"/>
                <a:gd name="T48" fmla="*/ 32 w 40"/>
                <a:gd name="T49" fmla="*/ 58 h 61"/>
                <a:gd name="T50" fmla="*/ 28 w 40"/>
                <a:gd name="T51" fmla="*/ 59 h 61"/>
                <a:gd name="T52" fmla="*/ 24 w 40"/>
                <a:gd name="T53" fmla="*/ 61 h 61"/>
                <a:gd name="T54" fmla="*/ 21 w 40"/>
                <a:gd name="T55" fmla="*/ 61 h 61"/>
                <a:gd name="T56" fmla="*/ 14 w 40"/>
                <a:gd name="T57" fmla="*/ 61 h 61"/>
                <a:gd name="T58" fmla="*/ 10 w 40"/>
                <a:gd name="T59" fmla="*/ 58 h 61"/>
                <a:gd name="T60" fmla="*/ 6 w 40"/>
                <a:gd name="T61" fmla="*/ 56 h 61"/>
                <a:gd name="T62" fmla="*/ 2 w 40"/>
                <a:gd name="T63" fmla="*/ 45 h 61"/>
                <a:gd name="T64" fmla="*/ 0 w 40"/>
                <a:gd name="T65" fmla="*/ 30 h 61"/>
                <a:gd name="T66" fmla="*/ 8 w 40"/>
                <a:gd name="T67" fmla="*/ 30 h 61"/>
                <a:gd name="T68" fmla="*/ 8 w 40"/>
                <a:gd name="T69" fmla="*/ 37 h 61"/>
                <a:gd name="T70" fmla="*/ 10 w 40"/>
                <a:gd name="T71" fmla="*/ 42 h 61"/>
                <a:gd name="T72" fmla="*/ 11 w 40"/>
                <a:gd name="T73" fmla="*/ 47 h 61"/>
                <a:gd name="T74" fmla="*/ 12 w 40"/>
                <a:gd name="T75" fmla="*/ 50 h 61"/>
                <a:gd name="T76" fmla="*/ 14 w 40"/>
                <a:gd name="T77" fmla="*/ 52 h 61"/>
                <a:gd name="T78" fmla="*/ 17 w 40"/>
                <a:gd name="T79" fmla="*/ 53 h 61"/>
                <a:gd name="T80" fmla="*/ 21 w 40"/>
                <a:gd name="T81" fmla="*/ 55 h 61"/>
                <a:gd name="T82" fmla="*/ 23 w 40"/>
                <a:gd name="T83" fmla="*/ 53 h 61"/>
                <a:gd name="T84" fmla="*/ 27 w 40"/>
                <a:gd name="T85" fmla="*/ 52 h 61"/>
                <a:gd name="T86" fmla="*/ 29 w 40"/>
                <a:gd name="T87" fmla="*/ 50 h 61"/>
                <a:gd name="T88" fmla="*/ 30 w 40"/>
                <a:gd name="T89" fmla="*/ 47 h 61"/>
                <a:gd name="T90" fmla="*/ 32 w 40"/>
                <a:gd name="T91" fmla="*/ 42 h 61"/>
                <a:gd name="T92" fmla="*/ 32 w 40"/>
                <a:gd name="T93" fmla="*/ 37 h 61"/>
                <a:gd name="T94" fmla="*/ 32 w 40"/>
                <a:gd name="T95" fmla="*/ 30 h 61"/>
                <a:gd name="T96" fmla="*/ 32 w 40"/>
                <a:gd name="T97" fmla="*/ 24 h 61"/>
                <a:gd name="T98" fmla="*/ 32 w 40"/>
                <a:gd name="T99" fmla="*/ 18 h 61"/>
                <a:gd name="T100" fmla="*/ 30 w 40"/>
                <a:gd name="T101" fmla="*/ 14 h 61"/>
                <a:gd name="T102" fmla="*/ 29 w 40"/>
                <a:gd name="T103" fmla="*/ 12 h 61"/>
                <a:gd name="T104" fmla="*/ 27 w 40"/>
                <a:gd name="T105" fmla="*/ 9 h 61"/>
                <a:gd name="T106" fmla="*/ 23 w 40"/>
                <a:gd name="T107" fmla="*/ 7 h 61"/>
                <a:gd name="T108" fmla="*/ 21 w 40"/>
                <a:gd name="T109" fmla="*/ 7 h 61"/>
                <a:gd name="T110" fmla="*/ 17 w 40"/>
                <a:gd name="T111" fmla="*/ 7 h 61"/>
                <a:gd name="T112" fmla="*/ 14 w 40"/>
                <a:gd name="T113" fmla="*/ 8 h 61"/>
                <a:gd name="T114" fmla="*/ 12 w 40"/>
                <a:gd name="T115" fmla="*/ 11 h 61"/>
                <a:gd name="T116" fmla="*/ 10 w 40"/>
                <a:gd name="T117" fmla="*/ 18 h 61"/>
                <a:gd name="T118" fmla="*/ 8 w 40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0"/>
                  </a:moveTo>
                  <a:lnTo>
                    <a:pt x="1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40" y="25"/>
                  </a:lnTo>
                  <a:lnTo>
                    <a:pt x="40" y="30"/>
                  </a:lnTo>
                  <a:lnTo>
                    <a:pt x="40" y="37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28" y="59"/>
                  </a:lnTo>
                  <a:lnTo>
                    <a:pt x="24" y="61"/>
                  </a:lnTo>
                  <a:lnTo>
                    <a:pt x="21" y="61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2" y="45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37"/>
                  </a:lnTo>
                  <a:lnTo>
                    <a:pt x="10" y="42"/>
                  </a:lnTo>
                  <a:lnTo>
                    <a:pt x="11" y="47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7" y="52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2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0" y="18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4"/>
            <p:cNvSpPr>
              <a:spLocks/>
            </p:cNvSpPr>
            <p:nvPr/>
          </p:nvSpPr>
          <p:spPr bwMode="auto">
            <a:xfrm>
              <a:off x="1182" y="1209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8 w 39"/>
                <a:gd name="T3" fmla="*/ 43 h 60"/>
                <a:gd name="T4" fmla="*/ 9 w 39"/>
                <a:gd name="T5" fmla="*/ 47 h 60"/>
                <a:gd name="T6" fmla="*/ 11 w 39"/>
                <a:gd name="T7" fmla="*/ 51 h 60"/>
                <a:gd name="T8" fmla="*/ 15 w 39"/>
                <a:gd name="T9" fmla="*/ 52 h 60"/>
                <a:gd name="T10" fmla="*/ 19 w 39"/>
                <a:gd name="T11" fmla="*/ 54 h 60"/>
                <a:gd name="T12" fmla="*/ 22 w 39"/>
                <a:gd name="T13" fmla="*/ 52 h 60"/>
                <a:gd name="T14" fmla="*/ 26 w 39"/>
                <a:gd name="T15" fmla="*/ 51 h 60"/>
                <a:gd name="T16" fmla="*/ 29 w 39"/>
                <a:gd name="T17" fmla="*/ 49 h 60"/>
                <a:gd name="T18" fmla="*/ 30 w 39"/>
                <a:gd name="T19" fmla="*/ 46 h 60"/>
                <a:gd name="T20" fmla="*/ 31 w 39"/>
                <a:gd name="T21" fmla="*/ 43 h 60"/>
                <a:gd name="T22" fmla="*/ 32 w 39"/>
                <a:gd name="T23" fmla="*/ 39 h 60"/>
                <a:gd name="T24" fmla="*/ 31 w 39"/>
                <a:gd name="T25" fmla="*/ 35 h 60"/>
                <a:gd name="T26" fmla="*/ 30 w 39"/>
                <a:gd name="T27" fmla="*/ 32 h 60"/>
                <a:gd name="T28" fmla="*/ 29 w 39"/>
                <a:gd name="T29" fmla="*/ 29 h 60"/>
                <a:gd name="T30" fmla="*/ 26 w 39"/>
                <a:gd name="T31" fmla="*/ 28 h 60"/>
                <a:gd name="T32" fmla="*/ 24 w 39"/>
                <a:gd name="T33" fmla="*/ 27 h 60"/>
                <a:gd name="T34" fmla="*/ 19 w 39"/>
                <a:gd name="T35" fmla="*/ 25 h 60"/>
                <a:gd name="T36" fmla="*/ 16 w 39"/>
                <a:gd name="T37" fmla="*/ 27 h 60"/>
                <a:gd name="T38" fmla="*/ 13 w 39"/>
                <a:gd name="T39" fmla="*/ 28 h 60"/>
                <a:gd name="T40" fmla="*/ 10 w 39"/>
                <a:gd name="T41" fmla="*/ 29 h 60"/>
                <a:gd name="T42" fmla="*/ 9 w 39"/>
                <a:gd name="T43" fmla="*/ 32 h 60"/>
                <a:gd name="T44" fmla="*/ 0 w 39"/>
                <a:gd name="T45" fmla="*/ 30 h 60"/>
                <a:gd name="T46" fmla="*/ 7 w 39"/>
                <a:gd name="T47" fmla="*/ 0 h 60"/>
                <a:gd name="T48" fmla="*/ 36 w 39"/>
                <a:gd name="T49" fmla="*/ 0 h 60"/>
                <a:gd name="T50" fmla="*/ 36 w 39"/>
                <a:gd name="T51" fmla="*/ 7 h 60"/>
                <a:gd name="T52" fmla="*/ 14 w 39"/>
                <a:gd name="T53" fmla="*/ 7 h 60"/>
                <a:gd name="T54" fmla="*/ 10 w 39"/>
                <a:gd name="T55" fmla="*/ 23 h 60"/>
                <a:gd name="T56" fmla="*/ 16 w 39"/>
                <a:gd name="T57" fmla="*/ 19 h 60"/>
                <a:gd name="T58" fmla="*/ 21 w 39"/>
                <a:gd name="T59" fmla="*/ 19 h 60"/>
                <a:gd name="T60" fmla="*/ 26 w 39"/>
                <a:gd name="T61" fmla="*/ 19 h 60"/>
                <a:gd name="T62" fmla="*/ 31 w 39"/>
                <a:gd name="T63" fmla="*/ 22 h 60"/>
                <a:gd name="T64" fmla="*/ 35 w 39"/>
                <a:gd name="T65" fmla="*/ 24 h 60"/>
                <a:gd name="T66" fmla="*/ 37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7 w 39"/>
                <a:gd name="T75" fmla="*/ 49 h 60"/>
                <a:gd name="T76" fmla="*/ 35 w 39"/>
                <a:gd name="T77" fmla="*/ 52 h 60"/>
                <a:gd name="T78" fmla="*/ 32 w 39"/>
                <a:gd name="T79" fmla="*/ 56 h 60"/>
                <a:gd name="T80" fmla="*/ 29 w 39"/>
                <a:gd name="T81" fmla="*/ 58 h 60"/>
                <a:gd name="T82" fmla="*/ 24 w 39"/>
                <a:gd name="T83" fmla="*/ 60 h 60"/>
                <a:gd name="T84" fmla="*/ 19 w 39"/>
                <a:gd name="T85" fmla="*/ 60 h 60"/>
                <a:gd name="T86" fmla="*/ 14 w 39"/>
                <a:gd name="T87" fmla="*/ 60 h 60"/>
                <a:gd name="T88" fmla="*/ 10 w 39"/>
                <a:gd name="T89" fmla="*/ 58 h 60"/>
                <a:gd name="T90" fmla="*/ 5 w 39"/>
                <a:gd name="T91" fmla="*/ 56 h 60"/>
                <a:gd name="T92" fmla="*/ 3 w 39"/>
                <a:gd name="T93" fmla="*/ 52 h 60"/>
                <a:gd name="T94" fmla="*/ 0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8" y="43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0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2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0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5"/>
            <p:cNvSpPr>
              <a:spLocks noEditPoints="1"/>
            </p:cNvSpPr>
            <p:nvPr/>
          </p:nvSpPr>
          <p:spPr bwMode="auto">
            <a:xfrm>
              <a:off x="1065" y="1634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1 w 39"/>
                <a:gd name="T5" fmla="*/ 18 h 61"/>
                <a:gd name="T6" fmla="*/ 3 w 39"/>
                <a:gd name="T7" fmla="*/ 14 h 61"/>
                <a:gd name="T8" fmla="*/ 4 w 39"/>
                <a:gd name="T9" fmla="*/ 9 h 61"/>
                <a:gd name="T10" fmla="*/ 6 w 39"/>
                <a:gd name="T11" fmla="*/ 6 h 61"/>
                <a:gd name="T12" fmla="*/ 9 w 39"/>
                <a:gd name="T13" fmla="*/ 4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1 h 61"/>
                <a:gd name="T24" fmla="*/ 32 w 39"/>
                <a:gd name="T25" fmla="*/ 4 h 61"/>
                <a:gd name="T26" fmla="*/ 34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9 w 39"/>
                <a:gd name="T33" fmla="*/ 21 h 61"/>
                <a:gd name="T34" fmla="*/ 39 w 39"/>
                <a:gd name="T35" fmla="*/ 25 h 61"/>
                <a:gd name="T36" fmla="*/ 39 w 39"/>
                <a:gd name="T37" fmla="*/ 31 h 61"/>
                <a:gd name="T38" fmla="*/ 39 w 39"/>
                <a:gd name="T39" fmla="*/ 37 h 61"/>
                <a:gd name="T40" fmla="*/ 39 w 39"/>
                <a:gd name="T41" fmla="*/ 43 h 61"/>
                <a:gd name="T42" fmla="*/ 38 w 39"/>
                <a:gd name="T43" fmla="*/ 48 h 61"/>
                <a:gd name="T44" fmla="*/ 36 w 39"/>
                <a:gd name="T45" fmla="*/ 53 h 61"/>
                <a:gd name="T46" fmla="*/ 33 w 39"/>
                <a:gd name="T47" fmla="*/ 55 h 61"/>
                <a:gd name="T48" fmla="*/ 31 w 39"/>
                <a:gd name="T49" fmla="*/ 58 h 61"/>
                <a:gd name="T50" fmla="*/ 28 w 39"/>
                <a:gd name="T51" fmla="*/ 60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1 h 61"/>
                <a:gd name="T58" fmla="*/ 10 w 39"/>
                <a:gd name="T59" fmla="*/ 59 h 61"/>
                <a:gd name="T60" fmla="*/ 6 w 39"/>
                <a:gd name="T61" fmla="*/ 55 h 61"/>
                <a:gd name="T62" fmla="*/ 1 w 39"/>
                <a:gd name="T63" fmla="*/ 45 h 61"/>
                <a:gd name="T64" fmla="*/ 0 w 39"/>
                <a:gd name="T65" fmla="*/ 31 h 61"/>
                <a:gd name="T66" fmla="*/ 7 w 39"/>
                <a:gd name="T67" fmla="*/ 31 h 61"/>
                <a:gd name="T68" fmla="*/ 9 w 39"/>
                <a:gd name="T69" fmla="*/ 38 h 61"/>
                <a:gd name="T70" fmla="*/ 9 w 39"/>
                <a:gd name="T71" fmla="*/ 43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3 h 61"/>
                <a:gd name="T78" fmla="*/ 17 w 39"/>
                <a:gd name="T79" fmla="*/ 54 h 61"/>
                <a:gd name="T80" fmla="*/ 20 w 39"/>
                <a:gd name="T81" fmla="*/ 54 h 61"/>
                <a:gd name="T82" fmla="*/ 23 w 39"/>
                <a:gd name="T83" fmla="*/ 54 h 61"/>
                <a:gd name="T84" fmla="*/ 26 w 39"/>
                <a:gd name="T85" fmla="*/ 53 h 61"/>
                <a:gd name="T86" fmla="*/ 28 w 39"/>
                <a:gd name="T87" fmla="*/ 50 h 61"/>
                <a:gd name="T88" fmla="*/ 29 w 39"/>
                <a:gd name="T89" fmla="*/ 47 h 61"/>
                <a:gd name="T90" fmla="*/ 31 w 39"/>
                <a:gd name="T91" fmla="*/ 43 h 61"/>
                <a:gd name="T92" fmla="*/ 32 w 39"/>
                <a:gd name="T93" fmla="*/ 37 h 61"/>
                <a:gd name="T94" fmla="*/ 32 w 39"/>
                <a:gd name="T95" fmla="*/ 31 h 61"/>
                <a:gd name="T96" fmla="*/ 32 w 39"/>
                <a:gd name="T97" fmla="*/ 25 h 61"/>
                <a:gd name="T98" fmla="*/ 31 w 39"/>
                <a:gd name="T99" fmla="*/ 18 h 61"/>
                <a:gd name="T100" fmla="*/ 29 w 39"/>
                <a:gd name="T101" fmla="*/ 15 h 61"/>
                <a:gd name="T102" fmla="*/ 28 w 39"/>
                <a:gd name="T103" fmla="*/ 11 h 61"/>
                <a:gd name="T104" fmla="*/ 26 w 39"/>
                <a:gd name="T105" fmla="*/ 9 h 61"/>
                <a:gd name="T106" fmla="*/ 23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3" y="14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21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7" y="31"/>
                  </a:moveTo>
                  <a:lnTo>
                    <a:pt x="9" y="38"/>
                  </a:lnTo>
                  <a:lnTo>
                    <a:pt x="9" y="43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1" y="18"/>
                  </a:lnTo>
                  <a:lnTo>
                    <a:pt x="29" y="15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6"/>
            <p:cNvSpPr>
              <a:spLocks noChangeArrowheads="1"/>
            </p:cNvSpPr>
            <p:nvPr/>
          </p:nvSpPr>
          <p:spPr bwMode="auto">
            <a:xfrm>
              <a:off x="1116" y="1687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7"/>
            <p:cNvSpPr>
              <a:spLocks/>
            </p:cNvSpPr>
            <p:nvPr/>
          </p:nvSpPr>
          <p:spPr bwMode="auto">
            <a:xfrm>
              <a:off x="1141" y="1634"/>
              <a:ext cx="22" cy="60"/>
            </a:xfrm>
            <a:custGeom>
              <a:avLst/>
              <a:gdLst>
                <a:gd name="T0" fmla="*/ 22 w 22"/>
                <a:gd name="T1" fmla="*/ 60 h 60"/>
                <a:gd name="T2" fmla="*/ 13 w 22"/>
                <a:gd name="T3" fmla="*/ 60 h 60"/>
                <a:gd name="T4" fmla="*/ 13 w 22"/>
                <a:gd name="T5" fmla="*/ 14 h 60"/>
                <a:gd name="T6" fmla="*/ 11 w 22"/>
                <a:gd name="T7" fmla="*/ 16 h 60"/>
                <a:gd name="T8" fmla="*/ 7 w 22"/>
                <a:gd name="T9" fmla="*/ 18 h 60"/>
                <a:gd name="T10" fmla="*/ 4 w 22"/>
                <a:gd name="T11" fmla="*/ 21 h 60"/>
                <a:gd name="T12" fmla="*/ 0 w 22"/>
                <a:gd name="T13" fmla="*/ 22 h 60"/>
                <a:gd name="T14" fmla="*/ 0 w 22"/>
                <a:gd name="T15" fmla="*/ 15 h 60"/>
                <a:gd name="T16" fmla="*/ 5 w 22"/>
                <a:gd name="T17" fmla="*/ 12 h 60"/>
                <a:gd name="T18" fmla="*/ 10 w 22"/>
                <a:gd name="T19" fmla="*/ 7 h 60"/>
                <a:gd name="T20" fmla="*/ 15 w 22"/>
                <a:gd name="T21" fmla="*/ 4 h 60"/>
                <a:gd name="T22" fmla="*/ 17 w 22"/>
                <a:gd name="T23" fmla="*/ 0 h 60"/>
                <a:gd name="T24" fmla="*/ 22 w 22"/>
                <a:gd name="T25" fmla="*/ 0 h 60"/>
                <a:gd name="T26" fmla="*/ 22 w 22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13" y="6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1182" y="1634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0 w 39"/>
                <a:gd name="T5" fmla="*/ 18 h 61"/>
                <a:gd name="T6" fmla="*/ 2 w 39"/>
                <a:gd name="T7" fmla="*/ 14 h 61"/>
                <a:gd name="T8" fmla="*/ 4 w 39"/>
                <a:gd name="T9" fmla="*/ 9 h 61"/>
                <a:gd name="T10" fmla="*/ 7 w 39"/>
                <a:gd name="T11" fmla="*/ 6 h 61"/>
                <a:gd name="T12" fmla="*/ 9 w 39"/>
                <a:gd name="T13" fmla="*/ 4 h 61"/>
                <a:gd name="T14" fmla="*/ 11 w 39"/>
                <a:gd name="T15" fmla="*/ 1 h 61"/>
                <a:gd name="T16" fmla="*/ 15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9 w 39"/>
                <a:gd name="T23" fmla="*/ 1 h 61"/>
                <a:gd name="T24" fmla="*/ 32 w 39"/>
                <a:gd name="T25" fmla="*/ 4 h 61"/>
                <a:gd name="T26" fmla="*/ 35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8 w 39"/>
                <a:gd name="T33" fmla="*/ 21 h 61"/>
                <a:gd name="T34" fmla="*/ 39 w 39"/>
                <a:gd name="T35" fmla="*/ 25 h 61"/>
                <a:gd name="T36" fmla="*/ 39 w 39"/>
                <a:gd name="T37" fmla="*/ 31 h 61"/>
                <a:gd name="T38" fmla="*/ 39 w 39"/>
                <a:gd name="T39" fmla="*/ 37 h 61"/>
                <a:gd name="T40" fmla="*/ 38 w 39"/>
                <a:gd name="T41" fmla="*/ 43 h 61"/>
                <a:gd name="T42" fmla="*/ 37 w 39"/>
                <a:gd name="T43" fmla="*/ 48 h 61"/>
                <a:gd name="T44" fmla="*/ 36 w 39"/>
                <a:gd name="T45" fmla="*/ 53 h 61"/>
                <a:gd name="T46" fmla="*/ 33 w 39"/>
                <a:gd name="T47" fmla="*/ 55 h 61"/>
                <a:gd name="T48" fmla="*/ 31 w 39"/>
                <a:gd name="T49" fmla="*/ 58 h 61"/>
                <a:gd name="T50" fmla="*/ 27 w 39"/>
                <a:gd name="T51" fmla="*/ 60 h 61"/>
                <a:gd name="T52" fmla="*/ 24 w 39"/>
                <a:gd name="T53" fmla="*/ 61 h 61"/>
                <a:gd name="T54" fmla="*/ 20 w 39"/>
                <a:gd name="T55" fmla="*/ 61 h 61"/>
                <a:gd name="T56" fmla="*/ 14 w 39"/>
                <a:gd name="T57" fmla="*/ 61 h 61"/>
                <a:gd name="T58" fmla="*/ 10 w 39"/>
                <a:gd name="T59" fmla="*/ 59 h 61"/>
                <a:gd name="T60" fmla="*/ 7 w 39"/>
                <a:gd name="T61" fmla="*/ 55 h 61"/>
                <a:gd name="T62" fmla="*/ 2 w 39"/>
                <a:gd name="T63" fmla="*/ 45 h 61"/>
                <a:gd name="T64" fmla="*/ 0 w 39"/>
                <a:gd name="T65" fmla="*/ 31 h 61"/>
                <a:gd name="T66" fmla="*/ 8 w 39"/>
                <a:gd name="T67" fmla="*/ 31 h 61"/>
                <a:gd name="T68" fmla="*/ 8 w 39"/>
                <a:gd name="T69" fmla="*/ 38 h 61"/>
                <a:gd name="T70" fmla="*/ 9 w 39"/>
                <a:gd name="T71" fmla="*/ 43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3 h 61"/>
                <a:gd name="T78" fmla="*/ 16 w 39"/>
                <a:gd name="T79" fmla="*/ 54 h 61"/>
                <a:gd name="T80" fmla="*/ 20 w 39"/>
                <a:gd name="T81" fmla="*/ 54 h 61"/>
                <a:gd name="T82" fmla="*/ 22 w 39"/>
                <a:gd name="T83" fmla="*/ 54 h 61"/>
                <a:gd name="T84" fmla="*/ 26 w 39"/>
                <a:gd name="T85" fmla="*/ 53 h 61"/>
                <a:gd name="T86" fmla="*/ 29 w 39"/>
                <a:gd name="T87" fmla="*/ 50 h 61"/>
                <a:gd name="T88" fmla="*/ 30 w 39"/>
                <a:gd name="T89" fmla="*/ 47 h 61"/>
                <a:gd name="T90" fmla="*/ 31 w 39"/>
                <a:gd name="T91" fmla="*/ 43 h 61"/>
                <a:gd name="T92" fmla="*/ 31 w 39"/>
                <a:gd name="T93" fmla="*/ 37 h 61"/>
                <a:gd name="T94" fmla="*/ 32 w 39"/>
                <a:gd name="T95" fmla="*/ 31 h 61"/>
                <a:gd name="T96" fmla="*/ 31 w 39"/>
                <a:gd name="T97" fmla="*/ 25 h 61"/>
                <a:gd name="T98" fmla="*/ 31 w 39"/>
                <a:gd name="T99" fmla="*/ 18 h 61"/>
                <a:gd name="T100" fmla="*/ 30 w 39"/>
                <a:gd name="T101" fmla="*/ 15 h 61"/>
                <a:gd name="T102" fmla="*/ 29 w 39"/>
                <a:gd name="T103" fmla="*/ 11 h 61"/>
                <a:gd name="T104" fmla="*/ 26 w 39"/>
                <a:gd name="T105" fmla="*/ 9 h 61"/>
                <a:gd name="T106" fmla="*/ 22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8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8" y="43"/>
                  </a:lnTo>
                  <a:lnTo>
                    <a:pt x="37" y="48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32" y="31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30" y="15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9"/>
            <p:cNvSpPr>
              <a:spLocks noEditPoints="1"/>
            </p:cNvSpPr>
            <p:nvPr/>
          </p:nvSpPr>
          <p:spPr bwMode="auto">
            <a:xfrm>
              <a:off x="1065" y="2061"/>
              <a:ext cx="39" cy="61"/>
            </a:xfrm>
            <a:custGeom>
              <a:avLst/>
              <a:gdLst>
                <a:gd name="T0" fmla="*/ 0 w 39"/>
                <a:gd name="T1" fmla="*/ 30 h 61"/>
                <a:gd name="T2" fmla="*/ 0 w 39"/>
                <a:gd name="T3" fmla="*/ 23 h 61"/>
                <a:gd name="T4" fmla="*/ 1 w 39"/>
                <a:gd name="T5" fmla="*/ 18 h 61"/>
                <a:gd name="T6" fmla="*/ 3 w 39"/>
                <a:gd name="T7" fmla="*/ 13 h 61"/>
                <a:gd name="T8" fmla="*/ 4 w 39"/>
                <a:gd name="T9" fmla="*/ 8 h 61"/>
                <a:gd name="T10" fmla="*/ 6 w 39"/>
                <a:gd name="T11" fmla="*/ 5 h 61"/>
                <a:gd name="T12" fmla="*/ 9 w 39"/>
                <a:gd name="T13" fmla="*/ 2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1 h 61"/>
                <a:gd name="T24" fmla="*/ 32 w 39"/>
                <a:gd name="T25" fmla="*/ 3 h 61"/>
                <a:gd name="T26" fmla="*/ 34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9 w 39"/>
                <a:gd name="T33" fmla="*/ 19 h 61"/>
                <a:gd name="T34" fmla="*/ 39 w 39"/>
                <a:gd name="T35" fmla="*/ 24 h 61"/>
                <a:gd name="T36" fmla="*/ 39 w 39"/>
                <a:gd name="T37" fmla="*/ 30 h 61"/>
                <a:gd name="T38" fmla="*/ 39 w 39"/>
                <a:gd name="T39" fmla="*/ 36 h 61"/>
                <a:gd name="T40" fmla="*/ 39 w 39"/>
                <a:gd name="T41" fmla="*/ 42 h 61"/>
                <a:gd name="T42" fmla="*/ 38 w 39"/>
                <a:gd name="T43" fmla="*/ 47 h 61"/>
                <a:gd name="T44" fmla="*/ 36 w 39"/>
                <a:gd name="T45" fmla="*/ 51 h 61"/>
                <a:gd name="T46" fmla="*/ 33 w 39"/>
                <a:gd name="T47" fmla="*/ 55 h 61"/>
                <a:gd name="T48" fmla="*/ 31 w 39"/>
                <a:gd name="T49" fmla="*/ 57 h 61"/>
                <a:gd name="T50" fmla="*/ 28 w 39"/>
                <a:gd name="T51" fmla="*/ 60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0 h 61"/>
                <a:gd name="T58" fmla="*/ 10 w 39"/>
                <a:gd name="T59" fmla="*/ 58 h 61"/>
                <a:gd name="T60" fmla="*/ 6 w 39"/>
                <a:gd name="T61" fmla="*/ 55 h 61"/>
                <a:gd name="T62" fmla="*/ 1 w 39"/>
                <a:gd name="T63" fmla="*/ 45 h 61"/>
                <a:gd name="T64" fmla="*/ 0 w 39"/>
                <a:gd name="T65" fmla="*/ 30 h 61"/>
                <a:gd name="T66" fmla="*/ 7 w 39"/>
                <a:gd name="T67" fmla="*/ 30 h 61"/>
                <a:gd name="T68" fmla="*/ 9 w 39"/>
                <a:gd name="T69" fmla="*/ 36 h 61"/>
                <a:gd name="T70" fmla="*/ 9 w 39"/>
                <a:gd name="T71" fmla="*/ 42 h 61"/>
                <a:gd name="T72" fmla="*/ 10 w 39"/>
                <a:gd name="T73" fmla="*/ 46 h 61"/>
                <a:gd name="T74" fmla="*/ 11 w 39"/>
                <a:gd name="T75" fmla="*/ 50 h 61"/>
                <a:gd name="T76" fmla="*/ 14 w 39"/>
                <a:gd name="T77" fmla="*/ 52 h 61"/>
                <a:gd name="T78" fmla="*/ 17 w 39"/>
                <a:gd name="T79" fmla="*/ 53 h 61"/>
                <a:gd name="T80" fmla="*/ 20 w 39"/>
                <a:gd name="T81" fmla="*/ 53 h 61"/>
                <a:gd name="T82" fmla="*/ 23 w 39"/>
                <a:gd name="T83" fmla="*/ 53 h 61"/>
                <a:gd name="T84" fmla="*/ 26 w 39"/>
                <a:gd name="T85" fmla="*/ 52 h 61"/>
                <a:gd name="T86" fmla="*/ 28 w 39"/>
                <a:gd name="T87" fmla="*/ 50 h 61"/>
                <a:gd name="T88" fmla="*/ 29 w 39"/>
                <a:gd name="T89" fmla="*/ 46 h 61"/>
                <a:gd name="T90" fmla="*/ 31 w 39"/>
                <a:gd name="T91" fmla="*/ 42 h 61"/>
                <a:gd name="T92" fmla="*/ 32 w 39"/>
                <a:gd name="T93" fmla="*/ 36 h 61"/>
                <a:gd name="T94" fmla="*/ 32 w 39"/>
                <a:gd name="T95" fmla="*/ 30 h 61"/>
                <a:gd name="T96" fmla="*/ 32 w 39"/>
                <a:gd name="T97" fmla="*/ 23 h 61"/>
                <a:gd name="T98" fmla="*/ 31 w 39"/>
                <a:gd name="T99" fmla="*/ 18 h 61"/>
                <a:gd name="T100" fmla="*/ 29 w 39"/>
                <a:gd name="T101" fmla="*/ 14 h 61"/>
                <a:gd name="T102" fmla="*/ 28 w 39"/>
                <a:gd name="T103" fmla="*/ 11 h 61"/>
                <a:gd name="T104" fmla="*/ 26 w 39"/>
                <a:gd name="T105" fmla="*/ 8 h 61"/>
                <a:gd name="T106" fmla="*/ 23 w 39"/>
                <a:gd name="T107" fmla="*/ 7 h 61"/>
                <a:gd name="T108" fmla="*/ 20 w 39"/>
                <a:gd name="T109" fmla="*/ 6 h 61"/>
                <a:gd name="T110" fmla="*/ 16 w 39"/>
                <a:gd name="T111" fmla="*/ 7 h 61"/>
                <a:gd name="T112" fmla="*/ 14 w 39"/>
                <a:gd name="T113" fmla="*/ 8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0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30"/>
                  </a:lnTo>
                  <a:lnTo>
                    <a:pt x="39" y="36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0" y="58"/>
                  </a:lnTo>
                  <a:lnTo>
                    <a:pt x="6" y="55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6"/>
                  </a:lnTo>
                  <a:lnTo>
                    <a:pt x="9" y="42"/>
                  </a:lnTo>
                  <a:lnTo>
                    <a:pt x="10" y="46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3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6"/>
                  </a:lnTo>
                  <a:lnTo>
                    <a:pt x="31" y="42"/>
                  </a:lnTo>
                  <a:lnTo>
                    <a:pt x="32" y="36"/>
                  </a:lnTo>
                  <a:lnTo>
                    <a:pt x="32" y="30"/>
                  </a:lnTo>
                  <a:lnTo>
                    <a:pt x="32" y="23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0"/>
            <p:cNvSpPr>
              <a:spLocks noChangeArrowheads="1"/>
            </p:cNvSpPr>
            <p:nvPr/>
          </p:nvSpPr>
          <p:spPr bwMode="auto">
            <a:xfrm>
              <a:off x="1116" y="2113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1"/>
            <p:cNvSpPr>
              <a:spLocks/>
            </p:cNvSpPr>
            <p:nvPr/>
          </p:nvSpPr>
          <p:spPr bwMode="auto">
            <a:xfrm>
              <a:off x="1141" y="2061"/>
              <a:ext cx="22" cy="60"/>
            </a:xfrm>
            <a:custGeom>
              <a:avLst/>
              <a:gdLst>
                <a:gd name="T0" fmla="*/ 22 w 22"/>
                <a:gd name="T1" fmla="*/ 60 h 60"/>
                <a:gd name="T2" fmla="*/ 13 w 22"/>
                <a:gd name="T3" fmla="*/ 60 h 60"/>
                <a:gd name="T4" fmla="*/ 13 w 22"/>
                <a:gd name="T5" fmla="*/ 13 h 60"/>
                <a:gd name="T6" fmla="*/ 11 w 22"/>
                <a:gd name="T7" fmla="*/ 16 h 60"/>
                <a:gd name="T8" fmla="*/ 7 w 22"/>
                <a:gd name="T9" fmla="*/ 18 h 60"/>
                <a:gd name="T10" fmla="*/ 4 w 22"/>
                <a:gd name="T11" fmla="*/ 20 h 60"/>
                <a:gd name="T12" fmla="*/ 0 w 22"/>
                <a:gd name="T13" fmla="*/ 22 h 60"/>
                <a:gd name="T14" fmla="*/ 0 w 22"/>
                <a:gd name="T15" fmla="*/ 14 h 60"/>
                <a:gd name="T16" fmla="*/ 5 w 22"/>
                <a:gd name="T17" fmla="*/ 11 h 60"/>
                <a:gd name="T18" fmla="*/ 10 w 22"/>
                <a:gd name="T19" fmla="*/ 7 h 60"/>
                <a:gd name="T20" fmla="*/ 15 w 22"/>
                <a:gd name="T21" fmla="*/ 3 h 60"/>
                <a:gd name="T22" fmla="*/ 17 w 22"/>
                <a:gd name="T23" fmla="*/ 0 h 60"/>
                <a:gd name="T24" fmla="*/ 22 w 22"/>
                <a:gd name="T25" fmla="*/ 0 h 60"/>
                <a:gd name="T26" fmla="*/ 22 w 22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13" y="6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10" y="7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2"/>
            <p:cNvSpPr>
              <a:spLocks/>
            </p:cNvSpPr>
            <p:nvPr/>
          </p:nvSpPr>
          <p:spPr bwMode="auto">
            <a:xfrm>
              <a:off x="1182" y="2061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4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3 h 61"/>
                <a:gd name="T10" fmla="*/ 19 w 39"/>
                <a:gd name="T11" fmla="*/ 53 h 61"/>
                <a:gd name="T12" fmla="*/ 22 w 39"/>
                <a:gd name="T13" fmla="*/ 53 h 61"/>
                <a:gd name="T14" fmla="*/ 26 w 39"/>
                <a:gd name="T15" fmla="*/ 52 h 61"/>
                <a:gd name="T16" fmla="*/ 29 w 39"/>
                <a:gd name="T17" fmla="*/ 50 h 61"/>
                <a:gd name="T18" fmla="*/ 30 w 39"/>
                <a:gd name="T19" fmla="*/ 47 h 61"/>
                <a:gd name="T20" fmla="*/ 31 w 39"/>
                <a:gd name="T21" fmla="*/ 44 h 61"/>
                <a:gd name="T22" fmla="*/ 32 w 39"/>
                <a:gd name="T23" fmla="*/ 40 h 61"/>
                <a:gd name="T24" fmla="*/ 31 w 39"/>
                <a:gd name="T25" fmla="*/ 36 h 61"/>
                <a:gd name="T26" fmla="*/ 30 w 39"/>
                <a:gd name="T27" fmla="*/ 33 h 61"/>
                <a:gd name="T28" fmla="*/ 29 w 39"/>
                <a:gd name="T29" fmla="*/ 30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30 h 61"/>
                <a:gd name="T42" fmla="*/ 9 w 39"/>
                <a:gd name="T43" fmla="*/ 31 h 61"/>
                <a:gd name="T44" fmla="*/ 0 w 39"/>
                <a:gd name="T45" fmla="*/ 31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8 h 61"/>
                <a:gd name="T52" fmla="*/ 14 w 39"/>
                <a:gd name="T53" fmla="*/ 8 h 61"/>
                <a:gd name="T54" fmla="*/ 10 w 39"/>
                <a:gd name="T55" fmla="*/ 23 h 61"/>
                <a:gd name="T56" fmla="*/ 16 w 39"/>
                <a:gd name="T57" fmla="*/ 20 h 61"/>
                <a:gd name="T58" fmla="*/ 21 w 39"/>
                <a:gd name="T59" fmla="*/ 19 h 61"/>
                <a:gd name="T60" fmla="*/ 26 w 39"/>
                <a:gd name="T61" fmla="*/ 20 h 61"/>
                <a:gd name="T62" fmla="*/ 31 w 39"/>
                <a:gd name="T63" fmla="*/ 22 h 61"/>
                <a:gd name="T64" fmla="*/ 35 w 39"/>
                <a:gd name="T65" fmla="*/ 25 h 61"/>
                <a:gd name="T66" fmla="*/ 37 w 39"/>
                <a:gd name="T67" fmla="*/ 29 h 61"/>
                <a:gd name="T68" fmla="*/ 39 w 39"/>
                <a:gd name="T69" fmla="*/ 34 h 61"/>
                <a:gd name="T70" fmla="*/ 39 w 39"/>
                <a:gd name="T71" fmla="*/ 39 h 61"/>
                <a:gd name="T72" fmla="*/ 39 w 39"/>
                <a:gd name="T73" fmla="*/ 45 h 61"/>
                <a:gd name="T74" fmla="*/ 37 w 39"/>
                <a:gd name="T75" fmla="*/ 49 h 61"/>
                <a:gd name="T76" fmla="*/ 35 w 39"/>
                <a:gd name="T77" fmla="*/ 53 h 61"/>
                <a:gd name="T78" fmla="*/ 32 w 39"/>
                <a:gd name="T79" fmla="*/ 57 h 61"/>
                <a:gd name="T80" fmla="*/ 29 w 39"/>
                <a:gd name="T81" fmla="*/ 58 h 61"/>
                <a:gd name="T82" fmla="*/ 24 w 39"/>
                <a:gd name="T83" fmla="*/ 61 h 61"/>
                <a:gd name="T84" fmla="*/ 19 w 39"/>
                <a:gd name="T85" fmla="*/ 61 h 61"/>
                <a:gd name="T86" fmla="*/ 14 w 39"/>
                <a:gd name="T87" fmla="*/ 61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4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6" y="52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40"/>
                  </a:lnTo>
                  <a:lnTo>
                    <a:pt x="31" y="36"/>
                  </a:lnTo>
                  <a:lnTo>
                    <a:pt x="30" y="33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14" y="8"/>
                  </a:lnTo>
                  <a:lnTo>
                    <a:pt x="10" y="23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5" y="25"/>
                  </a:lnTo>
                  <a:lnTo>
                    <a:pt x="37" y="29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37" y="49"/>
                  </a:lnTo>
                  <a:lnTo>
                    <a:pt x="35" y="53"/>
                  </a:lnTo>
                  <a:lnTo>
                    <a:pt x="32" y="57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3"/>
            <p:cNvSpPr>
              <a:spLocks noEditPoints="1"/>
            </p:cNvSpPr>
            <p:nvPr/>
          </p:nvSpPr>
          <p:spPr bwMode="auto">
            <a:xfrm>
              <a:off x="1065" y="2486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10 h 62"/>
                <a:gd name="T10" fmla="*/ 6 w 39"/>
                <a:gd name="T11" fmla="*/ 6 h 62"/>
                <a:gd name="T12" fmla="*/ 9 w 39"/>
                <a:gd name="T13" fmla="*/ 4 h 62"/>
                <a:gd name="T14" fmla="*/ 12 w 39"/>
                <a:gd name="T15" fmla="*/ 2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5 h 62"/>
                <a:gd name="T26" fmla="*/ 34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9 w 39"/>
                <a:gd name="T41" fmla="*/ 44 h 62"/>
                <a:gd name="T42" fmla="*/ 38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8 w 39"/>
                <a:gd name="T51" fmla="*/ 61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60 h 62"/>
                <a:gd name="T60" fmla="*/ 6 w 39"/>
                <a:gd name="T61" fmla="*/ 56 h 62"/>
                <a:gd name="T62" fmla="*/ 1 w 39"/>
                <a:gd name="T63" fmla="*/ 46 h 62"/>
                <a:gd name="T64" fmla="*/ 0 w 39"/>
                <a:gd name="T65" fmla="*/ 32 h 62"/>
                <a:gd name="T66" fmla="*/ 7 w 39"/>
                <a:gd name="T67" fmla="*/ 32 h 62"/>
                <a:gd name="T68" fmla="*/ 9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7 w 39"/>
                <a:gd name="T79" fmla="*/ 55 h 62"/>
                <a:gd name="T80" fmla="*/ 20 w 39"/>
                <a:gd name="T81" fmla="*/ 55 h 62"/>
                <a:gd name="T82" fmla="*/ 23 w 39"/>
                <a:gd name="T83" fmla="*/ 55 h 62"/>
                <a:gd name="T84" fmla="*/ 26 w 39"/>
                <a:gd name="T85" fmla="*/ 53 h 62"/>
                <a:gd name="T86" fmla="*/ 28 w 39"/>
                <a:gd name="T87" fmla="*/ 50 h 62"/>
                <a:gd name="T88" fmla="*/ 29 w 39"/>
                <a:gd name="T89" fmla="*/ 48 h 62"/>
                <a:gd name="T90" fmla="*/ 31 w 39"/>
                <a:gd name="T91" fmla="*/ 44 h 62"/>
                <a:gd name="T92" fmla="*/ 32 w 39"/>
                <a:gd name="T93" fmla="*/ 38 h 62"/>
                <a:gd name="T94" fmla="*/ 32 w 39"/>
                <a:gd name="T95" fmla="*/ 32 h 62"/>
                <a:gd name="T96" fmla="*/ 32 w 39"/>
                <a:gd name="T97" fmla="*/ 24 h 62"/>
                <a:gd name="T98" fmla="*/ 31 w 39"/>
                <a:gd name="T99" fmla="*/ 20 h 62"/>
                <a:gd name="T100" fmla="*/ 29 w 39"/>
                <a:gd name="T101" fmla="*/ 15 h 62"/>
                <a:gd name="T102" fmla="*/ 28 w 39"/>
                <a:gd name="T103" fmla="*/ 12 h 62"/>
                <a:gd name="T104" fmla="*/ 26 w 39"/>
                <a:gd name="T105" fmla="*/ 10 h 62"/>
                <a:gd name="T106" fmla="*/ 23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7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1" y="46"/>
                  </a:lnTo>
                  <a:lnTo>
                    <a:pt x="0" y="32"/>
                  </a:lnTo>
                  <a:close/>
                  <a:moveTo>
                    <a:pt x="7" y="32"/>
                  </a:moveTo>
                  <a:lnTo>
                    <a:pt x="9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74"/>
            <p:cNvSpPr>
              <a:spLocks noChangeArrowheads="1"/>
            </p:cNvSpPr>
            <p:nvPr/>
          </p:nvSpPr>
          <p:spPr bwMode="auto">
            <a:xfrm>
              <a:off x="1116" y="2540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5"/>
            <p:cNvSpPr>
              <a:spLocks/>
            </p:cNvSpPr>
            <p:nvPr/>
          </p:nvSpPr>
          <p:spPr bwMode="auto">
            <a:xfrm>
              <a:off x="1135" y="2486"/>
              <a:ext cx="39" cy="61"/>
            </a:xfrm>
            <a:custGeom>
              <a:avLst/>
              <a:gdLst>
                <a:gd name="T0" fmla="*/ 39 w 39"/>
                <a:gd name="T1" fmla="*/ 54 h 61"/>
                <a:gd name="T2" fmla="*/ 39 w 39"/>
                <a:gd name="T3" fmla="*/ 61 h 61"/>
                <a:gd name="T4" fmla="*/ 0 w 39"/>
                <a:gd name="T5" fmla="*/ 61 h 61"/>
                <a:gd name="T6" fmla="*/ 0 w 39"/>
                <a:gd name="T7" fmla="*/ 56 h 61"/>
                <a:gd name="T8" fmla="*/ 2 w 39"/>
                <a:gd name="T9" fmla="*/ 51 h 61"/>
                <a:gd name="T10" fmla="*/ 5 w 39"/>
                <a:gd name="T11" fmla="*/ 48 h 61"/>
                <a:gd name="T12" fmla="*/ 8 w 39"/>
                <a:gd name="T13" fmla="*/ 43 h 61"/>
                <a:gd name="T14" fmla="*/ 14 w 39"/>
                <a:gd name="T15" fmla="*/ 38 h 61"/>
                <a:gd name="T16" fmla="*/ 19 w 39"/>
                <a:gd name="T17" fmla="*/ 33 h 61"/>
                <a:gd name="T18" fmla="*/ 24 w 39"/>
                <a:gd name="T19" fmla="*/ 29 h 61"/>
                <a:gd name="T20" fmla="*/ 27 w 39"/>
                <a:gd name="T21" fmla="*/ 26 h 61"/>
                <a:gd name="T22" fmla="*/ 29 w 39"/>
                <a:gd name="T23" fmla="*/ 22 h 61"/>
                <a:gd name="T24" fmla="*/ 30 w 39"/>
                <a:gd name="T25" fmla="*/ 17 h 61"/>
                <a:gd name="T26" fmla="*/ 29 w 39"/>
                <a:gd name="T27" fmla="*/ 13 h 61"/>
                <a:gd name="T28" fmla="*/ 28 w 39"/>
                <a:gd name="T29" fmla="*/ 10 h 61"/>
                <a:gd name="T30" fmla="*/ 24 w 39"/>
                <a:gd name="T31" fmla="*/ 9 h 61"/>
                <a:gd name="T32" fmla="*/ 19 w 39"/>
                <a:gd name="T33" fmla="*/ 7 h 61"/>
                <a:gd name="T34" fmla="*/ 14 w 39"/>
                <a:gd name="T35" fmla="*/ 9 h 61"/>
                <a:gd name="T36" fmla="*/ 11 w 39"/>
                <a:gd name="T37" fmla="*/ 10 h 61"/>
                <a:gd name="T38" fmla="*/ 10 w 39"/>
                <a:gd name="T39" fmla="*/ 12 h 61"/>
                <a:gd name="T40" fmla="*/ 8 w 39"/>
                <a:gd name="T41" fmla="*/ 15 h 61"/>
                <a:gd name="T42" fmla="*/ 8 w 39"/>
                <a:gd name="T43" fmla="*/ 18 h 61"/>
                <a:gd name="T44" fmla="*/ 0 w 39"/>
                <a:gd name="T45" fmla="*/ 17 h 61"/>
                <a:gd name="T46" fmla="*/ 1 w 39"/>
                <a:gd name="T47" fmla="*/ 12 h 61"/>
                <a:gd name="T48" fmla="*/ 3 w 39"/>
                <a:gd name="T49" fmla="*/ 9 h 61"/>
                <a:gd name="T50" fmla="*/ 6 w 39"/>
                <a:gd name="T51" fmla="*/ 5 h 61"/>
                <a:gd name="T52" fmla="*/ 10 w 39"/>
                <a:gd name="T53" fmla="*/ 2 h 61"/>
                <a:gd name="T54" fmla="*/ 14 w 39"/>
                <a:gd name="T55" fmla="*/ 1 h 61"/>
                <a:gd name="T56" fmla="*/ 19 w 39"/>
                <a:gd name="T57" fmla="*/ 0 h 61"/>
                <a:gd name="T58" fmla="*/ 25 w 39"/>
                <a:gd name="T59" fmla="*/ 1 h 61"/>
                <a:gd name="T60" fmla="*/ 29 w 39"/>
                <a:gd name="T61" fmla="*/ 2 h 61"/>
                <a:gd name="T62" fmla="*/ 33 w 39"/>
                <a:gd name="T63" fmla="*/ 5 h 61"/>
                <a:gd name="T64" fmla="*/ 36 w 39"/>
                <a:gd name="T65" fmla="*/ 9 h 61"/>
                <a:gd name="T66" fmla="*/ 38 w 39"/>
                <a:gd name="T67" fmla="*/ 12 h 61"/>
                <a:gd name="T68" fmla="*/ 38 w 39"/>
                <a:gd name="T69" fmla="*/ 17 h 61"/>
                <a:gd name="T70" fmla="*/ 38 w 39"/>
                <a:gd name="T71" fmla="*/ 21 h 61"/>
                <a:gd name="T72" fmla="*/ 36 w 39"/>
                <a:gd name="T73" fmla="*/ 24 h 61"/>
                <a:gd name="T74" fmla="*/ 35 w 39"/>
                <a:gd name="T75" fmla="*/ 28 h 61"/>
                <a:gd name="T76" fmla="*/ 33 w 39"/>
                <a:gd name="T77" fmla="*/ 32 h 61"/>
                <a:gd name="T78" fmla="*/ 30 w 39"/>
                <a:gd name="T79" fmla="*/ 34 h 61"/>
                <a:gd name="T80" fmla="*/ 27 w 39"/>
                <a:gd name="T81" fmla="*/ 38 h 61"/>
                <a:gd name="T82" fmla="*/ 22 w 39"/>
                <a:gd name="T83" fmla="*/ 42 h 61"/>
                <a:gd name="T84" fmla="*/ 18 w 39"/>
                <a:gd name="T85" fmla="*/ 45 h 61"/>
                <a:gd name="T86" fmla="*/ 14 w 39"/>
                <a:gd name="T87" fmla="*/ 48 h 61"/>
                <a:gd name="T88" fmla="*/ 13 w 39"/>
                <a:gd name="T89" fmla="*/ 49 h 61"/>
                <a:gd name="T90" fmla="*/ 10 w 39"/>
                <a:gd name="T91" fmla="*/ 54 h 61"/>
                <a:gd name="T92" fmla="*/ 39 w 39"/>
                <a:gd name="T9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61">
                  <a:moveTo>
                    <a:pt x="39" y="54"/>
                  </a:moveTo>
                  <a:lnTo>
                    <a:pt x="39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29" y="22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6" y="24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5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0" y="54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6"/>
            <p:cNvSpPr>
              <a:spLocks noEditPoints="1"/>
            </p:cNvSpPr>
            <p:nvPr/>
          </p:nvSpPr>
          <p:spPr bwMode="auto">
            <a:xfrm>
              <a:off x="1182" y="2486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2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1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60 h 62"/>
                <a:gd name="T60" fmla="*/ 7 w 39"/>
                <a:gd name="T61" fmla="*/ 56 h 62"/>
                <a:gd name="T62" fmla="*/ 2 w 39"/>
                <a:gd name="T63" fmla="*/ 46 h 62"/>
                <a:gd name="T64" fmla="*/ 0 w 39"/>
                <a:gd name="T65" fmla="*/ 32 h 62"/>
                <a:gd name="T66" fmla="*/ 8 w 39"/>
                <a:gd name="T67" fmla="*/ 32 h 62"/>
                <a:gd name="T68" fmla="*/ 8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5 h 62"/>
                <a:gd name="T80" fmla="*/ 20 w 39"/>
                <a:gd name="T81" fmla="*/ 55 h 62"/>
                <a:gd name="T82" fmla="*/ 22 w 39"/>
                <a:gd name="T83" fmla="*/ 55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4 h 62"/>
                <a:gd name="T92" fmla="*/ 31 w 39"/>
                <a:gd name="T93" fmla="*/ 38 h 62"/>
                <a:gd name="T94" fmla="*/ 32 w 39"/>
                <a:gd name="T95" fmla="*/ 32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8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7" y="56"/>
                  </a:lnTo>
                  <a:lnTo>
                    <a:pt x="2" y="46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2" y="32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7"/>
            <p:cNvSpPr>
              <a:spLocks noEditPoints="1"/>
            </p:cNvSpPr>
            <p:nvPr/>
          </p:nvSpPr>
          <p:spPr bwMode="auto">
            <a:xfrm>
              <a:off x="1065" y="2912"/>
              <a:ext cx="39" cy="63"/>
            </a:xfrm>
            <a:custGeom>
              <a:avLst/>
              <a:gdLst>
                <a:gd name="T0" fmla="*/ 0 w 39"/>
                <a:gd name="T1" fmla="*/ 31 h 63"/>
                <a:gd name="T2" fmla="*/ 0 w 39"/>
                <a:gd name="T3" fmla="*/ 25 h 63"/>
                <a:gd name="T4" fmla="*/ 1 w 39"/>
                <a:gd name="T5" fmla="*/ 19 h 63"/>
                <a:gd name="T6" fmla="*/ 3 w 39"/>
                <a:gd name="T7" fmla="*/ 14 h 63"/>
                <a:gd name="T8" fmla="*/ 4 w 39"/>
                <a:gd name="T9" fmla="*/ 10 h 63"/>
                <a:gd name="T10" fmla="*/ 6 w 39"/>
                <a:gd name="T11" fmla="*/ 7 h 63"/>
                <a:gd name="T12" fmla="*/ 9 w 39"/>
                <a:gd name="T13" fmla="*/ 4 h 63"/>
                <a:gd name="T14" fmla="*/ 12 w 39"/>
                <a:gd name="T15" fmla="*/ 2 h 63"/>
                <a:gd name="T16" fmla="*/ 16 w 39"/>
                <a:gd name="T17" fmla="*/ 2 h 63"/>
                <a:gd name="T18" fmla="*/ 20 w 39"/>
                <a:gd name="T19" fmla="*/ 0 h 63"/>
                <a:gd name="T20" fmla="*/ 25 w 39"/>
                <a:gd name="T21" fmla="*/ 2 h 63"/>
                <a:gd name="T22" fmla="*/ 28 w 39"/>
                <a:gd name="T23" fmla="*/ 3 h 63"/>
                <a:gd name="T24" fmla="*/ 32 w 39"/>
                <a:gd name="T25" fmla="*/ 5 h 63"/>
                <a:gd name="T26" fmla="*/ 34 w 39"/>
                <a:gd name="T27" fmla="*/ 8 h 63"/>
                <a:gd name="T28" fmla="*/ 37 w 39"/>
                <a:gd name="T29" fmla="*/ 13 h 63"/>
                <a:gd name="T30" fmla="*/ 38 w 39"/>
                <a:gd name="T31" fmla="*/ 18 h 63"/>
                <a:gd name="T32" fmla="*/ 39 w 39"/>
                <a:gd name="T33" fmla="*/ 21 h 63"/>
                <a:gd name="T34" fmla="*/ 39 w 39"/>
                <a:gd name="T35" fmla="*/ 26 h 63"/>
                <a:gd name="T36" fmla="*/ 39 w 39"/>
                <a:gd name="T37" fmla="*/ 31 h 63"/>
                <a:gd name="T38" fmla="*/ 39 w 39"/>
                <a:gd name="T39" fmla="*/ 38 h 63"/>
                <a:gd name="T40" fmla="*/ 39 w 39"/>
                <a:gd name="T41" fmla="*/ 44 h 63"/>
                <a:gd name="T42" fmla="*/ 38 w 39"/>
                <a:gd name="T43" fmla="*/ 49 h 63"/>
                <a:gd name="T44" fmla="*/ 36 w 39"/>
                <a:gd name="T45" fmla="*/ 53 h 63"/>
                <a:gd name="T46" fmla="*/ 33 w 39"/>
                <a:gd name="T47" fmla="*/ 57 h 63"/>
                <a:gd name="T48" fmla="*/ 31 w 39"/>
                <a:gd name="T49" fmla="*/ 59 h 63"/>
                <a:gd name="T50" fmla="*/ 28 w 39"/>
                <a:gd name="T51" fmla="*/ 60 h 63"/>
                <a:gd name="T52" fmla="*/ 25 w 39"/>
                <a:gd name="T53" fmla="*/ 62 h 63"/>
                <a:gd name="T54" fmla="*/ 20 w 39"/>
                <a:gd name="T55" fmla="*/ 63 h 63"/>
                <a:gd name="T56" fmla="*/ 15 w 39"/>
                <a:gd name="T57" fmla="*/ 62 h 63"/>
                <a:gd name="T58" fmla="*/ 10 w 39"/>
                <a:gd name="T59" fmla="*/ 59 h 63"/>
                <a:gd name="T60" fmla="*/ 6 w 39"/>
                <a:gd name="T61" fmla="*/ 57 h 63"/>
                <a:gd name="T62" fmla="*/ 1 w 39"/>
                <a:gd name="T63" fmla="*/ 46 h 63"/>
                <a:gd name="T64" fmla="*/ 0 w 39"/>
                <a:gd name="T65" fmla="*/ 31 h 63"/>
                <a:gd name="T66" fmla="*/ 7 w 39"/>
                <a:gd name="T67" fmla="*/ 31 h 63"/>
                <a:gd name="T68" fmla="*/ 9 w 39"/>
                <a:gd name="T69" fmla="*/ 38 h 63"/>
                <a:gd name="T70" fmla="*/ 9 w 39"/>
                <a:gd name="T71" fmla="*/ 43 h 63"/>
                <a:gd name="T72" fmla="*/ 10 w 39"/>
                <a:gd name="T73" fmla="*/ 48 h 63"/>
                <a:gd name="T74" fmla="*/ 11 w 39"/>
                <a:gd name="T75" fmla="*/ 51 h 63"/>
                <a:gd name="T76" fmla="*/ 14 w 39"/>
                <a:gd name="T77" fmla="*/ 53 h 63"/>
                <a:gd name="T78" fmla="*/ 17 w 39"/>
                <a:gd name="T79" fmla="*/ 54 h 63"/>
                <a:gd name="T80" fmla="*/ 20 w 39"/>
                <a:gd name="T81" fmla="*/ 55 h 63"/>
                <a:gd name="T82" fmla="*/ 23 w 39"/>
                <a:gd name="T83" fmla="*/ 54 h 63"/>
                <a:gd name="T84" fmla="*/ 26 w 39"/>
                <a:gd name="T85" fmla="*/ 53 h 63"/>
                <a:gd name="T86" fmla="*/ 28 w 39"/>
                <a:gd name="T87" fmla="*/ 51 h 63"/>
                <a:gd name="T88" fmla="*/ 29 w 39"/>
                <a:gd name="T89" fmla="*/ 48 h 63"/>
                <a:gd name="T90" fmla="*/ 31 w 39"/>
                <a:gd name="T91" fmla="*/ 43 h 63"/>
                <a:gd name="T92" fmla="*/ 32 w 39"/>
                <a:gd name="T93" fmla="*/ 38 h 63"/>
                <a:gd name="T94" fmla="*/ 32 w 39"/>
                <a:gd name="T95" fmla="*/ 31 h 63"/>
                <a:gd name="T96" fmla="*/ 32 w 39"/>
                <a:gd name="T97" fmla="*/ 25 h 63"/>
                <a:gd name="T98" fmla="*/ 31 w 39"/>
                <a:gd name="T99" fmla="*/ 20 h 63"/>
                <a:gd name="T100" fmla="*/ 29 w 39"/>
                <a:gd name="T101" fmla="*/ 15 h 63"/>
                <a:gd name="T102" fmla="*/ 28 w 39"/>
                <a:gd name="T103" fmla="*/ 13 h 63"/>
                <a:gd name="T104" fmla="*/ 26 w 39"/>
                <a:gd name="T105" fmla="*/ 10 h 63"/>
                <a:gd name="T106" fmla="*/ 23 w 39"/>
                <a:gd name="T107" fmla="*/ 8 h 63"/>
                <a:gd name="T108" fmla="*/ 20 w 39"/>
                <a:gd name="T109" fmla="*/ 8 h 63"/>
                <a:gd name="T110" fmla="*/ 16 w 39"/>
                <a:gd name="T111" fmla="*/ 8 h 63"/>
                <a:gd name="T112" fmla="*/ 14 w 39"/>
                <a:gd name="T113" fmla="*/ 9 h 63"/>
                <a:gd name="T114" fmla="*/ 11 w 39"/>
                <a:gd name="T115" fmla="*/ 11 h 63"/>
                <a:gd name="T116" fmla="*/ 9 w 39"/>
                <a:gd name="T117" fmla="*/ 20 h 63"/>
                <a:gd name="T118" fmla="*/ 7 w 39"/>
                <a:gd name="T11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3">
                  <a:moveTo>
                    <a:pt x="0" y="31"/>
                  </a:move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4" y="8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7"/>
                  </a:lnTo>
                  <a:lnTo>
                    <a:pt x="31" y="59"/>
                  </a:lnTo>
                  <a:lnTo>
                    <a:pt x="28" y="60"/>
                  </a:lnTo>
                  <a:lnTo>
                    <a:pt x="25" y="62"/>
                  </a:lnTo>
                  <a:lnTo>
                    <a:pt x="20" y="63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7"/>
                  </a:lnTo>
                  <a:lnTo>
                    <a:pt x="1" y="46"/>
                  </a:lnTo>
                  <a:lnTo>
                    <a:pt x="0" y="31"/>
                  </a:lnTo>
                  <a:close/>
                  <a:moveTo>
                    <a:pt x="7" y="31"/>
                  </a:moveTo>
                  <a:lnTo>
                    <a:pt x="9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20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1"/>
                  </a:lnTo>
                  <a:lnTo>
                    <a:pt x="29" y="48"/>
                  </a:lnTo>
                  <a:lnTo>
                    <a:pt x="31" y="43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20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78"/>
            <p:cNvSpPr>
              <a:spLocks noChangeArrowheads="1"/>
            </p:cNvSpPr>
            <p:nvPr/>
          </p:nvSpPr>
          <p:spPr bwMode="auto">
            <a:xfrm>
              <a:off x="1116" y="2965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9"/>
            <p:cNvSpPr>
              <a:spLocks/>
            </p:cNvSpPr>
            <p:nvPr/>
          </p:nvSpPr>
          <p:spPr bwMode="auto">
            <a:xfrm>
              <a:off x="1135" y="2912"/>
              <a:ext cx="39" cy="62"/>
            </a:xfrm>
            <a:custGeom>
              <a:avLst/>
              <a:gdLst>
                <a:gd name="T0" fmla="*/ 39 w 39"/>
                <a:gd name="T1" fmla="*/ 53 h 62"/>
                <a:gd name="T2" fmla="*/ 39 w 39"/>
                <a:gd name="T3" fmla="*/ 62 h 62"/>
                <a:gd name="T4" fmla="*/ 0 w 39"/>
                <a:gd name="T5" fmla="*/ 62 h 62"/>
                <a:gd name="T6" fmla="*/ 0 w 39"/>
                <a:gd name="T7" fmla="*/ 55 h 62"/>
                <a:gd name="T8" fmla="*/ 2 w 39"/>
                <a:gd name="T9" fmla="*/ 52 h 62"/>
                <a:gd name="T10" fmla="*/ 5 w 39"/>
                <a:gd name="T11" fmla="*/ 48 h 62"/>
                <a:gd name="T12" fmla="*/ 8 w 39"/>
                <a:gd name="T13" fmla="*/ 43 h 62"/>
                <a:gd name="T14" fmla="*/ 14 w 39"/>
                <a:gd name="T15" fmla="*/ 38 h 62"/>
                <a:gd name="T16" fmla="*/ 19 w 39"/>
                <a:gd name="T17" fmla="*/ 33 h 62"/>
                <a:gd name="T18" fmla="*/ 24 w 39"/>
                <a:gd name="T19" fmla="*/ 30 h 62"/>
                <a:gd name="T20" fmla="*/ 27 w 39"/>
                <a:gd name="T21" fmla="*/ 26 h 62"/>
                <a:gd name="T22" fmla="*/ 29 w 39"/>
                <a:gd name="T23" fmla="*/ 21 h 62"/>
                <a:gd name="T24" fmla="*/ 30 w 39"/>
                <a:gd name="T25" fmla="*/ 18 h 62"/>
                <a:gd name="T26" fmla="*/ 29 w 39"/>
                <a:gd name="T27" fmla="*/ 14 h 62"/>
                <a:gd name="T28" fmla="*/ 28 w 39"/>
                <a:gd name="T29" fmla="*/ 10 h 62"/>
                <a:gd name="T30" fmla="*/ 24 w 39"/>
                <a:gd name="T31" fmla="*/ 9 h 62"/>
                <a:gd name="T32" fmla="*/ 19 w 39"/>
                <a:gd name="T33" fmla="*/ 8 h 62"/>
                <a:gd name="T34" fmla="*/ 14 w 39"/>
                <a:gd name="T35" fmla="*/ 9 h 62"/>
                <a:gd name="T36" fmla="*/ 11 w 39"/>
                <a:gd name="T37" fmla="*/ 10 h 62"/>
                <a:gd name="T38" fmla="*/ 10 w 39"/>
                <a:gd name="T39" fmla="*/ 13 h 62"/>
                <a:gd name="T40" fmla="*/ 8 w 39"/>
                <a:gd name="T41" fmla="*/ 15 h 62"/>
                <a:gd name="T42" fmla="*/ 8 w 39"/>
                <a:gd name="T43" fmla="*/ 19 h 62"/>
                <a:gd name="T44" fmla="*/ 0 w 39"/>
                <a:gd name="T45" fmla="*/ 18 h 62"/>
                <a:gd name="T46" fmla="*/ 1 w 39"/>
                <a:gd name="T47" fmla="*/ 13 h 62"/>
                <a:gd name="T48" fmla="*/ 3 w 39"/>
                <a:gd name="T49" fmla="*/ 8 h 62"/>
                <a:gd name="T50" fmla="*/ 6 w 39"/>
                <a:gd name="T51" fmla="*/ 5 h 62"/>
                <a:gd name="T52" fmla="*/ 10 w 39"/>
                <a:gd name="T53" fmla="*/ 3 h 62"/>
                <a:gd name="T54" fmla="*/ 14 w 39"/>
                <a:gd name="T55" fmla="*/ 2 h 62"/>
                <a:gd name="T56" fmla="*/ 19 w 39"/>
                <a:gd name="T57" fmla="*/ 0 h 62"/>
                <a:gd name="T58" fmla="*/ 25 w 39"/>
                <a:gd name="T59" fmla="*/ 2 h 62"/>
                <a:gd name="T60" fmla="*/ 29 w 39"/>
                <a:gd name="T61" fmla="*/ 3 h 62"/>
                <a:gd name="T62" fmla="*/ 33 w 39"/>
                <a:gd name="T63" fmla="*/ 5 h 62"/>
                <a:gd name="T64" fmla="*/ 36 w 39"/>
                <a:gd name="T65" fmla="*/ 9 h 62"/>
                <a:gd name="T66" fmla="*/ 38 w 39"/>
                <a:gd name="T67" fmla="*/ 13 h 62"/>
                <a:gd name="T68" fmla="*/ 38 w 39"/>
                <a:gd name="T69" fmla="*/ 18 h 62"/>
                <a:gd name="T70" fmla="*/ 38 w 39"/>
                <a:gd name="T71" fmla="*/ 21 h 62"/>
                <a:gd name="T72" fmla="*/ 36 w 39"/>
                <a:gd name="T73" fmla="*/ 25 h 62"/>
                <a:gd name="T74" fmla="*/ 35 w 39"/>
                <a:gd name="T75" fmla="*/ 29 h 62"/>
                <a:gd name="T76" fmla="*/ 33 w 39"/>
                <a:gd name="T77" fmla="*/ 32 h 62"/>
                <a:gd name="T78" fmla="*/ 30 w 39"/>
                <a:gd name="T79" fmla="*/ 35 h 62"/>
                <a:gd name="T80" fmla="*/ 27 w 39"/>
                <a:gd name="T81" fmla="*/ 38 h 62"/>
                <a:gd name="T82" fmla="*/ 22 w 39"/>
                <a:gd name="T83" fmla="*/ 42 h 62"/>
                <a:gd name="T84" fmla="*/ 18 w 39"/>
                <a:gd name="T85" fmla="*/ 46 h 62"/>
                <a:gd name="T86" fmla="*/ 14 w 39"/>
                <a:gd name="T87" fmla="*/ 48 h 62"/>
                <a:gd name="T88" fmla="*/ 13 w 39"/>
                <a:gd name="T89" fmla="*/ 49 h 62"/>
                <a:gd name="T90" fmla="*/ 10 w 39"/>
                <a:gd name="T91" fmla="*/ 53 h 62"/>
                <a:gd name="T92" fmla="*/ 39 w 39"/>
                <a:gd name="T93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62">
                  <a:moveTo>
                    <a:pt x="39" y="53"/>
                  </a:moveTo>
                  <a:lnTo>
                    <a:pt x="39" y="6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0" y="53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0"/>
            <p:cNvSpPr>
              <a:spLocks/>
            </p:cNvSpPr>
            <p:nvPr/>
          </p:nvSpPr>
          <p:spPr bwMode="auto">
            <a:xfrm>
              <a:off x="1182" y="2914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2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2 h 61"/>
                <a:gd name="T10" fmla="*/ 19 w 39"/>
                <a:gd name="T11" fmla="*/ 53 h 61"/>
                <a:gd name="T12" fmla="*/ 22 w 39"/>
                <a:gd name="T13" fmla="*/ 52 h 61"/>
                <a:gd name="T14" fmla="*/ 26 w 39"/>
                <a:gd name="T15" fmla="*/ 51 h 61"/>
                <a:gd name="T16" fmla="*/ 29 w 39"/>
                <a:gd name="T17" fmla="*/ 50 h 61"/>
                <a:gd name="T18" fmla="*/ 30 w 39"/>
                <a:gd name="T19" fmla="*/ 46 h 61"/>
                <a:gd name="T20" fmla="*/ 31 w 39"/>
                <a:gd name="T21" fmla="*/ 44 h 61"/>
                <a:gd name="T22" fmla="*/ 32 w 39"/>
                <a:gd name="T23" fmla="*/ 39 h 61"/>
                <a:gd name="T24" fmla="*/ 31 w 39"/>
                <a:gd name="T25" fmla="*/ 35 h 61"/>
                <a:gd name="T26" fmla="*/ 30 w 39"/>
                <a:gd name="T27" fmla="*/ 33 h 61"/>
                <a:gd name="T28" fmla="*/ 29 w 39"/>
                <a:gd name="T29" fmla="*/ 29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29 h 61"/>
                <a:gd name="T42" fmla="*/ 9 w 39"/>
                <a:gd name="T43" fmla="*/ 31 h 61"/>
                <a:gd name="T44" fmla="*/ 0 w 39"/>
                <a:gd name="T45" fmla="*/ 30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7 h 61"/>
                <a:gd name="T52" fmla="*/ 14 w 39"/>
                <a:gd name="T53" fmla="*/ 7 h 61"/>
                <a:gd name="T54" fmla="*/ 10 w 39"/>
                <a:gd name="T55" fmla="*/ 23 h 61"/>
                <a:gd name="T56" fmla="*/ 16 w 39"/>
                <a:gd name="T57" fmla="*/ 20 h 61"/>
                <a:gd name="T58" fmla="*/ 21 w 39"/>
                <a:gd name="T59" fmla="*/ 19 h 61"/>
                <a:gd name="T60" fmla="*/ 26 w 39"/>
                <a:gd name="T61" fmla="*/ 19 h 61"/>
                <a:gd name="T62" fmla="*/ 31 w 39"/>
                <a:gd name="T63" fmla="*/ 22 h 61"/>
                <a:gd name="T64" fmla="*/ 35 w 39"/>
                <a:gd name="T65" fmla="*/ 24 h 61"/>
                <a:gd name="T66" fmla="*/ 37 w 39"/>
                <a:gd name="T67" fmla="*/ 29 h 61"/>
                <a:gd name="T68" fmla="*/ 39 w 39"/>
                <a:gd name="T69" fmla="*/ 33 h 61"/>
                <a:gd name="T70" fmla="*/ 39 w 39"/>
                <a:gd name="T71" fmla="*/ 39 h 61"/>
                <a:gd name="T72" fmla="*/ 39 w 39"/>
                <a:gd name="T73" fmla="*/ 44 h 61"/>
                <a:gd name="T74" fmla="*/ 37 w 39"/>
                <a:gd name="T75" fmla="*/ 49 h 61"/>
                <a:gd name="T76" fmla="*/ 35 w 39"/>
                <a:gd name="T77" fmla="*/ 53 h 61"/>
                <a:gd name="T78" fmla="*/ 32 w 39"/>
                <a:gd name="T79" fmla="*/ 56 h 61"/>
                <a:gd name="T80" fmla="*/ 29 w 39"/>
                <a:gd name="T81" fmla="*/ 58 h 61"/>
                <a:gd name="T82" fmla="*/ 24 w 39"/>
                <a:gd name="T83" fmla="*/ 60 h 61"/>
                <a:gd name="T84" fmla="*/ 19 w 39"/>
                <a:gd name="T85" fmla="*/ 61 h 61"/>
                <a:gd name="T86" fmla="*/ 14 w 39"/>
                <a:gd name="T87" fmla="*/ 60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2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3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50"/>
                  </a:lnTo>
                  <a:lnTo>
                    <a:pt x="30" y="46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1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3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1"/>
            <p:cNvSpPr>
              <a:spLocks noEditPoints="1"/>
            </p:cNvSpPr>
            <p:nvPr/>
          </p:nvSpPr>
          <p:spPr bwMode="auto">
            <a:xfrm>
              <a:off x="1065" y="3339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10 h 62"/>
                <a:gd name="T10" fmla="*/ 6 w 39"/>
                <a:gd name="T11" fmla="*/ 6 h 62"/>
                <a:gd name="T12" fmla="*/ 9 w 39"/>
                <a:gd name="T13" fmla="*/ 4 h 62"/>
                <a:gd name="T14" fmla="*/ 12 w 39"/>
                <a:gd name="T15" fmla="*/ 2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5 h 62"/>
                <a:gd name="T26" fmla="*/ 34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9 w 39"/>
                <a:gd name="T41" fmla="*/ 44 h 62"/>
                <a:gd name="T42" fmla="*/ 38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8 w 39"/>
                <a:gd name="T51" fmla="*/ 61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60 h 62"/>
                <a:gd name="T60" fmla="*/ 6 w 39"/>
                <a:gd name="T61" fmla="*/ 56 h 62"/>
                <a:gd name="T62" fmla="*/ 1 w 39"/>
                <a:gd name="T63" fmla="*/ 46 h 62"/>
                <a:gd name="T64" fmla="*/ 0 w 39"/>
                <a:gd name="T65" fmla="*/ 32 h 62"/>
                <a:gd name="T66" fmla="*/ 7 w 39"/>
                <a:gd name="T67" fmla="*/ 32 h 62"/>
                <a:gd name="T68" fmla="*/ 9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7 w 39"/>
                <a:gd name="T79" fmla="*/ 55 h 62"/>
                <a:gd name="T80" fmla="*/ 20 w 39"/>
                <a:gd name="T81" fmla="*/ 55 h 62"/>
                <a:gd name="T82" fmla="*/ 23 w 39"/>
                <a:gd name="T83" fmla="*/ 55 h 62"/>
                <a:gd name="T84" fmla="*/ 26 w 39"/>
                <a:gd name="T85" fmla="*/ 53 h 62"/>
                <a:gd name="T86" fmla="*/ 28 w 39"/>
                <a:gd name="T87" fmla="*/ 50 h 62"/>
                <a:gd name="T88" fmla="*/ 29 w 39"/>
                <a:gd name="T89" fmla="*/ 48 h 62"/>
                <a:gd name="T90" fmla="*/ 31 w 39"/>
                <a:gd name="T91" fmla="*/ 44 h 62"/>
                <a:gd name="T92" fmla="*/ 32 w 39"/>
                <a:gd name="T93" fmla="*/ 38 h 62"/>
                <a:gd name="T94" fmla="*/ 32 w 39"/>
                <a:gd name="T95" fmla="*/ 32 h 62"/>
                <a:gd name="T96" fmla="*/ 32 w 39"/>
                <a:gd name="T97" fmla="*/ 24 h 62"/>
                <a:gd name="T98" fmla="*/ 31 w 39"/>
                <a:gd name="T99" fmla="*/ 20 h 62"/>
                <a:gd name="T100" fmla="*/ 29 w 39"/>
                <a:gd name="T101" fmla="*/ 15 h 62"/>
                <a:gd name="T102" fmla="*/ 28 w 39"/>
                <a:gd name="T103" fmla="*/ 12 h 62"/>
                <a:gd name="T104" fmla="*/ 26 w 39"/>
                <a:gd name="T105" fmla="*/ 10 h 62"/>
                <a:gd name="T106" fmla="*/ 23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7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1" y="46"/>
                  </a:lnTo>
                  <a:lnTo>
                    <a:pt x="0" y="32"/>
                  </a:lnTo>
                  <a:close/>
                  <a:moveTo>
                    <a:pt x="7" y="32"/>
                  </a:moveTo>
                  <a:lnTo>
                    <a:pt x="9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82"/>
            <p:cNvSpPr>
              <a:spLocks noChangeArrowheads="1"/>
            </p:cNvSpPr>
            <p:nvPr/>
          </p:nvSpPr>
          <p:spPr bwMode="auto">
            <a:xfrm>
              <a:off x="1116" y="3393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3"/>
            <p:cNvSpPr>
              <a:spLocks/>
            </p:cNvSpPr>
            <p:nvPr/>
          </p:nvSpPr>
          <p:spPr bwMode="auto">
            <a:xfrm>
              <a:off x="1135" y="3339"/>
              <a:ext cx="40" cy="62"/>
            </a:xfrm>
            <a:custGeom>
              <a:avLst/>
              <a:gdLst>
                <a:gd name="T0" fmla="*/ 8 w 40"/>
                <a:gd name="T1" fmla="*/ 44 h 62"/>
                <a:gd name="T2" fmla="*/ 12 w 40"/>
                <a:gd name="T3" fmla="*/ 53 h 62"/>
                <a:gd name="T4" fmla="*/ 19 w 40"/>
                <a:gd name="T5" fmla="*/ 55 h 62"/>
                <a:gd name="T6" fmla="*/ 27 w 40"/>
                <a:gd name="T7" fmla="*/ 54 h 62"/>
                <a:gd name="T8" fmla="*/ 30 w 40"/>
                <a:gd name="T9" fmla="*/ 49 h 62"/>
                <a:gd name="T10" fmla="*/ 32 w 40"/>
                <a:gd name="T11" fmla="*/ 43 h 62"/>
                <a:gd name="T12" fmla="*/ 30 w 40"/>
                <a:gd name="T13" fmla="*/ 37 h 62"/>
                <a:gd name="T14" fmla="*/ 27 w 40"/>
                <a:gd name="T15" fmla="*/ 33 h 62"/>
                <a:gd name="T16" fmla="*/ 21 w 40"/>
                <a:gd name="T17" fmla="*/ 32 h 62"/>
                <a:gd name="T18" fmla="*/ 16 w 40"/>
                <a:gd name="T19" fmla="*/ 32 h 62"/>
                <a:gd name="T20" fmla="*/ 17 w 40"/>
                <a:gd name="T21" fmla="*/ 26 h 62"/>
                <a:gd name="T22" fmla="*/ 25 w 40"/>
                <a:gd name="T23" fmla="*/ 23 h 62"/>
                <a:gd name="T24" fmla="*/ 28 w 40"/>
                <a:gd name="T25" fmla="*/ 18 h 62"/>
                <a:gd name="T26" fmla="*/ 28 w 40"/>
                <a:gd name="T27" fmla="*/ 12 h 62"/>
                <a:gd name="T28" fmla="*/ 23 w 40"/>
                <a:gd name="T29" fmla="*/ 9 h 62"/>
                <a:gd name="T30" fmla="*/ 16 w 40"/>
                <a:gd name="T31" fmla="*/ 9 h 62"/>
                <a:gd name="T32" fmla="*/ 11 w 40"/>
                <a:gd name="T33" fmla="*/ 13 h 62"/>
                <a:gd name="T34" fmla="*/ 1 w 40"/>
                <a:gd name="T35" fmla="*/ 16 h 62"/>
                <a:gd name="T36" fmla="*/ 5 w 40"/>
                <a:gd name="T37" fmla="*/ 7 h 62"/>
                <a:gd name="T38" fmla="*/ 11 w 40"/>
                <a:gd name="T39" fmla="*/ 2 h 62"/>
                <a:gd name="T40" fmla="*/ 19 w 40"/>
                <a:gd name="T41" fmla="*/ 0 h 62"/>
                <a:gd name="T42" fmla="*/ 28 w 40"/>
                <a:gd name="T43" fmla="*/ 2 h 62"/>
                <a:gd name="T44" fmla="*/ 34 w 40"/>
                <a:gd name="T45" fmla="*/ 9 h 62"/>
                <a:gd name="T46" fmla="*/ 36 w 40"/>
                <a:gd name="T47" fmla="*/ 16 h 62"/>
                <a:gd name="T48" fmla="*/ 34 w 40"/>
                <a:gd name="T49" fmla="*/ 23 h 62"/>
                <a:gd name="T50" fmla="*/ 28 w 40"/>
                <a:gd name="T51" fmla="*/ 28 h 62"/>
                <a:gd name="T52" fmla="*/ 36 w 40"/>
                <a:gd name="T53" fmla="*/ 33 h 62"/>
                <a:gd name="T54" fmla="*/ 40 w 40"/>
                <a:gd name="T55" fmla="*/ 39 h 62"/>
                <a:gd name="T56" fmla="*/ 39 w 40"/>
                <a:gd name="T57" fmla="*/ 48 h 62"/>
                <a:gd name="T58" fmla="*/ 34 w 40"/>
                <a:gd name="T59" fmla="*/ 56 h 62"/>
                <a:gd name="T60" fmla="*/ 25 w 40"/>
                <a:gd name="T61" fmla="*/ 61 h 62"/>
                <a:gd name="T62" fmla="*/ 14 w 40"/>
                <a:gd name="T63" fmla="*/ 61 h 62"/>
                <a:gd name="T64" fmla="*/ 6 w 40"/>
                <a:gd name="T65" fmla="*/ 57 h 62"/>
                <a:gd name="T66" fmla="*/ 1 w 40"/>
                <a:gd name="T6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62">
                  <a:moveTo>
                    <a:pt x="0" y="45"/>
                  </a:moveTo>
                  <a:lnTo>
                    <a:pt x="8" y="44"/>
                  </a:lnTo>
                  <a:lnTo>
                    <a:pt x="10" y="49"/>
                  </a:lnTo>
                  <a:lnTo>
                    <a:pt x="12" y="53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4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33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9" y="48"/>
                  </a:lnTo>
                  <a:lnTo>
                    <a:pt x="38" y="53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25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1" y="60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4"/>
            <p:cNvSpPr>
              <a:spLocks noEditPoints="1"/>
            </p:cNvSpPr>
            <p:nvPr/>
          </p:nvSpPr>
          <p:spPr bwMode="auto">
            <a:xfrm>
              <a:off x="1182" y="3339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2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1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60 h 62"/>
                <a:gd name="T60" fmla="*/ 7 w 39"/>
                <a:gd name="T61" fmla="*/ 56 h 62"/>
                <a:gd name="T62" fmla="*/ 2 w 39"/>
                <a:gd name="T63" fmla="*/ 46 h 62"/>
                <a:gd name="T64" fmla="*/ 0 w 39"/>
                <a:gd name="T65" fmla="*/ 32 h 62"/>
                <a:gd name="T66" fmla="*/ 8 w 39"/>
                <a:gd name="T67" fmla="*/ 32 h 62"/>
                <a:gd name="T68" fmla="*/ 8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5 h 62"/>
                <a:gd name="T80" fmla="*/ 20 w 39"/>
                <a:gd name="T81" fmla="*/ 55 h 62"/>
                <a:gd name="T82" fmla="*/ 22 w 39"/>
                <a:gd name="T83" fmla="*/ 55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4 h 62"/>
                <a:gd name="T92" fmla="*/ 31 w 39"/>
                <a:gd name="T93" fmla="*/ 38 h 62"/>
                <a:gd name="T94" fmla="*/ 32 w 39"/>
                <a:gd name="T95" fmla="*/ 32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8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7" y="56"/>
                  </a:lnTo>
                  <a:lnTo>
                    <a:pt x="2" y="46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2" y="32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5"/>
            <p:cNvSpPr>
              <a:spLocks noEditPoints="1"/>
            </p:cNvSpPr>
            <p:nvPr/>
          </p:nvSpPr>
          <p:spPr bwMode="auto">
            <a:xfrm>
              <a:off x="1065" y="3766"/>
              <a:ext cx="39" cy="62"/>
            </a:xfrm>
            <a:custGeom>
              <a:avLst/>
              <a:gdLst>
                <a:gd name="T0" fmla="*/ 0 w 39"/>
                <a:gd name="T1" fmla="*/ 30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9 h 62"/>
                <a:gd name="T10" fmla="*/ 6 w 39"/>
                <a:gd name="T11" fmla="*/ 6 h 62"/>
                <a:gd name="T12" fmla="*/ 9 w 39"/>
                <a:gd name="T13" fmla="*/ 3 h 62"/>
                <a:gd name="T14" fmla="*/ 12 w 39"/>
                <a:gd name="T15" fmla="*/ 1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4 h 62"/>
                <a:gd name="T26" fmla="*/ 34 w 39"/>
                <a:gd name="T27" fmla="*/ 7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0 h 62"/>
                <a:gd name="T34" fmla="*/ 39 w 39"/>
                <a:gd name="T35" fmla="*/ 25 h 62"/>
                <a:gd name="T36" fmla="*/ 39 w 39"/>
                <a:gd name="T37" fmla="*/ 30 h 62"/>
                <a:gd name="T38" fmla="*/ 39 w 39"/>
                <a:gd name="T39" fmla="*/ 37 h 62"/>
                <a:gd name="T40" fmla="*/ 39 w 39"/>
                <a:gd name="T41" fmla="*/ 44 h 62"/>
                <a:gd name="T42" fmla="*/ 38 w 39"/>
                <a:gd name="T43" fmla="*/ 48 h 62"/>
                <a:gd name="T44" fmla="*/ 36 w 39"/>
                <a:gd name="T45" fmla="*/ 52 h 62"/>
                <a:gd name="T46" fmla="*/ 33 w 39"/>
                <a:gd name="T47" fmla="*/ 56 h 62"/>
                <a:gd name="T48" fmla="*/ 31 w 39"/>
                <a:gd name="T49" fmla="*/ 58 h 62"/>
                <a:gd name="T50" fmla="*/ 28 w 39"/>
                <a:gd name="T51" fmla="*/ 59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58 h 62"/>
                <a:gd name="T60" fmla="*/ 6 w 39"/>
                <a:gd name="T61" fmla="*/ 56 h 62"/>
                <a:gd name="T62" fmla="*/ 1 w 39"/>
                <a:gd name="T63" fmla="*/ 45 h 62"/>
                <a:gd name="T64" fmla="*/ 0 w 39"/>
                <a:gd name="T65" fmla="*/ 30 h 62"/>
                <a:gd name="T66" fmla="*/ 7 w 39"/>
                <a:gd name="T67" fmla="*/ 30 h 62"/>
                <a:gd name="T68" fmla="*/ 9 w 39"/>
                <a:gd name="T69" fmla="*/ 37 h 62"/>
                <a:gd name="T70" fmla="*/ 9 w 39"/>
                <a:gd name="T71" fmla="*/ 42 h 62"/>
                <a:gd name="T72" fmla="*/ 10 w 39"/>
                <a:gd name="T73" fmla="*/ 47 h 62"/>
                <a:gd name="T74" fmla="*/ 11 w 39"/>
                <a:gd name="T75" fmla="*/ 50 h 62"/>
                <a:gd name="T76" fmla="*/ 14 w 39"/>
                <a:gd name="T77" fmla="*/ 52 h 62"/>
                <a:gd name="T78" fmla="*/ 17 w 39"/>
                <a:gd name="T79" fmla="*/ 53 h 62"/>
                <a:gd name="T80" fmla="*/ 20 w 39"/>
                <a:gd name="T81" fmla="*/ 55 h 62"/>
                <a:gd name="T82" fmla="*/ 23 w 39"/>
                <a:gd name="T83" fmla="*/ 53 h 62"/>
                <a:gd name="T84" fmla="*/ 26 w 39"/>
                <a:gd name="T85" fmla="*/ 52 h 62"/>
                <a:gd name="T86" fmla="*/ 28 w 39"/>
                <a:gd name="T87" fmla="*/ 50 h 62"/>
                <a:gd name="T88" fmla="*/ 29 w 39"/>
                <a:gd name="T89" fmla="*/ 47 h 62"/>
                <a:gd name="T90" fmla="*/ 31 w 39"/>
                <a:gd name="T91" fmla="*/ 42 h 62"/>
                <a:gd name="T92" fmla="*/ 32 w 39"/>
                <a:gd name="T93" fmla="*/ 37 h 62"/>
                <a:gd name="T94" fmla="*/ 32 w 39"/>
                <a:gd name="T95" fmla="*/ 30 h 62"/>
                <a:gd name="T96" fmla="*/ 32 w 39"/>
                <a:gd name="T97" fmla="*/ 24 h 62"/>
                <a:gd name="T98" fmla="*/ 31 w 39"/>
                <a:gd name="T99" fmla="*/ 19 h 62"/>
                <a:gd name="T100" fmla="*/ 29 w 39"/>
                <a:gd name="T101" fmla="*/ 14 h 62"/>
                <a:gd name="T102" fmla="*/ 28 w 39"/>
                <a:gd name="T103" fmla="*/ 12 h 62"/>
                <a:gd name="T104" fmla="*/ 26 w 39"/>
                <a:gd name="T105" fmla="*/ 9 h 62"/>
                <a:gd name="T106" fmla="*/ 23 w 39"/>
                <a:gd name="T107" fmla="*/ 7 h 62"/>
                <a:gd name="T108" fmla="*/ 20 w 39"/>
                <a:gd name="T109" fmla="*/ 7 h 62"/>
                <a:gd name="T110" fmla="*/ 16 w 39"/>
                <a:gd name="T111" fmla="*/ 7 h 62"/>
                <a:gd name="T112" fmla="*/ 14 w 39"/>
                <a:gd name="T113" fmla="*/ 8 h 62"/>
                <a:gd name="T114" fmla="*/ 11 w 39"/>
                <a:gd name="T115" fmla="*/ 11 h 62"/>
                <a:gd name="T116" fmla="*/ 9 w 39"/>
                <a:gd name="T117" fmla="*/ 19 h 62"/>
                <a:gd name="T118" fmla="*/ 7 w 39"/>
                <a:gd name="T11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0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7"/>
                  </a:lnTo>
                  <a:lnTo>
                    <a:pt x="39" y="44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7"/>
                  </a:lnTo>
                  <a:lnTo>
                    <a:pt x="9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1116" y="3818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7"/>
            <p:cNvSpPr>
              <a:spLocks/>
            </p:cNvSpPr>
            <p:nvPr/>
          </p:nvSpPr>
          <p:spPr bwMode="auto">
            <a:xfrm>
              <a:off x="1135" y="3766"/>
              <a:ext cx="40" cy="62"/>
            </a:xfrm>
            <a:custGeom>
              <a:avLst/>
              <a:gdLst>
                <a:gd name="T0" fmla="*/ 8 w 40"/>
                <a:gd name="T1" fmla="*/ 44 h 62"/>
                <a:gd name="T2" fmla="*/ 12 w 40"/>
                <a:gd name="T3" fmla="*/ 52 h 62"/>
                <a:gd name="T4" fmla="*/ 19 w 40"/>
                <a:gd name="T5" fmla="*/ 55 h 62"/>
                <a:gd name="T6" fmla="*/ 27 w 40"/>
                <a:gd name="T7" fmla="*/ 53 h 62"/>
                <a:gd name="T8" fmla="*/ 30 w 40"/>
                <a:gd name="T9" fmla="*/ 48 h 62"/>
                <a:gd name="T10" fmla="*/ 32 w 40"/>
                <a:gd name="T11" fmla="*/ 42 h 62"/>
                <a:gd name="T12" fmla="*/ 30 w 40"/>
                <a:gd name="T13" fmla="*/ 36 h 62"/>
                <a:gd name="T14" fmla="*/ 27 w 40"/>
                <a:gd name="T15" fmla="*/ 33 h 62"/>
                <a:gd name="T16" fmla="*/ 21 w 40"/>
                <a:gd name="T17" fmla="*/ 30 h 62"/>
                <a:gd name="T18" fmla="*/ 16 w 40"/>
                <a:gd name="T19" fmla="*/ 31 h 62"/>
                <a:gd name="T20" fmla="*/ 17 w 40"/>
                <a:gd name="T21" fmla="*/ 24 h 62"/>
                <a:gd name="T22" fmla="*/ 25 w 40"/>
                <a:gd name="T23" fmla="*/ 23 h 62"/>
                <a:gd name="T24" fmla="*/ 28 w 40"/>
                <a:gd name="T25" fmla="*/ 18 h 62"/>
                <a:gd name="T26" fmla="*/ 28 w 40"/>
                <a:gd name="T27" fmla="*/ 12 h 62"/>
                <a:gd name="T28" fmla="*/ 23 w 40"/>
                <a:gd name="T29" fmla="*/ 7 h 62"/>
                <a:gd name="T30" fmla="*/ 16 w 40"/>
                <a:gd name="T31" fmla="*/ 7 h 62"/>
                <a:gd name="T32" fmla="*/ 11 w 40"/>
                <a:gd name="T33" fmla="*/ 12 h 62"/>
                <a:gd name="T34" fmla="*/ 1 w 40"/>
                <a:gd name="T35" fmla="*/ 15 h 62"/>
                <a:gd name="T36" fmla="*/ 5 w 40"/>
                <a:gd name="T37" fmla="*/ 7 h 62"/>
                <a:gd name="T38" fmla="*/ 11 w 40"/>
                <a:gd name="T39" fmla="*/ 2 h 62"/>
                <a:gd name="T40" fmla="*/ 19 w 40"/>
                <a:gd name="T41" fmla="*/ 0 h 62"/>
                <a:gd name="T42" fmla="*/ 28 w 40"/>
                <a:gd name="T43" fmla="*/ 2 h 62"/>
                <a:gd name="T44" fmla="*/ 34 w 40"/>
                <a:gd name="T45" fmla="*/ 8 h 62"/>
                <a:gd name="T46" fmla="*/ 36 w 40"/>
                <a:gd name="T47" fmla="*/ 15 h 62"/>
                <a:gd name="T48" fmla="*/ 34 w 40"/>
                <a:gd name="T49" fmla="*/ 22 h 62"/>
                <a:gd name="T50" fmla="*/ 28 w 40"/>
                <a:gd name="T51" fmla="*/ 26 h 62"/>
                <a:gd name="T52" fmla="*/ 36 w 40"/>
                <a:gd name="T53" fmla="*/ 33 h 62"/>
                <a:gd name="T54" fmla="*/ 40 w 40"/>
                <a:gd name="T55" fmla="*/ 39 h 62"/>
                <a:gd name="T56" fmla="*/ 39 w 40"/>
                <a:gd name="T57" fmla="*/ 47 h 62"/>
                <a:gd name="T58" fmla="*/ 34 w 40"/>
                <a:gd name="T59" fmla="*/ 56 h 62"/>
                <a:gd name="T60" fmla="*/ 25 w 40"/>
                <a:gd name="T61" fmla="*/ 61 h 62"/>
                <a:gd name="T62" fmla="*/ 14 w 40"/>
                <a:gd name="T63" fmla="*/ 61 h 62"/>
                <a:gd name="T64" fmla="*/ 6 w 40"/>
                <a:gd name="T65" fmla="*/ 57 h 62"/>
                <a:gd name="T66" fmla="*/ 1 w 40"/>
                <a:gd name="T6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62">
                  <a:moveTo>
                    <a:pt x="0" y="45"/>
                  </a:moveTo>
                  <a:lnTo>
                    <a:pt x="8" y="44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3"/>
                  </a:lnTo>
                  <a:lnTo>
                    <a:pt x="29" y="51"/>
                  </a:lnTo>
                  <a:lnTo>
                    <a:pt x="30" y="48"/>
                  </a:lnTo>
                  <a:lnTo>
                    <a:pt x="32" y="45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0" y="17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5" y="7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4" y="22"/>
                  </a:lnTo>
                  <a:lnTo>
                    <a:pt x="32" y="25"/>
                  </a:lnTo>
                  <a:lnTo>
                    <a:pt x="28" y="26"/>
                  </a:lnTo>
                  <a:lnTo>
                    <a:pt x="33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7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5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6" y="57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8"/>
            <p:cNvSpPr>
              <a:spLocks/>
            </p:cNvSpPr>
            <p:nvPr/>
          </p:nvSpPr>
          <p:spPr bwMode="auto">
            <a:xfrm>
              <a:off x="1182" y="3767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3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2 h 61"/>
                <a:gd name="T10" fmla="*/ 19 w 39"/>
                <a:gd name="T11" fmla="*/ 54 h 61"/>
                <a:gd name="T12" fmla="*/ 22 w 39"/>
                <a:gd name="T13" fmla="*/ 52 h 61"/>
                <a:gd name="T14" fmla="*/ 26 w 39"/>
                <a:gd name="T15" fmla="*/ 51 h 61"/>
                <a:gd name="T16" fmla="*/ 29 w 39"/>
                <a:gd name="T17" fmla="*/ 50 h 61"/>
                <a:gd name="T18" fmla="*/ 30 w 39"/>
                <a:gd name="T19" fmla="*/ 46 h 61"/>
                <a:gd name="T20" fmla="*/ 31 w 39"/>
                <a:gd name="T21" fmla="*/ 44 h 61"/>
                <a:gd name="T22" fmla="*/ 32 w 39"/>
                <a:gd name="T23" fmla="*/ 39 h 61"/>
                <a:gd name="T24" fmla="*/ 31 w 39"/>
                <a:gd name="T25" fmla="*/ 35 h 61"/>
                <a:gd name="T26" fmla="*/ 30 w 39"/>
                <a:gd name="T27" fmla="*/ 33 h 61"/>
                <a:gd name="T28" fmla="*/ 29 w 39"/>
                <a:gd name="T29" fmla="*/ 29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29 h 61"/>
                <a:gd name="T42" fmla="*/ 9 w 39"/>
                <a:gd name="T43" fmla="*/ 32 h 61"/>
                <a:gd name="T44" fmla="*/ 0 w 39"/>
                <a:gd name="T45" fmla="*/ 30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7 h 61"/>
                <a:gd name="T52" fmla="*/ 14 w 39"/>
                <a:gd name="T53" fmla="*/ 7 h 61"/>
                <a:gd name="T54" fmla="*/ 10 w 39"/>
                <a:gd name="T55" fmla="*/ 23 h 61"/>
                <a:gd name="T56" fmla="*/ 16 w 39"/>
                <a:gd name="T57" fmla="*/ 21 h 61"/>
                <a:gd name="T58" fmla="*/ 21 w 39"/>
                <a:gd name="T59" fmla="*/ 19 h 61"/>
                <a:gd name="T60" fmla="*/ 26 w 39"/>
                <a:gd name="T61" fmla="*/ 19 h 61"/>
                <a:gd name="T62" fmla="*/ 31 w 39"/>
                <a:gd name="T63" fmla="*/ 22 h 61"/>
                <a:gd name="T64" fmla="*/ 35 w 39"/>
                <a:gd name="T65" fmla="*/ 24 h 61"/>
                <a:gd name="T66" fmla="*/ 37 w 39"/>
                <a:gd name="T67" fmla="*/ 29 h 61"/>
                <a:gd name="T68" fmla="*/ 39 w 39"/>
                <a:gd name="T69" fmla="*/ 33 h 61"/>
                <a:gd name="T70" fmla="*/ 39 w 39"/>
                <a:gd name="T71" fmla="*/ 39 h 61"/>
                <a:gd name="T72" fmla="*/ 39 w 39"/>
                <a:gd name="T73" fmla="*/ 44 h 61"/>
                <a:gd name="T74" fmla="*/ 37 w 39"/>
                <a:gd name="T75" fmla="*/ 49 h 61"/>
                <a:gd name="T76" fmla="*/ 35 w 39"/>
                <a:gd name="T77" fmla="*/ 54 h 61"/>
                <a:gd name="T78" fmla="*/ 32 w 39"/>
                <a:gd name="T79" fmla="*/ 56 h 61"/>
                <a:gd name="T80" fmla="*/ 29 w 39"/>
                <a:gd name="T81" fmla="*/ 58 h 61"/>
                <a:gd name="T82" fmla="*/ 24 w 39"/>
                <a:gd name="T83" fmla="*/ 60 h 61"/>
                <a:gd name="T84" fmla="*/ 19 w 39"/>
                <a:gd name="T85" fmla="*/ 61 h 61"/>
                <a:gd name="T86" fmla="*/ 14 w 39"/>
                <a:gd name="T87" fmla="*/ 60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3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50"/>
                  </a:lnTo>
                  <a:lnTo>
                    <a:pt x="30" y="46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21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4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9"/>
            <p:cNvSpPr>
              <a:spLocks noEditPoints="1"/>
            </p:cNvSpPr>
            <p:nvPr/>
          </p:nvSpPr>
          <p:spPr bwMode="auto">
            <a:xfrm>
              <a:off x="1231" y="815"/>
              <a:ext cx="30" cy="2990"/>
            </a:xfrm>
            <a:custGeom>
              <a:avLst/>
              <a:gdLst>
                <a:gd name="T0" fmla="*/ 30 w 30"/>
                <a:gd name="T1" fmla="*/ 5 h 2990"/>
                <a:gd name="T2" fmla="*/ 30 w 30"/>
                <a:gd name="T3" fmla="*/ 0 h 2990"/>
                <a:gd name="T4" fmla="*/ 0 w 30"/>
                <a:gd name="T5" fmla="*/ 0 h 2990"/>
                <a:gd name="T6" fmla="*/ 0 w 30"/>
                <a:gd name="T7" fmla="*/ 5 h 2990"/>
                <a:gd name="T8" fmla="*/ 30 w 30"/>
                <a:gd name="T9" fmla="*/ 5 h 2990"/>
                <a:gd name="T10" fmla="*/ 30 w 30"/>
                <a:gd name="T11" fmla="*/ 432 h 2990"/>
                <a:gd name="T12" fmla="*/ 30 w 30"/>
                <a:gd name="T13" fmla="*/ 427 h 2990"/>
                <a:gd name="T14" fmla="*/ 0 w 30"/>
                <a:gd name="T15" fmla="*/ 427 h 2990"/>
                <a:gd name="T16" fmla="*/ 0 w 30"/>
                <a:gd name="T17" fmla="*/ 432 h 2990"/>
                <a:gd name="T18" fmla="*/ 30 w 30"/>
                <a:gd name="T19" fmla="*/ 432 h 2990"/>
                <a:gd name="T20" fmla="*/ 30 w 30"/>
                <a:gd name="T21" fmla="*/ 858 h 2990"/>
                <a:gd name="T22" fmla="*/ 30 w 30"/>
                <a:gd name="T23" fmla="*/ 853 h 2990"/>
                <a:gd name="T24" fmla="*/ 0 w 30"/>
                <a:gd name="T25" fmla="*/ 853 h 2990"/>
                <a:gd name="T26" fmla="*/ 0 w 30"/>
                <a:gd name="T27" fmla="*/ 858 h 2990"/>
                <a:gd name="T28" fmla="*/ 30 w 30"/>
                <a:gd name="T29" fmla="*/ 858 h 2990"/>
                <a:gd name="T30" fmla="*/ 30 w 30"/>
                <a:gd name="T31" fmla="*/ 1284 h 2990"/>
                <a:gd name="T32" fmla="*/ 30 w 30"/>
                <a:gd name="T33" fmla="*/ 1279 h 2990"/>
                <a:gd name="T34" fmla="*/ 0 w 30"/>
                <a:gd name="T35" fmla="*/ 1279 h 2990"/>
                <a:gd name="T36" fmla="*/ 0 w 30"/>
                <a:gd name="T37" fmla="*/ 1284 h 2990"/>
                <a:gd name="T38" fmla="*/ 30 w 30"/>
                <a:gd name="T39" fmla="*/ 1284 h 2990"/>
                <a:gd name="T40" fmla="*/ 30 w 30"/>
                <a:gd name="T41" fmla="*/ 1710 h 2990"/>
                <a:gd name="T42" fmla="*/ 30 w 30"/>
                <a:gd name="T43" fmla="*/ 1705 h 2990"/>
                <a:gd name="T44" fmla="*/ 0 w 30"/>
                <a:gd name="T45" fmla="*/ 1705 h 2990"/>
                <a:gd name="T46" fmla="*/ 0 w 30"/>
                <a:gd name="T47" fmla="*/ 1710 h 2990"/>
                <a:gd name="T48" fmla="*/ 30 w 30"/>
                <a:gd name="T49" fmla="*/ 1710 h 2990"/>
                <a:gd name="T50" fmla="*/ 30 w 30"/>
                <a:gd name="T51" fmla="*/ 2137 h 2990"/>
                <a:gd name="T52" fmla="*/ 30 w 30"/>
                <a:gd name="T53" fmla="*/ 2132 h 2990"/>
                <a:gd name="T54" fmla="*/ 0 w 30"/>
                <a:gd name="T55" fmla="*/ 2132 h 2990"/>
                <a:gd name="T56" fmla="*/ 0 w 30"/>
                <a:gd name="T57" fmla="*/ 2137 h 2990"/>
                <a:gd name="T58" fmla="*/ 30 w 30"/>
                <a:gd name="T59" fmla="*/ 2137 h 2990"/>
                <a:gd name="T60" fmla="*/ 30 w 30"/>
                <a:gd name="T61" fmla="*/ 2563 h 2990"/>
                <a:gd name="T62" fmla="*/ 30 w 30"/>
                <a:gd name="T63" fmla="*/ 2558 h 2990"/>
                <a:gd name="T64" fmla="*/ 0 w 30"/>
                <a:gd name="T65" fmla="*/ 2558 h 2990"/>
                <a:gd name="T66" fmla="*/ 0 w 30"/>
                <a:gd name="T67" fmla="*/ 2563 h 2990"/>
                <a:gd name="T68" fmla="*/ 30 w 30"/>
                <a:gd name="T69" fmla="*/ 2563 h 2990"/>
                <a:gd name="T70" fmla="*/ 0 w 30"/>
                <a:gd name="T71" fmla="*/ 2985 h 2990"/>
                <a:gd name="T72" fmla="*/ 0 w 30"/>
                <a:gd name="T73" fmla="*/ 2990 h 2990"/>
                <a:gd name="T74" fmla="*/ 30 w 30"/>
                <a:gd name="T75" fmla="*/ 2990 h 2990"/>
                <a:gd name="T76" fmla="*/ 30 w 30"/>
                <a:gd name="T77" fmla="*/ 2985 h 2990"/>
                <a:gd name="T78" fmla="*/ 0 w 30"/>
                <a:gd name="T79" fmla="*/ 2985 h 2990"/>
                <a:gd name="T80" fmla="*/ 30 w 30"/>
                <a:gd name="T81" fmla="*/ 2990 h 2990"/>
                <a:gd name="T82" fmla="*/ 30 w 30"/>
                <a:gd name="T83" fmla="*/ 2985 h 2990"/>
                <a:gd name="T84" fmla="*/ 0 w 30"/>
                <a:gd name="T85" fmla="*/ 2985 h 2990"/>
                <a:gd name="T86" fmla="*/ 0 w 30"/>
                <a:gd name="T87" fmla="*/ 2990 h 2990"/>
                <a:gd name="T88" fmla="*/ 30 w 30"/>
                <a:gd name="T89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2990">
                  <a:moveTo>
                    <a:pt x="30" y="5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0" y="5"/>
                  </a:lnTo>
                  <a:close/>
                  <a:moveTo>
                    <a:pt x="30" y="432"/>
                  </a:moveTo>
                  <a:lnTo>
                    <a:pt x="30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30" y="432"/>
                  </a:lnTo>
                  <a:close/>
                  <a:moveTo>
                    <a:pt x="30" y="858"/>
                  </a:moveTo>
                  <a:lnTo>
                    <a:pt x="30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30" y="858"/>
                  </a:lnTo>
                  <a:close/>
                  <a:moveTo>
                    <a:pt x="30" y="1284"/>
                  </a:moveTo>
                  <a:lnTo>
                    <a:pt x="30" y="1279"/>
                  </a:lnTo>
                  <a:lnTo>
                    <a:pt x="0" y="1279"/>
                  </a:lnTo>
                  <a:lnTo>
                    <a:pt x="0" y="1284"/>
                  </a:lnTo>
                  <a:lnTo>
                    <a:pt x="30" y="1284"/>
                  </a:lnTo>
                  <a:close/>
                  <a:moveTo>
                    <a:pt x="30" y="1710"/>
                  </a:moveTo>
                  <a:lnTo>
                    <a:pt x="30" y="1705"/>
                  </a:lnTo>
                  <a:lnTo>
                    <a:pt x="0" y="1705"/>
                  </a:lnTo>
                  <a:lnTo>
                    <a:pt x="0" y="1710"/>
                  </a:lnTo>
                  <a:lnTo>
                    <a:pt x="30" y="1710"/>
                  </a:lnTo>
                  <a:close/>
                  <a:moveTo>
                    <a:pt x="30" y="2137"/>
                  </a:moveTo>
                  <a:lnTo>
                    <a:pt x="30" y="2132"/>
                  </a:lnTo>
                  <a:lnTo>
                    <a:pt x="0" y="2132"/>
                  </a:lnTo>
                  <a:lnTo>
                    <a:pt x="0" y="2137"/>
                  </a:lnTo>
                  <a:lnTo>
                    <a:pt x="30" y="2137"/>
                  </a:lnTo>
                  <a:close/>
                  <a:moveTo>
                    <a:pt x="30" y="2563"/>
                  </a:moveTo>
                  <a:lnTo>
                    <a:pt x="30" y="2558"/>
                  </a:lnTo>
                  <a:lnTo>
                    <a:pt x="0" y="2558"/>
                  </a:lnTo>
                  <a:lnTo>
                    <a:pt x="0" y="2563"/>
                  </a:lnTo>
                  <a:lnTo>
                    <a:pt x="30" y="2563"/>
                  </a:lnTo>
                  <a:close/>
                  <a:moveTo>
                    <a:pt x="0" y="2985"/>
                  </a:moveTo>
                  <a:lnTo>
                    <a:pt x="0" y="2990"/>
                  </a:lnTo>
                  <a:lnTo>
                    <a:pt x="30" y="2990"/>
                  </a:lnTo>
                  <a:lnTo>
                    <a:pt x="30" y="2985"/>
                  </a:lnTo>
                  <a:lnTo>
                    <a:pt x="0" y="2985"/>
                  </a:lnTo>
                  <a:close/>
                  <a:moveTo>
                    <a:pt x="30" y="2990"/>
                  </a:moveTo>
                  <a:lnTo>
                    <a:pt x="30" y="2985"/>
                  </a:lnTo>
                  <a:lnTo>
                    <a:pt x="0" y="2985"/>
                  </a:lnTo>
                  <a:lnTo>
                    <a:pt x="0" y="2990"/>
                  </a:lnTo>
                  <a:lnTo>
                    <a:pt x="30" y="29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0"/>
            <p:cNvSpPr>
              <a:spLocks noEditPoints="1"/>
            </p:cNvSpPr>
            <p:nvPr/>
          </p:nvSpPr>
          <p:spPr bwMode="auto">
            <a:xfrm>
              <a:off x="1246" y="815"/>
              <a:ext cx="15" cy="2990"/>
            </a:xfrm>
            <a:custGeom>
              <a:avLst/>
              <a:gdLst>
                <a:gd name="T0" fmla="*/ 15 w 15"/>
                <a:gd name="T1" fmla="*/ 5 h 2990"/>
                <a:gd name="T2" fmla="*/ 15 w 15"/>
                <a:gd name="T3" fmla="*/ 0 h 2990"/>
                <a:gd name="T4" fmla="*/ 0 w 15"/>
                <a:gd name="T5" fmla="*/ 0 h 2990"/>
                <a:gd name="T6" fmla="*/ 0 w 15"/>
                <a:gd name="T7" fmla="*/ 5 h 2990"/>
                <a:gd name="T8" fmla="*/ 15 w 15"/>
                <a:gd name="T9" fmla="*/ 5 h 2990"/>
                <a:gd name="T10" fmla="*/ 15 w 15"/>
                <a:gd name="T11" fmla="*/ 432 h 2990"/>
                <a:gd name="T12" fmla="*/ 15 w 15"/>
                <a:gd name="T13" fmla="*/ 427 h 2990"/>
                <a:gd name="T14" fmla="*/ 0 w 15"/>
                <a:gd name="T15" fmla="*/ 427 h 2990"/>
                <a:gd name="T16" fmla="*/ 0 w 15"/>
                <a:gd name="T17" fmla="*/ 432 h 2990"/>
                <a:gd name="T18" fmla="*/ 15 w 15"/>
                <a:gd name="T19" fmla="*/ 432 h 2990"/>
                <a:gd name="T20" fmla="*/ 15 w 15"/>
                <a:gd name="T21" fmla="*/ 858 h 2990"/>
                <a:gd name="T22" fmla="*/ 15 w 15"/>
                <a:gd name="T23" fmla="*/ 853 h 2990"/>
                <a:gd name="T24" fmla="*/ 0 w 15"/>
                <a:gd name="T25" fmla="*/ 853 h 2990"/>
                <a:gd name="T26" fmla="*/ 0 w 15"/>
                <a:gd name="T27" fmla="*/ 858 h 2990"/>
                <a:gd name="T28" fmla="*/ 15 w 15"/>
                <a:gd name="T29" fmla="*/ 858 h 2990"/>
                <a:gd name="T30" fmla="*/ 15 w 15"/>
                <a:gd name="T31" fmla="*/ 1284 h 2990"/>
                <a:gd name="T32" fmla="*/ 15 w 15"/>
                <a:gd name="T33" fmla="*/ 1279 h 2990"/>
                <a:gd name="T34" fmla="*/ 0 w 15"/>
                <a:gd name="T35" fmla="*/ 1279 h 2990"/>
                <a:gd name="T36" fmla="*/ 0 w 15"/>
                <a:gd name="T37" fmla="*/ 1284 h 2990"/>
                <a:gd name="T38" fmla="*/ 15 w 15"/>
                <a:gd name="T39" fmla="*/ 1284 h 2990"/>
                <a:gd name="T40" fmla="*/ 15 w 15"/>
                <a:gd name="T41" fmla="*/ 1710 h 2990"/>
                <a:gd name="T42" fmla="*/ 15 w 15"/>
                <a:gd name="T43" fmla="*/ 1705 h 2990"/>
                <a:gd name="T44" fmla="*/ 0 w 15"/>
                <a:gd name="T45" fmla="*/ 1705 h 2990"/>
                <a:gd name="T46" fmla="*/ 0 w 15"/>
                <a:gd name="T47" fmla="*/ 1710 h 2990"/>
                <a:gd name="T48" fmla="*/ 15 w 15"/>
                <a:gd name="T49" fmla="*/ 1710 h 2990"/>
                <a:gd name="T50" fmla="*/ 15 w 15"/>
                <a:gd name="T51" fmla="*/ 2137 h 2990"/>
                <a:gd name="T52" fmla="*/ 15 w 15"/>
                <a:gd name="T53" fmla="*/ 2132 h 2990"/>
                <a:gd name="T54" fmla="*/ 0 w 15"/>
                <a:gd name="T55" fmla="*/ 2132 h 2990"/>
                <a:gd name="T56" fmla="*/ 0 w 15"/>
                <a:gd name="T57" fmla="*/ 2137 h 2990"/>
                <a:gd name="T58" fmla="*/ 15 w 15"/>
                <a:gd name="T59" fmla="*/ 2137 h 2990"/>
                <a:gd name="T60" fmla="*/ 15 w 15"/>
                <a:gd name="T61" fmla="*/ 2563 h 2990"/>
                <a:gd name="T62" fmla="*/ 15 w 15"/>
                <a:gd name="T63" fmla="*/ 2558 h 2990"/>
                <a:gd name="T64" fmla="*/ 0 w 15"/>
                <a:gd name="T65" fmla="*/ 2558 h 2990"/>
                <a:gd name="T66" fmla="*/ 0 w 15"/>
                <a:gd name="T67" fmla="*/ 2563 h 2990"/>
                <a:gd name="T68" fmla="*/ 15 w 15"/>
                <a:gd name="T69" fmla="*/ 2563 h 2990"/>
                <a:gd name="T70" fmla="*/ 15 w 15"/>
                <a:gd name="T71" fmla="*/ 2990 h 2990"/>
                <a:gd name="T72" fmla="*/ 15 w 15"/>
                <a:gd name="T73" fmla="*/ 2985 h 2990"/>
                <a:gd name="T74" fmla="*/ 0 w 15"/>
                <a:gd name="T75" fmla="*/ 2985 h 2990"/>
                <a:gd name="T76" fmla="*/ 0 w 15"/>
                <a:gd name="T77" fmla="*/ 2990 h 2990"/>
                <a:gd name="T78" fmla="*/ 15 w 15"/>
                <a:gd name="T79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2990">
                  <a:moveTo>
                    <a:pt x="15" y="5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5" y="5"/>
                  </a:lnTo>
                  <a:close/>
                  <a:moveTo>
                    <a:pt x="15" y="432"/>
                  </a:moveTo>
                  <a:lnTo>
                    <a:pt x="15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15" y="432"/>
                  </a:lnTo>
                  <a:close/>
                  <a:moveTo>
                    <a:pt x="15" y="858"/>
                  </a:moveTo>
                  <a:lnTo>
                    <a:pt x="15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15" y="858"/>
                  </a:lnTo>
                  <a:close/>
                  <a:moveTo>
                    <a:pt x="15" y="1284"/>
                  </a:moveTo>
                  <a:lnTo>
                    <a:pt x="15" y="1279"/>
                  </a:lnTo>
                  <a:lnTo>
                    <a:pt x="0" y="1279"/>
                  </a:lnTo>
                  <a:lnTo>
                    <a:pt x="0" y="1284"/>
                  </a:lnTo>
                  <a:lnTo>
                    <a:pt x="15" y="1284"/>
                  </a:lnTo>
                  <a:close/>
                  <a:moveTo>
                    <a:pt x="15" y="1710"/>
                  </a:moveTo>
                  <a:lnTo>
                    <a:pt x="15" y="1705"/>
                  </a:lnTo>
                  <a:lnTo>
                    <a:pt x="0" y="1705"/>
                  </a:lnTo>
                  <a:lnTo>
                    <a:pt x="0" y="1710"/>
                  </a:lnTo>
                  <a:lnTo>
                    <a:pt x="15" y="1710"/>
                  </a:lnTo>
                  <a:close/>
                  <a:moveTo>
                    <a:pt x="15" y="2137"/>
                  </a:moveTo>
                  <a:lnTo>
                    <a:pt x="15" y="2132"/>
                  </a:lnTo>
                  <a:lnTo>
                    <a:pt x="0" y="2132"/>
                  </a:lnTo>
                  <a:lnTo>
                    <a:pt x="0" y="2137"/>
                  </a:lnTo>
                  <a:lnTo>
                    <a:pt x="15" y="2137"/>
                  </a:lnTo>
                  <a:close/>
                  <a:moveTo>
                    <a:pt x="15" y="2563"/>
                  </a:moveTo>
                  <a:lnTo>
                    <a:pt x="15" y="2558"/>
                  </a:lnTo>
                  <a:lnTo>
                    <a:pt x="0" y="2558"/>
                  </a:lnTo>
                  <a:lnTo>
                    <a:pt x="0" y="2563"/>
                  </a:lnTo>
                  <a:lnTo>
                    <a:pt x="15" y="2563"/>
                  </a:lnTo>
                  <a:close/>
                  <a:moveTo>
                    <a:pt x="15" y="2990"/>
                  </a:moveTo>
                  <a:lnTo>
                    <a:pt x="15" y="2985"/>
                  </a:lnTo>
                  <a:lnTo>
                    <a:pt x="0" y="2985"/>
                  </a:lnTo>
                  <a:lnTo>
                    <a:pt x="0" y="2990"/>
                  </a:lnTo>
                  <a:lnTo>
                    <a:pt x="15" y="29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1"/>
            <p:cNvSpPr>
              <a:spLocks/>
            </p:cNvSpPr>
            <p:nvPr/>
          </p:nvSpPr>
          <p:spPr bwMode="auto">
            <a:xfrm>
              <a:off x="967" y="2584"/>
              <a:ext cx="62" cy="47"/>
            </a:xfrm>
            <a:custGeom>
              <a:avLst/>
              <a:gdLst>
                <a:gd name="T0" fmla="*/ 62 w 62"/>
                <a:gd name="T1" fmla="*/ 28 h 47"/>
                <a:gd name="T2" fmla="*/ 8 w 62"/>
                <a:gd name="T3" fmla="*/ 28 h 47"/>
                <a:gd name="T4" fmla="*/ 8 w 62"/>
                <a:gd name="T5" fmla="*/ 47 h 47"/>
                <a:gd name="T6" fmla="*/ 0 w 62"/>
                <a:gd name="T7" fmla="*/ 47 h 47"/>
                <a:gd name="T8" fmla="*/ 0 w 62"/>
                <a:gd name="T9" fmla="*/ 0 h 47"/>
                <a:gd name="T10" fmla="*/ 8 w 62"/>
                <a:gd name="T11" fmla="*/ 0 h 47"/>
                <a:gd name="T12" fmla="*/ 8 w 62"/>
                <a:gd name="T13" fmla="*/ 19 h 47"/>
                <a:gd name="T14" fmla="*/ 62 w 62"/>
                <a:gd name="T15" fmla="*/ 19 h 47"/>
                <a:gd name="T16" fmla="*/ 62 w 62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7">
                  <a:moveTo>
                    <a:pt x="62" y="28"/>
                  </a:moveTo>
                  <a:lnTo>
                    <a:pt x="8" y="28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2" y="19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2"/>
            <p:cNvSpPr>
              <a:spLocks noEditPoints="1"/>
            </p:cNvSpPr>
            <p:nvPr/>
          </p:nvSpPr>
          <p:spPr bwMode="auto">
            <a:xfrm>
              <a:off x="967" y="2568"/>
              <a:ext cx="62" cy="7"/>
            </a:xfrm>
            <a:custGeom>
              <a:avLst/>
              <a:gdLst>
                <a:gd name="T0" fmla="*/ 9 w 62"/>
                <a:gd name="T1" fmla="*/ 7 h 7"/>
                <a:gd name="T2" fmla="*/ 0 w 62"/>
                <a:gd name="T3" fmla="*/ 7 h 7"/>
                <a:gd name="T4" fmla="*/ 0 w 62"/>
                <a:gd name="T5" fmla="*/ 0 h 7"/>
                <a:gd name="T6" fmla="*/ 9 w 62"/>
                <a:gd name="T7" fmla="*/ 0 h 7"/>
                <a:gd name="T8" fmla="*/ 9 w 62"/>
                <a:gd name="T9" fmla="*/ 7 h 7"/>
                <a:gd name="T10" fmla="*/ 62 w 62"/>
                <a:gd name="T11" fmla="*/ 7 h 7"/>
                <a:gd name="T12" fmla="*/ 18 w 62"/>
                <a:gd name="T13" fmla="*/ 7 h 7"/>
                <a:gd name="T14" fmla="*/ 18 w 62"/>
                <a:gd name="T15" fmla="*/ 0 h 7"/>
                <a:gd name="T16" fmla="*/ 62 w 62"/>
                <a:gd name="T17" fmla="*/ 0 h 7"/>
                <a:gd name="T18" fmla="*/ 62 w 6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">
                  <a:moveTo>
                    <a:pt x="9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7"/>
                  </a:lnTo>
                  <a:close/>
                  <a:moveTo>
                    <a:pt x="62" y="7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62" y="0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3"/>
            <p:cNvSpPr>
              <a:spLocks/>
            </p:cNvSpPr>
            <p:nvPr/>
          </p:nvSpPr>
          <p:spPr bwMode="auto">
            <a:xfrm>
              <a:off x="983" y="2497"/>
              <a:ext cx="46" cy="61"/>
            </a:xfrm>
            <a:custGeom>
              <a:avLst/>
              <a:gdLst>
                <a:gd name="T0" fmla="*/ 46 w 46"/>
                <a:gd name="T1" fmla="*/ 61 h 61"/>
                <a:gd name="T2" fmla="*/ 2 w 46"/>
                <a:gd name="T3" fmla="*/ 61 h 61"/>
                <a:gd name="T4" fmla="*/ 2 w 46"/>
                <a:gd name="T5" fmla="*/ 52 h 61"/>
                <a:gd name="T6" fmla="*/ 8 w 46"/>
                <a:gd name="T7" fmla="*/ 52 h 61"/>
                <a:gd name="T8" fmla="*/ 5 w 46"/>
                <a:gd name="T9" fmla="*/ 50 h 61"/>
                <a:gd name="T10" fmla="*/ 3 w 46"/>
                <a:gd name="T11" fmla="*/ 48 h 61"/>
                <a:gd name="T12" fmla="*/ 2 w 46"/>
                <a:gd name="T13" fmla="*/ 44 h 61"/>
                <a:gd name="T14" fmla="*/ 0 w 46"/>
                <a:gd name="T15" fmla="*/ 40 h 61"/>
                <a:gd name="T16" fmla="*/ 2 w 46"/>
                <a:gd name="T17" fmla="*/ 35 h 61"/>
                <a:gd name="T18" fmla="*/ 3 w 46"/>
                <a:gd name="T19" fmla="*/ 32 h 61"/>
                <a:gd name="T20" fmla="*/ 5 w 46"/>
                <a:gd name="T21" fmla="*/ 29 h 61"/>
                <a:gd name="T22" fmla="*/ 9 w 46"/>
                <a:gd name="T23" fmla="*/ 28 h 61"/>
                <a:gd name="T24" fmla="*/ 5 w 46"/>
                <a:gd name="T25" fmla="*/ 24 h 61"/>
                <a:gd name="T26" fmla="*/ 3 w 46"/>
                <a:gd name="T27" fmla="*/ 22 h 61"/>
                <a:gd name="T28" fmla="*/ 2 w 46"/>
                <a:gd name="T29" fmla="*/ 18 h 61"/>
                <a:gd name="T30" fmla="*/ 0 w 46"/>
                <a:gd name="T31" fmla="*/ 13 h 61"/>
                <a:gd name="T32" fmla="*/ 0 w 46"/>
                <a:gd name="T33" fmla="*/ 10 h 61"/>
                <a:gd name="T34" fmla="*/ 2 w 46"/>
                <a:gd name="T35" fmla="*/ 6 h 61"/>
                <a:gd name="T36" fmla="*/ 4 w 46"/>
                <a:gd name="T37" fmla="*/ 4 h 61"/>
                <a:gd name="T38" fmla="*/ 6 w 46"/>
                <a:gd name="T39" fmla="*/ 1 h 61"/>
                <a:gd name="T40" fmla="*/ 10 w 46"/>
                <a:gd name="T41" fmla="*/ 0 h 61"/>
                <a:gd name="T42" fmla="*/ 15 w 46"/>
                <a:gd name="T43" fmla="*/ 0 h 61"/>
                <a:gd name="T44" fmla="*/ 46 w 46"/>
                <a:gd name="T45" fmla="*/ 0 h 61"/>
                <a:gd name="T46" fmla="*/ 46 w 46"/>
                <a:gd name="T47" fmla="*/ 9 h 61"/>
                <a:gd name="T48" fmla="*/ 19 w 46"/>
                <a:gd name="T49" fmla="*/ 9 h 61"/>
                <a:gd name="T50" fmla="*/ 14 w 46"/>
                <a:gd name="T51" fmla="*/ 9 h 61"/>
                <a:gd name="T52" fmla="*/ 11 w 46"/>
                <a:gd name="T53" fmla="*/ 9 h 61"/>
                <a:gd name="T54" fmla="*/ 10 w 46"/>
                <a:gd name="T55" fmla="*/ 10 h 61"/>
                <a:gd name="T56" fmla="*/ 9 w 46"/>
                <a:gd name="T57" fmla="*/ 11 h 61"/>
                <a:gd name="T58" fmla="*/ 8 w 46"/>
                <a:gd name="T59" fmla="*/ 13 h 61"/>
                <a:gd name="T60" fmla="*/ 8 w 46"/>
                <a:gd name="T61" fmla="*/ 16 h 61"/>
                <a:gd name="T62" fmla="*/ 8 w 46"/>
                <a:gd name="T63" fmla="*/ 20 h 61"/>
                <a:gd name="T64" fmla="*/ 10 w 46"/>
                <a:gd name="T65" fmla="*/ 23 h 61"/>
                <a:gd name="T66" fmla="*/ 13 w 46"/>
                <a:gd name="T67" fmla="*/ 26 h 61"/>
                <a:gd name="T68" fmla="*/ 16 w 46"/>
                <a:gd name="T69" fmla="*/ 26 h 61"/>
                <a:gd name="T70" fmla="*/ 20 w 46"/>
                <a:gd name="T71" fmla="*/ 27 h 61"/>
                <a:gd name="T72" fmla="*/ 46 w 46"/>
                <a:gd name="T73" fmla="*/ 27 h 61"/>
                <a:gd name="T74" fmla="*/ 46 w 46"/>
                <a:gd name="T75" fmla="*/ 34 h 61"/>
                <a:gd name="T76" fmla="*/ 17 w 46"/>
                <a:gd name="T77" fmla="*/ 34 h 61"/>
                <a:gd name="T78" fmla="*/ 13 w 46"/>
                <a:gd name="T79" fmla="*/ 35 h 61"/>
                <a:gd name="T80" fmla="*/ 10 w 46"/>
                <a:gd name="T81" fmla="*/ 37 h 61"/>
                <a:gd name="T82" fmla="*/ 8 w 46"/>
                <a:gd name="T83" fmla="*/ 39 h 61"/>
                <a:gd name="T84" fmla="*/ 8 w 46"/>
                <a:gd name="T85" fmla="*/ 42 h 61"/>
                <a:gd name="T86" fmla="*/ 8 w 46"/>
                <a:gd name="T87" fmla="*/ 45 h 61"/>
                <a:gd name="T88" fmla="*/ 9 w 46"/>
                <a:gd name="T89" fmla="*/ 48 h 61"/>
                <a:gd name="T90" fmla="*/ 11 w 46"/>
                <a:gd name="T91" fmla="*/ 50 h 61"/>
                <a:gd name="T92" fmla="*/ 14 w 46"/>
                <a:gd name="T93" fmla="*/ 51 h 61"/>
                <a:gd name="T94" fmla="*/ 17 w 46"/>
                <a:gd name="T95" fmla="*/ 52 h 61"/>
                <a:gd name="T96" fmla="*/ 22 w 46"/>
                <a:gd name="T97" fmla="*/ 52 h 61"/>
                <a:gd name="T98" fmla="*/ 46 w 46"/>
                <a:gd name="T99" fmla="*/ 52 h 61"/>
                <a:gd name="T100" fmla="*/ 46 w 46"/>
                <a:gd name="T10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61">
                  <a:moveTo>
                    <a:pt x="46" y="61"/>
                  </a:moveTo>
                  <a:lnTo>
                    <a:pt x="2" y="61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46" y="27"/>
                  </a:lnTo>
                  <a:lnTo>
                    <a:pt x="46" y="34"/>
                  </a:lnTo>
                  <a:lnTo>
                    <a:pt x="17" y="34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22" y="52"/>
                  </a:lnTo>
                  <a:lnTo>
                    <a:pt x="46" y="52"/>
                  </a:lnTo>
                  <a:lnTo>
                    <a:pt x="4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4"/>
            <p:cNvSpPr>
              <a:spLocks noEditPoints="1"/>
            </p:cNvSpPr>
            <p:nvPr/>
          </p:nvSpPr>
          <p:spPr bwMode="auto">
            <a:xfrm>
              <a:off x="983" y="2448"/>
              <a:ext cx="47" cy="40"/>
            </a:xfrm>
            <a:custGeom>
              <a:avLst/>
              <a:gdLst>
                <a:gd name="T0" fmla="*/ 32 w 47"/>
                <a:gd name="T1" fmla="*/ 7 h 40"/>
                <a:gd name="T2" fmla="*/ 33 w 47"/>
                <a:gd name="T3" fmla="*/ 0 h 40"/>
                <a:gd name="T4" fmla="*/ 37 w 47"/>
                <a:gd name="T5" fmla="*/ 1 h 40"/>
                <a:gd name="T6" fmla="*/ 41 w 47"/>
                <a:gd name="T7" fmla="*/ 4 h 40"/>
                <a:gd name="T8" fmla="*/ 43 w 47"/>
                <a:gd name="T9" fmla="*/ 7 h 40"/>
                <a:gd name="T10" fmla="*/ 44 w 47"/>
                <a:gd name="T11" fmla="*/ 10 h 40"/>
                <a:gd name="T12" fmla="*/ 46 w 47"/>
                <a:gd name="T13" fmla="*/ 15 h 40"/>
                <a:gd name="T14" fmla="*/ 47 w 47"/>
                <a:gd name="T15" fmla="*/ 20 h 40"/>
                <a:gd name="T16" fmla="*/ 46 w 47"/>
                <a:gd name="T17" fmla="*/ 26 h 40"/>
                <a:gd name="T18" fmla="*/ 43 w 47"/>
                <a:gd name="T19" fmla="*/ 31 h 40"/>
                <a:gd name="T20" fmla="*/ 41 w 47"/>
                <a:gd name="T21" fmla="*/ 34 h 40"/>
                <a:gd name="T22" fmla="*/ 36 w 47"/>
                <a:gd name="T23" fmla="*/ 38 h 40"/>
                <a:gd name="T24" fmla="*/ 30 w 47"/>
                <a:gd name="T25" fmla="*/ 39 h 40"/>
                <a:gd name="T26" fmla="*/ 24 w 47"/>
                <a:gd name="T27" fmla="*/ 40 h 40"/>
                <a:gd name="T28" fmla="*/ 17 w 47"/>
                <a:gd name="T29" fmla="*/ 39 h 40"/>
                <a:gd name="T30" fmla="*/ 11 w 47"/>
                <a:gd name="T31" fmla="*/ 38 h 40"/>
                <a:gd name="T32" fmla="*/ 6 w 47"/>
                <a:gd name="T33" fmla="*/ 34 h 40"/>
                <a:gd name="T34" fmla="*/ 3 w 47"/>
                <a:gd name="T35" fmla="*/ 31 h 40"/>
                <a:gd name="T36" fmla="*/ 2 w 47"/>
                <a:gd name="T37" fmla="*/ 26 h 40"/>
                <a:gd name="T38" fmla="*/ 0 w 47"/>
                <a:gd name="T39" fmla="*/ 20 h 40"/>
                <a:gd name="T40" fmla="*/ 2 w 47"/>
                <a:gd name="T41" fmla="*/ 15 h 40"/>
                <a:gd name="T42" fmla="*/ 3 w 47"/>
                <a:gd name="T43" fmla="*/ 10 h 40"/>
                <a:gd name="T44" fmla="*/ 6 w 47"/>
                <a:gd name="T45" fmla="*/ 5 h 40"/>
                <a:gd name="T46" fmla="*/ 11 w 47"/>
                <a:gd name="T47" fmla="*/ 3 h 40"/>
                <a:gd name="T48" fmla="*/ 16 w 47"/>
                <a:gd name="T49" fmla="*/ 0 h 40"/>
                <a:gd name="T50" fmla="*/ 24 w 47"/>
                <a:gd name="T51" fmla="*/ 0 h 40"/>
                <a:gd name="T52" fmla="*/ 25 w 47"/>
                <a:gd name="T53" fmla="*/ 0 h 40"/>
                <a:gd name="T54" fmla="*/ 25 w 47"/>
                <a:gd name="T55" fmla="*/ 32 h 40"/>
                <a:gd name="T56" fmla="*/ 30 w 47"/>
                <a:gd name="T57" fmla="*/ 32 h 40"/>
                <a:gd name="T58" fmla="*/ 33 w 47"/>
                <a:gd name="T59" fmla="*/ 31 h 40"/>
                <a:gd name="T60" fmla="*/ 36 w 47"/>
                <a:gd name="T61" fmla="*/ 28 h 40"/>
                <a:gd name="T62" fmla="*/ 37 w 47"/>
                <a:gd name="T63" fmla="*/ 26 h 40"/>
                <a:gd name="T64" fmla="*/ 38 w 47"/>
                <a:gd name="T65" fmla="*/ 23 h 40"/>
                <a:gd name="T66" fmla="*/ 39 w 47"/>
                <a:gd name="T67" fmla="*/ 20 h 40"/>
                <a:gd name="T68" fmla="*/ 38 w 47"/>
                <a:gd name="T69" fmla="*/ 16 h 40"/>
                <a:gd name="T70" fmla="*/ 37 w 47"/>
                <a:gd name="T71" fmla="*/ 12 h 40"/>
                <a:gd name="T72" fmla="*/ 36 w 47"/>
                <a:gd name="T73" fmla="*/ 10 h 40"/>
                <a:gd name="T74" fmla="*/ 32 w 47"/>
                <a:gd name="T75" fmla="*/ 7 h 40"/>
                <a:gd name="T76" fmla="*/ 17 w 47"/>
                <a:gd name="T77" fmla="*/ 32 h 40"/>
                <a:gd name="T78" fmla="*/ 17 w 47"/>
                <a:gd name="T79" fmla="*/ 7 h 40"/>
                <a:gd name="T80" fmla="*/ 14 w 47"/>
                <a:gd name="T81" fmla="*/ 9 h 40"/>
                <a:gd name="T82" fmla="*/ 11 w 47"/>
                <a:gd name="T83" fmla="*/ 11 h 40"/>
                <a:gd name="T84" fmla="*/ 9 w 47"/>
                <a:gd name="T85" fmla="*/ 14 h 40"/>
                <a:gd name="T86" fmla="*/ 8 w 47"/>
                <a:gd name="T87" fmla="*/ 16 h 40"/>
                <a:gd name="T88" fmla="*/ 8 w 47"/>
                <a:gd name="T89" fmla="*/ 20 h 40"/>
                <a:gd name="T90" fmla="*/ 8 w 47"/>
                <a:gd name="T91" fmla="*/ 25 h 40"/>
                <a:gd name="T92" fmla="*/ 10 w 47"/>
                <a:gd name="T93" fmla="*/ 28 h 40"/>
                <a:gd name="T94" fmla="*/ 13 w 47"/>
                <a:gd name="T95" fmla="*/ 31 h 40"/>
                <a:gd name="T96" fmla="*/ 15 w 47"/>
                <a:gd name="T97" fmla="*/ 32 h 40"/>
                <a:gd name="T98" fmla="*/ 17 w 47"/>
                <a:gd name="T9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0">
                  <a:moveTo>
                    <a:pt x="32" y="7"/>
                  </a:moveTo>
                  <a:lnTo>
                    <a:pt x="33" y="0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3" y="7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7" y="20"/>
                  </a:lnTo>
                  <a:lnTo>
                    <a:pt x="46" y="26"/>
                  </a:lnTo>
                  <a:lnTo>
                    <a:pt x="43" y="31"/>
                  </a:lnTo>
                  <a:lnTo>
                    <a:pt x="41" y="34"/>
                  </a:lnTo>
                  <a:lnTo>
                    <a:pt x="36" y="38"/>
                  </a:lnTo>
                  <a:lnTo>
                    <a:pt x="30" y="39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32"/>
                  </a:lnTo>
                  <a:lnTo>
                    <a:pt x="30" y="32"/>
                  </a:lnTo>
                  <a:lnTo>
                    <a:pt x="33" y="31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2" y="7"/>
                  </a:lnTo>
                  <a:close/>
                  <a:moveTo>
                    <a:pt x="17" y="32"/>
                  </a:moveTo>
                  <a:lnTo>
                    <a:pt x="17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5"/>
            <p:cNvSpPr>
              <a:spLocks/>
            </p:cNvSpPr>
            <p:nvPr/>
          </p:nvSpPr>
          <p:spPr bwMode="auto">
            <a:xfrm>
              <a:off x="967" y="2420"/>
              <a:ext cx="62" cy="24"/>
            </a:xfrm>
            <a:custGeom>
              <a:avLst/>
              <a:gdLst>
                <a:gd name="T0" fmla="*/ 62 w 62"/>
                <a:gd name="T1" fmla="*/ 24 h 24"/>
                <a:gd name="T2" fmla="*/ 0 w 62"/>
                <a:gd name="T3" fmla="*/ 7 h 24"/>
                <a:gd name="T4" fmla="*/ 0 w 62"/>
                <a:gd name="T5" fmla="*/ 0 h 24"/>
                <a:gd name="T6" fmla="*/ 62 w 62"/>
                <a:gd name="T7" fmla="*/ 18 h 24"/>
                <a:gd name="T8" fmla="*/ 62 w 6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2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2" y="18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6"/>
            <p:cNvSpPr>
              <a:spLocks/>
            </p:cNvSpPr>
            <p:nvPr/>
          </p:nvSpPr>
          <p:spPr bwMode="auto">
            <a:xfrm>
              <a:off x="983" y="2382"/>
              <a:ext cx="47" cy="36"/>
            </a:xfrm>
            <a:custGeom>
              <a:avLst/>
              <a:gdLst>
                <a:gd name="T0" fmla="*/ 31 w 47"/>
                <a:gd name="T1" fmla="*/ 28 h 36"/>
                <a:gd name="T2" fmla="*/ 37 w 47"/>
                <a:gd name="T3" fmla="*/ 25 h 36"/>
                <a:gd name="T4" fmla="*/ 39 w 47"/>
                <a:gd name="T5" fmla="*/ 17 h 36"/>
                <a:gd name="T6" fmla="*/ 37 w 47"/>
                <a:gd name="T7" fmla="*/ 10 h 36"/>
                <a:gd name="T8" fmla="*/ 33 w 47"/>
                <a:gd name="T9" fmla="*/ 7 h 36"/>
                <a:gd name="T10" fmla="*/ 30 w 47"/>
                <a:gd name="T11" fmla="*/ 11 h 36"/>
                <a:gd name="T12" fmla="*/ 27 w 47"/>
                <a:gd name="T13" fmla="*/ 18 h 36"/>
                <a:gd name="T14" fmla="*/ 24 w 47"/>
                <a:gd name="T15" fmla="*/ 28 h 36"/>
                <a:gd name="T16" fmla="*/ 19 w 47"/>
                <a:gd name="T17" fmla="*/ 33 h 36"/>
                <a:gd name="T18" fmla="*/ 14 w 47"/>
                <a:gd name="T19" fmla="*/ 36 h 36"/>
                <a:gd name="T20" fmla="*/ 8 w 47"/>
                <a:gd name="T21" fmla="*/ 34 h 36"/>
                <a:gd name="T22" fmla="*/ 4 w 47"/>
                <a:gd name="T23" fmla="*/ 31 h 36"/>
                <a:gd name="T24" fmla="*/ 2 w 47"/>
                <a:gd name="T25" fmla="*/ 26 h 36"/>
                <a:gd name="T26" fmla="*/ 0 w 47"/>
                <a:gd name="T27" fmla="*/ 20 h 36"/>
                <a:gd name="T28" fmla="*/ 2 w 47"/>
                <a:gd name="T29" fmla="*/ 11 h 36"/>
                <a:gd name="T30" fmla="*/ 6 w 47"/>
                <a:gd name="T31" fmla="*/ 5 h 36"/>
                <a:gd name="T32" fmla="*/ 13 w 47"/>
                <a:gd name="T33" fmla="*/ 3 h 36"/>
                <a:gd name="T34" fmla="*/ 11 w 47"/>
                <a:gd name="T35" fmla="*/ 11 h 36"/>
                <a:gd name="T36" fmla="*/ 8 w 47"/>
                <a:gd name="T37" fmla="*/ 16 h 36"/>
                <a:gd name="T38" fmla="*/ 8 w 47"/>
                <a:gd name="T39" fmla="*/ 22 h 36"/>
                <a:gd name="T40" fmla="*/ 10 w 47"/>
                <a:gd name="T41" fmla="*/ 27 h 36"/>
                <a:gd name="T42" fmla="*/ 15 w 47"/>
                <a:gd name="T43" fmla="*/ 27 h 36"/>
                <a:gd name="T44" fmla="*/ 16 w 47"/>
                <a:gd name="T45" fmla="*/ 23 h 36"/>
                <a:gd name="T46" fmla="*/ 19 w 47"/>
                <a:gd name="T47" fmla="*/ 18 h 36"/>
                <a:gd name="T48" fmla="*/ 21 w 47"/>
                <a:gd name="T49" fmla="*/ 7 h 36"/>
                <a:gd name="T50" fmla="*/ 26 w 47"/>
                <a:gd name="T51" fmla="*/ 3 h 36"/>
                <a:gd name="T52" fmla="*/ 32 w 47"/>
                <a:gd name="T53" fmla="*/ 0 h 36"/>
                <a:gd name="T54" fmla="*/ 39 w 47"/>
                <a:gd name="T55" fmla="*/ 3 h 36"/>
                <a:gd name="T56" fmla="*/ 44 w 47"/>
                <a:gd name="T57" fmla="*/ 9 h 36"/>
                <a:gd name="T58" fmla="*/ 47 w 47"/>
                <a:gd name="T59" fmla="*/ 17 h 36"/>
                <a:gd name="T60" fmla="*/ 44 w 47"/>
                <a:gd name="T61" fmla="*/ 27 h 36"/>
                <a:gd name="T62" fmla="*/ 39 w 47"/>
                <a:gd name="T63" fmla="*/ 33 h 36"/>
                <a:gd name="T64" fmla="*/ 32 w 47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36">
                  <a:moveTo>
                    <a:pt x="32" y="36"/>
                  </a:moveTo>
                  <a:lnTo>
                    <a:pt x="31" y="28"/>
                  </a:lnTo>
                  <a:lnTo>
                    <a:pt x="35" y="27"/>
                  </a:lnTo>
                  <a:lnTo>
                    <a:pt x="37" y="25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7" y="18"/>
                  </a:lnTo>
                  <a:lnTo>
                    <a:pt x="25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9" y="18"/>
                  </a:lnTo>
                  <a:lnTo>
                    <a:pt x="20" y="12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6" y="12"/>
                  </a:lnTo>
                  <a:lnTo>
                    <a:pt x="47" y="17"/>
                  </a:lnTo>
                  <a:lnTo>
                    <a:pt x="46" y="22"/>
                  </a:lnTo>
                  <a:lnTo>
                    <a:pt x="44" y="27"/>
                  </a:lnTo>
                  <a:lnTo>
                    <a:pt x="43" y="31"/>
                  </a:lnTo>
                  <a:lnTo>
                    <a:pt x="39" y="33"/>
                  </a:lnTo>
                  <a:lnTo>
                    <a:pt x="36" y="34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97"/>
            <p:cNvSpPr>
              <a:spLocks noChangeArrowheads="1"/>
            </p:cNvSpPr>
            <p:nvPr/>
          </p:nvSpPr>
          <p:spPr bwMode="auto">
            <a:xfrm>
              <a:off x="1368" y="746"/>
              <a:ext cx="2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8"/>
            <p:cNvSpPr>
              <a:spLocks noEditPoints="1"/>
            </p:cNvSpPr>
            <p:nvPr/>
          </p:nvSpPr>
          <p:spPr bwMode="auto">
            <a:xfrm>
              <a:off x="1397" y="710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0 w 39"/>
                <a:gd name="T5" fmla="*/ 18 h 61"/>
                <a:gd name="T6" fmla="*/ 2 w 39"/>
                <a:gd name="T7" fmla="*/ 14 h 61"/>
                <a:gd name="T8" fmla="*/ 4 w 39"/>
                <a:gd name="T9" fmla="*/ 10 h 61"/>
                <a:gd name="T10" fmla="*/ 6 w 39"/>
                <a:gd name="T11" fmla="*/ 6 h 61"/>
                <a:gd name="T12" fmla="*/ 9 w 39"/>
                <a:gd name="T13" fmla="*/ 4 h 61"/>
                <a:gd name="T14" fmla="*/ 11 w 39"/>
                <a:gd name="T15" fmla="*/ 1 h 61"/>
                <a:gd name="T16" fmla="*/ 15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3 h 61"/>
                <a:gd name="T24" fmla="*/ 32 w 39"/>
                <a:gd name="T25" fmla="*/ 5 h 61"/>
                <a:gd name="T26" fmla="*/ 35 w 39"/>
                <a:gd name="T27" fmla="*/ 7 h 61"/>
                <a:gd name="T28" fmla="*/ 37 w 39"/>
                <a:gd name="T29" fmla="*/ 12 h 61"/>
                <a:gd name="T30" fmla="*/ 38 w 39"/>
                <a:gd name="T31" fmla="*/ 17 h 61"/>
                <a:gd name="T32" fmla="*/ 38 w 39"/>
                <a:gd name="T33" fmla="*/ 21 h 61"/>
                <a:gd name="T34" fmla="*/ 39 w 39"/>
                <a:gd name="T35" fmla="*/ 26 h 61"/>
                <a:gd name="T36" fmla="*/ 39 w 39"/>
                <a:gd name="T37" fmla="*/ 31 h 61"/>
                <a:gd name="T38" fmla="*/ 39 w 39"/>
                <a:gd name="T39" fmla="*/ 38 h 61"/>
                <a:gd name="T40" fmla="*/ 38 w 39"/>
                <a:gd name="T41" fmla="*/ 43 h 61"/>
                <a:gd name="T42" fmla="*/ 37 w 39"/>
                <a:gd name="T43" fmla="*/ 48 h 61"/>
                <a:gd name="T44" fmla="*/ 36 w 39"/>
                <a:gd name="T45" fmla="*/ 53 h 61"/>
                <a:gd name="T46" fmla="*/ 33 w 39"/>
                <a:gd name="T47" fmla="*/ 56 h 61"/>
                <a:gd name="T48" fmla="*/ 31 w 39"/>
                <a:gd name="T49" fmla="*/ 59 h 61"/>
                <a:gd name="T50" fmla="*/ 27 w 39"/>
                <a:gd name="T51" fmla="*/ 60 h 61"/>
                <a:gd name="T52" fmla="*/ 24 w 39"/>
                <a:gd name="T53" fmla="*/ 61 h 61"/>
                <a:gd name="T54" fmla="*/ 20 w 39"/>
                <a:gd name="T55" fmla="*/ 61 h 61"/>
                <a:gd name="T56" fmla="*/ 14 w 39"/>
                <a:gd name="T57" fmla="*/ 61 h 61"/>
                <a:gd name="T58" fmla="*/ 10 w 39"/>
                <a:gd name="T59" fmla="*/ 59 h 61"/>
                <a:gd name="T60" fmla="*/ 5 w 39"/>
                <a:gd name="T61" fmla="*/ 56 h 61"/>
                <a:gd name="T62" fmla="*/ 2 w 39"/>
                <a:gd name="T63" fmla="*/ 45 h 61"/>
                <a:gd name="T64" fmla="*/ 0 w 39"/>
                <a:gd name="T65" fmla="*/ 31 h 61"/>
                <a:gd name="T66" fmla="*/ 8 w 39"/>
                <a:gd name="T67" fmla="*/ 31 h 61"/>
                <a:gd name="T68" fmla="*/ 8 w 39"/>
                <a:gd name="T69" fmla="*/ 38 h 61"/>
                <a:gd name="T70" fmla="*/ 9 w 39"/>
                <a:gd name="T71" fmla="*/ 43 h 61"/>
                <a:gd name="T72" fmla="*/ 10 w 39"/>
                <a:gd name="T73" fmla="*/ 48 h 61"/>
                <a:gd name="T74" fmla="*/ 11 w 39"/>
                <a:gd name="T75" fmla="*/ 50 h 61"/>
                <a:gd name="T76" fmla="*/ 14 w 39"/>
                <a:gd name="T77" fmla="*/ 53 h 61"/>
                <a:gd name="T78" fmla="*/ 16 w 39"/>
                <a:gd name="T79" fmla="*/ 54 h 61"/>
                <a:gd name="T80" fmla="*/ 20 w 39"/>
                <a:gd name="T81" fmla="*/ 55 h 61"/>
                <a:gd name="T82" fmla="*/ 22 w 39"/>
                <a:gd name="T83" fmla="*/ 54 h 61"/>
                <a:gd name="T84" fmla="*/ 26 w 39"/>
                <a:gd name="T85" fmla="*/ 53 h 61"/>
                <a:gd name="T86" fmla="*/ 28 w 39"/>
                <a:gd name="T87" fmla="*/ 50 h 61"/>
                <a:gd name="T88" fmla="*/ 30 w 39"/>
                <a:gd name="T89" fmla="*/ 48 h 61"/>
                <a:gd name="T90" fmla="*/ 31 w 39"/>
                <a:gd name="T91" fmla="*/ 43 h 61"/>
                <a:gd name="T92" fmla="*/ 31 w 39"/>
                <a:gd name="T93" fmla="*/ 38 h 61"/>
                <a:gd name="T94" fmla="*/ 31 w 39"/>
                <a:gd name="T95" fmla="*/ 31 h 61"/>
                <a:gd name="T96" fmla="*/ 31 w 39"/>
                <a:gd name="T97" fmla="*/ 25 h 61"/>
                <a:gd name="T98" fmla="*/ 31 w 39"/>
                <a:gd name="T99" fmla="*/ 18 h 61"/>
                <a:gd name="T100" fmla="*/ 30 w 39"/>
                <a:gd name="T101" fmla="*/ 15 h 61"/>
                <a:gd name="T102" fmla="*/ 28 w 39"/>
                <a:gd name="T103" fmla="*/ 12 h 61"/>
                <a:gd name="T104" fmla="*/ 26 w 39"/>
                <a:gd name="T105" fmla="*/ 9 h 61"/>
                <a:gd name="T106" fmla="*/ 22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8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8" y="43"/>
                  </a:lnTo>
                  <a:lnTo>
                    <a:pt x="37" y="48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99"/>
            <p:cNvSpPr>
              <a:spLocks noChangeArrowheads="1"/>
            </p:cNvSpPr>
            <p:nvPr/>
          </p:nvSpPr>
          <p:spPr bwMode="auto">
            <a:xfrm>
              <a:off x="1447" y="763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"/>
            <p:cNvSpPr>
              <a:spLocks/>
            </p:cNvSpPr>
            <p:nvPr/>
          </p:nvSpPr>
          <p:spPr bwMode="auto">
            <a:xfrm>
              <a:off x="1467" y="711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9 w 39"/>
                <a:gd name="T3" fmla="*/ 43 h 60"/>
                <a:gd name="T4" fmla="*/ 10 w 39"/>
                <a:gd name="T5" fmla="*/ 48 h 60"/>
                <a:gd name="T6" fmla="*/ 12 w 39"/>
                <a:gd name="T7" fmla="*/ 50 h 60"/>
                <a:gd name="T8" fmla="*/ 15 w 39"/>
                <a:gd name="T9" fmla="*/ 53 h 60"/>
                <a:gd name="T10" fmla="*/ 20 w 39"/>
                <a:gd name="T11" fmla="*/ 54 h 60"/>
                <a:gd name="T12" fmla="*/ 23 w 39"/>
                <a:gd name="T13" fmla="*/ 53 h 60"/>
                <a:gd name="T14" fmla="*/ 26 w 39"/>
                <a:gd name="T15" fmla="*/ 52 h 60"/>
                <a:gd name="T16" fmla="*/ 28 w 39"/>
                <a:gd name="T17" fmla="*/ 49 h 60"/>
                <a:gd name="T18" fmla="*/ 31 w 39"/>
                <a:gd name="T19" fmla="*/ 47 h 60"/>
                <a:gd name="T20" fmla="*/ 32 w 39"/>
                <a:gd name="T21" fmla="*/ 43 h 60"/>
                <a:gd name="T22" fmla="*/ 32 w 39"/>
                <a:gd name="T23" fmla="*/ 39 h 60"/>
                <a:gd name="T24" fmla="*/ 32 w 39"/>
                <a:gd name="T25" fmla="*/ 36 h 60"/>
                <a:gd name="T26" fmla="*/ 31 w 39"/>
                <a:gd name="T27" fmla="*/ 32 h 60"/>
                <a:gd name="T28" fmla="*/ 28 w 39"/>
                <a:gd name="T29" fmla="*/ 30 h 60"/>
                <a:gd name="T30" fmla="*/ 27 w 39"/>
                <a:gd name="T31" fmla="*/ 28 h 60"/>
                <a:gd name="T32" fmla="*/ 23 w 39"/>
                <a:gd name="T33" fmla="*/ 27 h 60"/>
                <a:gd name="T34" fmla="*/ 20 w 39"/>
                <a:gd name="T35" fmla="*/ 26 h 60"/>
                <a:gd name="T36" fmla="*/ 16 w 39"/>
                <a:gd name="T37" fmla="*/ 27 h 60"/>
                <a:gd name="T38" fmla="*/ 13 w 39"/>
                <a:gd name="T39" fmla="*/ 28 h 60"/>
                <a:gd name="T40" fmla="*/ 11 w 39"/>
                <a:gd name="T41" fmla="*/ 30 h 60"/>
                <a:gd name="T42" fmla="*/ 9 w 39"/>
                <a:gd name="T43" fmla="*/ 32 h 60"/>
                <a:gd name="T44" fmla="*/ 1 w 39"/>
                <a:gd name="T45" fmla="*/ 31 h 60"/>
                <a:gd name="T46" fmla="*/ 7 w 39"/>
                <a:gd name="T47" fmla="*/ 0 h 60"/>
                <a:gd name="T48" fmla="*/ 37 w 39"/>
                <a:gd name="T49" fmla="*/ 0 h 60"/>
                <a:gd name="T50" fmla="*/ 37 w 39"/>
                <a:gd name="T51" fmla="*/ 8 h 60"/>
                <a:gd name="T52" fmla="*/ 13 w 39"/>
                <a:gd name="T53" fmla="*/ 8 h 60"/>
                <a:gd name="T54" fmla="*/ 11 w 39"/>
                <a:gd name="T55" fmla="*/ 24 h 60"/>
                <a:gd name="T56" fmla="*/ 16 w 39"/>
                <a:gd name="T57" fmla="*/ 20 h 60"/>
                <a:gd name="T58" fmla="*/ 22 w 39"/>
                <a:gd name="T59" fmla="*/ 20 h 60"/>
                <a:gd name="T60" fmla="*/ 27 w 39"/>
                <a:gd name="T61" fmla="*/ 20 h 60"/>
                <a:gd name="T62" fmla="*/ 31 w 39"/>
                <a:gd name="T63" fmla="*/ 22 h 60"/>
                <a:gd name="T64" fmla="*/ 34 w 39"/>
                <a:gd name="T65" fmla="*/ 25 h 60"/>
                <a:gd name="T66" fmla="*/ 38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8 w 39"/>
                <a:gd name="T75" fmla="*/ 49 h 60"/>
                <a:gd name="T76" fmla="*/ 35 w 39"/>
                <a:gd name="T77" fmla="*/ 53 h 60"/>
                <a:gd name="T78" fmla="*/ 32 w 39"/>
                <a:gd name="T79" fmla="*/ 57 h 60"/>
                <a:gd name="T80" fmla="*/ 28 w 39"/>
                <a:gd name="T81" fmla="*/ 59 h 60"/>
                <a:gd name="T82" fmla="*/ 24 w 39"/>
                <a:gd name="T83" fmla="*/ 60 h 60"/>
                <a:gd name="T84" fmla="*/ 20 w 39"/>
                <a:gd name="T85" fmla="*/ 60 h 60"/>
                <a:gd name="T86" fmla="*/ 15 w 39"/>
                <a:gd name="T87" fmla="*/ 60 h 60"/>
                <a:gd name="T88" fmla="*/ 10 w 39"/>
                <a:gd name="T89" fmla="*/ 59 h 60"/>
                <a:gd name="T90" fmla="*/ 6 w 39"/>
                <a:gd name="T91" fmla="*/ 57 h 60"/>
                <a:gd name="T92" fmla="*/ 4 w 39"/>
                <a:gd name="T93" fmla="*/ 53 h 60"/>
                <a:gd name="T94" fmla="*/ 1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9" y="43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20" y="54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7" y="28"/>
                  </a:lnTo>
                  <a:lnTo>
                    <a:pt x="23" y="27"/>
                  </a:lnTo>
                  <a:lnTo>
                    <a:pt x="20" y="26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1" y="31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8"/>
                  </a:lnTo>
                  <a:lnTo>
                    <a:pt x="13" y="8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7" y="20"/>
                  </a:lnTo>
                  <a:lnTo>
                    <a:pt x="31" y="22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5" y="53"/>
                  </a:lnTo>
                  <a:lnTo>
                    <a:pt x="32" y="57"/>
                  </a:lnTo>
                  <a:lnTo>
                    <a:pt x="28" y="59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10" y="59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1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1"/>
            <p:cNvSpPr>
              <a:spLocks noEditPoints="1"/>
            </p:cNvSpPr>
            <p:nvPr/>
          </p:nvSpPr>
          <p:spPr bwMode="auto">
            <a:xfrm>
              <a:off x="1862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3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5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1 w 40"/>
                <a:gd name="T25" fmla="*/ 5 h 61"/>
                <a:gd name="T26" fmla="*/ 35 w 40"/>
                <a:gd name="T27" fmla="*/ 7 h 61"/>
                <a:gd name="T28" fmla="*/ 36 w 40"/>
                <a:gd name="T29" fmla="*/ 12 h 61"/>
                <a:gd name="T30" fmla="*/ 37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7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4 w 40"/>
                <a:gd name="T57" fmla="*/ 61 h 61"/>
                <a:gd name="T58" fmla="*/ 9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9 w 40"/>
                <a:gd name="T73" fmla="*/ 48 h 61"/>
                <a:gd name="T74" fmla="*/ 12 w 40"/>
                <a:gd name="T75" fmla="*/ 50 h 61"/>
                <a:gd name="T76" fmla="*/ 14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5 w 40"/>
                <a:gd name="T85" fmla="*/ 53 h 61"/>
                <a:gd name="T86" fmla="*/ 28 w 40"/>
                <a:gd name="T87" fmla="*/ 50 h 61"/>
                <a:gd name="T88" fmla="*/ 30 w 40"/>
                <a:gd name="T89" fmla="*/ 48 h 61"/>
                <a:gd name="T90" fmla="*/ 30 w 40"/>
                <a:gd name="T91" fmla="*/ 43 h 61"/>
                <a:gd name="T92" fmla="*/ 31 w 40"/>
                <a:gd name="T93" fmla="*/ 38 h 61"/>
                <a:gd name="T94" fmla="*/ 31 w 40"/>
                <a:gd name="T95" fmla="*/ 31 h 61"/>
                <a:gd name="T96" fmla="*/ 31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5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4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7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5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2"/>
            <p:cNvSpPr>
              <a:spLocks noEditPoints="1"/>
            </p:cNvSpPr>
            <p:nvPr/>
          </p:nvSpPr>
          <p:spPr bwMode="auto">
            <a:xfrm>
              <a:off x="2271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3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6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1 w 40"/>
                <a:gd name="T25" fmla="*/ 5 h 61"/>
                <a:gd name="T26" fmla="*/ 35 w 40"/>
                <a:gd name="T27" fmla="*/ 7 h 61"/>
                <a:gd name="T28" fmla="*/ 36 w 40"/>
                <a:gd name="T29" fmla="*/ 12 h 61"/>
                <a:gd name="T30" fmla="*/ 38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8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4 w 40"/>
                <a:gd name="T57" fmla="*/ 61 h 61"/>
                <a:gd name="T58" fmla="*/ 9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9 w 40"/>
                <a:gd name="T73" fmla="*/ 48 h 61"/>
                <a:gd name="T74" fmla="*/ 12 w 40"/>
                <a:gd name="T75" fmla="*/ 50 h 61"/>
                <a:gd name="T76" fmla="*/ 14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5 w 40"/>
                <a:gd name="T85" fmla="*/ 53 h 61"/>
                <a:gd name="T86" fmla="*/ 28 w 40"/>
                <a:gd name="T87" fmla="*/ 50 h 61"/>
                <a:gd name="T88" fmla="*/ 30 w 40"/>
                <a:gd name="T89" fmla="*/ 48 h 61"/>
                <a:gd name="T90" fmla="*/ 30 w 40"/>
                <a:gd name="T91" fmla="*/ 43 h 61"/>
                <a:gd name="T92" fmla="*/ 31 w 40"/>
                <a:gd name="T93" fmla="*/ 38 h 61"/>
                <a:gd name="T94" fmla="*/ 31 w 40"/>
                <a:gd name="T95" fmla="*/ 31 h 61"/>
                <a:gd name="T96" fmla="*/ 31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5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4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5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03"/>
            <p:cNvSpPr>
              <a:spLocks noChangeArrowheads="1"/>
            </p:cNvSpPr>
            <p:nvPr/>
          </p:nvSpPr>
          <p:spPr bwMode="auto">
            <a:xfrm>
              <a:off x="2322" y="763"/>
              <a:ext cx="7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4"/>
            <p:cNvSpPr>
              <a:spLocks/>
            </p:cNvSpPr>
            <p:nvPr/>
          </p:nvSpPr>
          <p:spPr bwMode="auto">
            <a:xfrm>
              <a:off x="2342" y="711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7 w 39"/>
                <a:gd name="T3" fmla="*/ 43 h 60"/>
                <a:gd name="T4" fmla="*/ 8 w 39"/>
                <a:gd name="T5" fmla="*/ 48 h 60"/>
                <a:gd name="T6" fmla="*/ 10 w 39"/>
                <a:gd name="T7" fmla="*/ 50 h 60"/>
                <a:gd name="T8" fmla="*/ 14 w 39"/>
                <a:gd name="T9" fmla="*/ 53 h 60"/>
                <a:gd name="T10" fmla="*/ 19 w 39"/>
                <a:gd name="T11" fmla="*/ 54 h 60"/>
                <a:gd name="T12" fmla="*/ 21 w 39"/>
                <a:gd name="T13" fmla="*/ 53 h 60"/>
                <a:gd name="T14" fmla="*/ 25 w 39"/>
                <a:gd name="T15" fmla="*/ 52 h 60"/>
                <a:gd name="T16" fmla="*/ 28 w 39"/>
                <a:gd name="T17" fmla="*/ 49 h 60"/>
                <a:gd name="T18" fmla="*/ 29 w 39"/>
                <a:gd name="T19" fmla="*/ 47 h 60"/>
                <a:gd name="T20" fmla="*/ 30 w 39"/>
                <a:gd name="T21" fmla="*/ 43 h 60"/>
                <a:gd name="T22" fmla="*/ 31 w 39"/>
                <a:gd name="T23" fmla="*/ 39 h 60"/>
                <a:gd name="T24" fmla="*/ 30 w 39"/>
                <a:gd name="T25" fmla="*/ 36 h 60"/>
                <a:gd name="T26" fmla="*/ 30 w 39"/>
                <a:gd name="T27" fmla="*/ 32 h 60"/>
                <a:gd name="T28" fmla="*/ 28 w 39"/>
                <a:gd name="T29" fmla="*/ 30 h 60"/>
                <a:gd name="T30" fmla="*/ 25 w 39"/>
                <a:gd name="T31" fmla="*/ 28 h 60"/>
                <a:gd name="T32" fmla="*/ 23 w 39"/>
                <a:gd name="T33" fmla="*/ 27 h 60"/>
                <a:gd name="T34" fmla="*/ 19 w 39"/>
                <a:gd name="T35" fmla="*/ 26 h 60"/>
                <a:gd name="T36" fmla="*/ 15 w 39"/>
                <a:gd name="T37" fmla="*/ 27 h 60"/>
                <a:gd name="T38" fmla="*/ 12 w 39"/>
                <a:gd name="T39" fmla="*/ 28 h 60"/>
                <a:gd name="T40" fmla="*/ 9 w 39"/>
                <a:gd name="T41" fmla="*/ 30 h 60"/>
                <a:gd name="T42" fmla="*/ 8 w 39"/>
                <a:gd name="T43" fmla="*/ 32 h 60"/>
                <a:gd name="T44" fmla="*/ 1 w 39"/>
                <a:gd name="T45" fmla="*/ 31 h 60"/>
                <a:gd name="T46" fmla="*/ 7 w 39"/>
                <a:gd name="T47" fmla="*/ 0 h 60"/>
                <a:gd name="T48" fmla="*/ 35 w 39"/>
                <a:gd name="T49" fmla="*/ 0 h 60"/>
                <a:gd name="T50" fmla="*/ 35 w 39"/>
                <a:gd name="T51" fmla="*/ 8 h 60"/>
                <a:gd name="T52" fmla="*/ 13 w 39"/>
                <a:gd name="T53" fmla="*/ 8 h 60"/>
                <a:gd name="T54" fmla="*/ 9 w 39"/>
                <a:gd name="T55" fmla="*/ 24 h 60"/>
                <a:gd name="T56" fmla="*/ 15 w 39"/>
                <a:gd name="T57" fmla="*/ 20 h 60"/>
                <a:gd name="T58" fmla="*/ 20 w 39"/>
                <a:gd name="T59" fmla="*/ 20 h 60"/>
                <a:gd name="T60" fmla="*/ 25 w 39"/>
                <a:gd name="T61" fmla="*/ 20 h 60"/>
                <a:gd name="T62" fmla="*/ 30 w 39"/>
                <a:gd name="T63" fmla="*/ 22 h 60"/>
                <a:gd name="T64" fmla="*/ 34 w 39"/>
                <a:gd name="T65" fmla="*/ 25 h 60"/>
                <a:gd name="T66" fmla="*/ 36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6 w 39"/>
                <a:gd name="T75" fmla="*/ 49 h 60"/>
                <a:gd name="T76" fmla="*/ 34 w 39"/>
                <a:gd name="T77" fmla="*/ 53 h 60"/>
                <a:gd name="T78" fmla="*/ 31 w 39"/>
                <a:gd name="T79" fmla="*/ 57 h 60"/>
                <a:gd name="T80" fmla="*/ 28 w 39"/>
                <a:gd name="T81" fmla="*/ 59 h 60"/>
                <a:gd name="T82" fmla="*/ 23 w 39"/>
                <a:gd name="T83" fmla="*/ 60 h 60"/>
                <a:gd name="T84" fmla="*/ 18 w 39"/>
                <a:gd name="T85" fmla="*/ 60 h 60"/>
                <a:gd name="T86" fmla="*/ 13 w 39"/>
                <a:gd name="T87" fmla="*/ 60 h 60"/>
                <a:gd name="T88" fmla="*/ 9 w 39"/>
                <a:gd name="T89" fmla="*/ 59 h 60"/>
                <a:gd name="T90" fmla="*/ 6 w 39"/>
                <a:gd name="T91" fmla="*/ 57 h 60"/>
                <a:gd name="T92" fmla="*/ 2 w 39"/>
                <a:gd name="T93" fmla="*/ 53 h 60"/>
                <a:gd name="T94" fmla="*/ 1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7" y="43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4" y="53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5" y="52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3"/>
                  </a:lnTo>
                  <a:lnTo>
                    <a:pt x="31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3" y="27"/>
                  </a:lnTo>
                  <a:lnTo>
                    <a:pt x="19" y="26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1" y="31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13" y="8"/>
                  </a:lnTo>
                  <a:lnTo>
                    <a:pt x="9" y="24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22"/>
                  </a:lnTo>
                  <a:lnTo>
                    <a:pt x="34" y="25"/>
                  </a:lnTo>
                  <a:lnTo>
                    <a:pt x="36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6" y="49"/>
                  </a:lnTo>
                  <a:lnTo>
                    <a:pt x="34" y="53"/>
                  </a:lnTo>
                  <a:lnTo>
                    <a:pt x="31" y="57"/>
                  </a:lnTo>
                  <a:lnTo>
                    <a:pt x="28" y="59"/>
                  </a:lnTo>
                  <a:lnTo>
                    <a:pt x="23" y="60"/>
                  </a:lnTo>
                  <a:lnTo>
                    <a:pt x="18" y="60"/>
                  </a:lnTo>
                  <a:lnTo>
                    <a:pt x="13" y="60"/>
                  </a:lnTo>
                  <a:lnTo>
                    <a:pt x="9" y="59"/>
                  </a:lnTo>
                  <a:lnTo>
                    <a:pt x="6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5"/>
            <p:cNvSpPr>
              <a:spLocks/>
            </p:cNvSpPr>
            <p:nvPr/>
          </p:nvSpPr>
          <p:spPr bwMode="auto">
            <a:xfrm>
              <a:off x="2720" y="710"/>
              <a:ext cx="22" cy="61"/>
            </a:xfrm>
            <a:custGeom>
              <a:avLst/>
              <a:gdLst>
                <a:gd name="T0" fmla="*/ 22 w 22"/>
                <a:gd name="T1" fmla="*/ 61 h 61"/>
                <a:gd name="T2" fmla="*/ 14 w 22"/>
                <a:gd name="T3" fmla="*/ 61 h 61"/>
                <a:gd name="T4" fmla="*/ 14 w 22"/>
                <a:gd name="T5" fmla="*/ 14 h 61"/>
                <a:gd name="T6" fmla="*/ 11 w 22"/>
                <a:gd name="T7" fmla="*/ 16 h 61"/>
                <a:gd name="T8" fmla="*/ 7 w 22"/>
                <a:gd name="T9" fmla="*/ 18 h 61"/>
                <a:gd name="T10" fmla="*/ 4 w 22"/>
                <a:gd name="T11" fmla="*/ 21 h 61"/>
                <a:gd name="T12" fmla="*/ 0 w 22"/>
                <a:gd name="T13" fmla="*/ 22 h 61"/>
                <a:gd name="T14" fmla="*/ 0 w 22"/>
                <a:gd name="T15" fmla="*/ 15 h 61"/>
                <a:gd name="T16" fmla="*/ 6 w 22"/>
                <a:gd name="T17" fmla="*/ 12 h 61"/>
                <a:gd name="T18" fmla="*/ 11 w 22"/>
                <a:gd name="T19" fmla="*/ 9 h 61"/>
                <a:gd name="T20" fmla="*/ 15 w 22"/>
                <a:gd name="T21" fmla="*/ 4 h 61"/>
                <a:gd name="T22" fmla="*/ 17 w 22"/>
                <a:gd name="T23" fmla="*/ 0 h 61"/>
                <a:gd name="T24" fmla="*/ 22 w 22"/>
                <a:gd name="T25" fmla="*/ 0 h 61"/>
                <a:gd name="T26" fmla="*/ 22 w 22"/>
                <a:gd name="T2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1">
                  <a:moveTo>
                    <a:pt x="22" y="61"/>
                  </a:moveTo>
                  <a:lnTo>
                    <a:pt x="14" y="6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06"/>
            <p:cNvSpPr>
              <a:spLocks noChangeArrowheads="1"/>
            </p:cNvSpPr>
            <p:nvPr/>
          </p:nvSpPr>
          <p:spPr bwMode="auto">
            <a:xfrm>
              <a:off x="2765" y="763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7"/>
            <p:cNvSpPr>
              <a:spLocks noEditPoints="1"/>
            </p:cNvSpPr>
            <p:nvPr/>
          </p:nvSpPr>
          <p:spPr bwMode="auto">
            <a:xfrm>
              <a:off x="2785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4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6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2 w 40"/>
                <a:gd name="T25" fmla="*/ 5 h 61"/>
                <a:gd name="T26" fmla="*/ 35 w 40"/>
                <a:gd name="T27" fmla="*/ 7 h 61"/>
                <a:gd name="T28" fmla="*/ 37 w 40"/>
                <a:gd name="T29" fmla="*/ 12 h 61"/>
                <a:gd name="T30" fmla="*/ 38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8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5 w 40"/>
                <a:gd name="T57" fmla="*/ 61 h 61"/>
                <a:gd name="T58" fmla="*/ 10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10 w 40"/>
                <a:gd name="T73" fmla="*/ 48 h 61"/>
                <a:gd name="T74" fmla="*/ 11 w 40"/>
                <a:gd name="T75" fmla="*/ 50 h 61"/>
                <a:gd name="T76" fmla="*/ 13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6 w 40"/>
                <a:gd name="T85" fmla="*/ 53 h 61"/>
                <a:gd name="T86" fmla="*/ 28 w 40"/>
                <a:gd name="T87" fmla="*/ 50 h 61"/>
                <a:gd name="T88" fmla="*/ 29 w 40"/>
                <a:gd name="T89" fmla="*/ 48 h 61"/>
                <a:gd name="T90" fmla="*/ 30 w 40"/>
                <a:gd name="T91" fmla="*/ 43 h 61"/>
                <a:gd name="T92" fmla="*/ 32 w 40"/>
                <a:gd name="T93" fmla="*/ 38 h 61"/>
                <a:gd name="T94" fmla="*/ 32 w 40"/>
                <a:gd name="T95" fmla="*/ 31 h 61"/>
                <a:gd name="T96" fmla="*/ 32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6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3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0" y="43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8"/>
            <p:cNvSpPr>
              <a:spLocks noEditPoints="1"/>
            </p:cNvSpPr>
            <p:nvPr/>
          </p:nvSpPr>
          <p:spPr bwMode="auto">
            <a:xfrm>
              <a:off x="1435" y="788"/>
              <a:ext cx="1338" cy="30"/>
            </a:xfrm>
            <a:custGeom>
              <a:avLst/>
              <a:gdLst>
                <a:gd name="T0" fmla="*/ 0 w 1338"/>
                <a:gd name="T1" fmla="*/ 30 h 30"/>
                <a:gd name="T2" fmla="*/ 5 w 1338"/>
                <a:gd name="T3" fmla="*/ 30 h 30"/>
                <a:gd name="T4" fmla="*/ 5 w 1338"/>
                <a:gd name="T5" fmla="*/ 0 h 30"/>
                <a:gd name="T6" fmla="*/ 0 w 1338"/>
                <a:gd name="T7" fmla="*/ 0 h 30"/>
                <a:gd name="T8" fmla="*/ 0 w 1338"/>
                <a:gd name="T9" fmla="*/ 30 h 30"/>
                <a:gd name="T10" fmla="*/ 444 w 1338"/>
                <a:gd name="T11" fmla="*/ 30 h 30"/>
                <a:gd name="T12" fmla="*/ 448 w 1338"/>
                <a:gd name="T13" fmla="*/ 30 h 30"/>
                <a:gd name="T14" fmla="*/ 448 w 1338"/>
                <a:gd name="T15" fmla="*/ 0 h 30"/>
                <a:gd name="T16" fmla="*/ 444 w 1338"/>
                <a:gd name="T17" fmla="*/ 0 h 30"/>
                <a:gd name="T18" fmla="*/ 444 w 1338"/>
                <a:gd name="T19" fmla="*/ 30 h 30"/>
                <a:gd name="T20" fmla="*/ 888 w 1338"/>
                <a:gd name="T21" fmla="*/ 30 h 30"/>
                <a:gd name="T22" fmla="*/ 893 w 1338"/>
                <a:gd name="T23" fmla="*/ 30 h 30"/>
                <a:gd name="T24" fmla="*/ 893 w 1338"/>
                <a:gd name="T25" fmla="*/ 0 h 30"/>
                <a:gd name="T26" fmla="*/ 888 w 1338"/>
                <a:gd name="T27" fmla="*/ 0 h 30"/>
                <a:gd name="T28" fmla="*/ 888 w 1338"/>
                <a:gd name="T29" fmla="*/ 30 h 30"/>
                <a:gd name="T30" fmla="*/ 1338 w 1338"/>
                <a:gd name="T31" fmla="*/ 0 h 30"/>
                <a:gd name="T32" fmla="*/ 1333 w 1338"/>
                <a:gd name="T33" fmla="*/ 0 h 30"/>
                <a:gd name="T34" fmla="*/ 1333 w 1338"/>
                <a:gd name="T35" fmla="*/ 30 h 30"/>
                <a:gd name="T36" fmla="*/ 1338 w 1338"/>
                <a:gd name="T37" fmla="*/ 30 h 30"/>
                <a:gd name="T38" fmla="*/ 1338 w 1338"/>
                <a:gd name="T39" fmla="*/ 0 h 30"/>
                <a:gd name="T40" fmla="*/ 1333 w 1338"/>
                <a:gd name="T41" fmla="*/ 30 h 30"/>
                <a:gd name="T42" fmla="*/ 1338 w 1338"/>
                <a:gd name="T43" fmla="*/ 30 h 30"/>
                <a:gd name="T44" fmla="*/ 1338 w 1338"/>
                <a:gd name="T45" fmla="*/ 0 h 30"/>
                <a:gd name="T46" fmla="*/ 1333 w 1338"/>
                <a:gd name="T47" fmla="*/ 0 h 30"/>
                <a:gd name="T48" fmla="*/ 1333 w 1338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8" h="30">
                  <a:moveTo>
                    <a:pt x="0" y="30"/>
                  </a:moveTo>
                  <a:lnTo>
                    <a:pt x="5" y="3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0"/>
                  </a:lnTo>
                  <a:close/>
                  <a:moveTo>
                    <a:pt x="444" y="30"/>
                  </a:moveTo>
                  <a:lnTo>
                    <a:pt x="448" y="30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4" y="30"/>
                  </a:lnTo>
                  <a:close/>
                  <a:moveTo>
                    <a:pt x="888" y="30"/>
                  </a:moveTo>
                  <a:lnTo>
                    <a:pt x="893" y="3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888" y="30"/>
                  </a:lnTo>
                  <a:close/>
                  <a:moveTo>
                    <a:pt x="1338" y="0"/>
                  </a:moveTo>
                  <a:lnTo>
                    <a:pt x="1333" y="0"/>
                  </a:lnTo>
                  <a:lnTo>
                    <a:pt x="1333" y="30"/>
                  </a:lnTo>
                  <a:lnTo>
                    <a:pt x="1338" y="30"/>
                  </a:lnTo>
                  <a:lnTo>
                    <a:pt x="1338" y="0"/>
                  </a:lnTo>
                  <a:close/>
                  <a:moveTo>
                    <a:pt x="1333" y="30"/>
                  </a:moveTo>
                  <a:lnTo>
                    <a:pt x="1338" y="30"/>
                  </a:lnTo>
                  <a:lnTo>
                    <a:pt x="1338" y="0"/>
                  </a:lnTo>
                  <a:lnTo>
                    <a:pt x="1333" y="0"/>
                  </a:lnTo>
                  <a:lnTo>
                    <a:pt x="133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9"/>
            <p:cNvSpPr>
              <a:spLocks noEditPoints="1"/>
            </p:cNvSpPr>
            <p:nvPr/>
          </p:nvSpPr>
          <p:spPr bwMode="auto">
            <a:xfrm>
              <a:off x="1435" y="803"/>
              <a:ext cx="1338" cy="15"/>
            </a:xfrm>
            <a:custGeom>
              <a:avLst/>
              <a:gdLst>
                <a:gd name="T0" fmla="*/ 0 w 1338"/>
                <a:gd name="T1" fmla="*/ 15 h 15"/>
                <a:gd name="T2" fmla="*/ 5 w 1338"/>
                <a:gd name="T3" fmla="*/ 15 h 15"/>
                <a:gd name="T4" fmla="*/ 5 w 1338"/>
                <a:gd name="T5" fmla="*/ 0 h 15"/>
                <a:gd name="T6" fmla="*/ 0 w 1338"/>
                <a:gd name="T7" fmla="*/ 0 h 15"/>
                <a:gd name="T8" fmla="*/ 0 w 1338"/>
                <a:gd name="T9" fmla="*/ 15 h 15"/>
                <a:gd name="T10" fmla="*/ 444 w 1338"/>
                <a:gd name="T11" fmla="*/ 15 h 15"/>
                <a:gd name="T12" fmla="*/ 448 w 1338"/>
                <a:gd name="T13" fmla="*/ 15 h 15"/>
                <a:gd name="T14" fmla="*/ 448 w 1338"/>
                <a:gd name="T15" fmla="*/ 0 h 15"/>
                <a:gd name="T16" fmla="*/ 444 w 1338"/>
                <a:gd name="T17" fmla="*/ 0 h 15"/>
                <a:gd name="T18" fmla="*/ 444 w 1338"/>
                <a:gd name="T19" fmla="*/ 15 h 15"/>
                <a:gd name="T20" fmla="*/ 888 w 1338"/>
                <a:gd name="T21" fmla="*/ 15 h 15"/>
                <a:gd name="T22" fmla="*/ 893 w 1338"/>
                <a:gd name="T23" fmla="*/ 15 h 15"/>
                <a:gd name="T24" fmla="*/ 893 w 1338"/>
                <a:gd name="T25" fmla="*/ 0 h 15"/>
                <a:gd name="T26" fmla="*/ 888 w 1338"/>
                <a:gd name="T27" fmla="*/ 0 h 15"/>
                <a:gd name="T28" fmla="*/ 888 w 1338"/>
                <a:gd name="T29" fmla="*/ 15 h 15"/>
                <a:gd name="T30" fmla="*/ 1333 w 1338"/>
                <a:gd name="T31" fmla="*/ 15 h 15"/>
                <a:gd name="T32" fmla="*/ 1338 w 1338"/>
                <a:gd name="T33" fmla="*/ 15 h 15"/>
                <a:gd name="T34" fmla="*/ 1338 w 1338"/>
                <a:gd name="T35" fmla="*/ 0 h 15"/>
                <a:gd name="T36" fmla="*/ 1333 w 1338"/>
                <a:gd name="T37" fmla="*/ 0 h 15"/>
                <a:gd name="T38" fmla="*/ 1333 w 1338"/>
                <a:gd name="T3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15">
                  <a:moveTo>
                    <a:pt x="0" y="15"/>
                  </a:moveTo>
                  <a:lnTo>
                    <a:pt x="5" y="1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5"/>
                  </a:lnTo>
                  <a:close/>
                  <a:moveTo>
                    <a:pt x="444" y="15"/>
                  </a:moveTo>
                  <a:lnTo>
                    <a:pt x="448" y="15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4" y="15"/>
                  </a:lnTo>
                  <a:close/>
                  <a:moveTo>
                    <a:pt x="888" y="15"/>
                  </a:moveTo>
                  <a:lnTo>
                    <a:pt x="893" y="15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888" y="15"/>
                  </a:lnTo>
                  <a:close/>
                  <a:moveTo>
                    <a:pt x="1333" y="15"/>
                  </a:moveTo>
                  <a:lnTo>
                    <a:pt x="1338" y="15"/>
                  </a:lnTo>
                  <a:lnTo>
                    <a:pt x="1338" y="0"/>
                  </a:lnTo>
                  <a:lnTo>
                    <a:pt x="1333" y="0"/>
                  </a:lnTo>
                  <a:lnTo>
                    <a:pt x="133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0"/>
            <p:cNvSpPr>
              <a:spLocks noEditPoints="1"/>
            </p:cNvSpPr>
            <p:nvPr/>
          </p:nvSpPr>
          <p:spPr bwMode="auto">
            <a:xfrm>
              <a:off x="1915" y="612"/>
              <a:ext cx="56" cy="61"/>
            </a:xfrm>
            <a:custGeom>
              <a:avLst/>
              <a:gdLst>
                <a:gd name="T0" fmla="*/ 0 w 56"/>
                <a:gd name="T1" fmla="*/ 61 h 61"/>
                <a:gd name="T2" fmla="*/ 25 w 56"/>
                <a:gd name="T3" fmla="*/ 0 h 61"/>
                <a:gd name="T4" fmla="*/ 33 w 56"/>
                <a:gd name="T5" fmla="*/ 0 h 61"/>
                <a:gd name="T6" fmla="*/ 56 w 56"/>
                <a:gd name="T7" fmla="*/ 61 h 61"/>
                <a:gd name="T8" fmla="*/ 49 w 56"/>
                <a:gd name="T9" fmla="*/ 61 h 61"/>
                <a:gd name="T10" fmla="*/ 42 w 56"/>
                <a:gd name="T11" fmla="*/ 43 h 61"/>
                <a:gd name="T12" fmla="*/ 16 w 56"/>
                <a:gd name="T13" fmla="*/ 43 h 61"/>
                <a:gd name="T14" fmla="*/ 9 w 56"/>
                <a:gd name="T15" fmla="*/ 61 h 61"/>
                <a:gd name="T16" fmla="*/ 0 w 56"/>
                <a:gd name="T17" fmla="*/ 61 h 61"/>
                <a:gd name="T18" fmla="*/ 19 w 56"/>
                <a:gd name="T19" fmla="*/ 36 h 61"/>
                <a:gd name="T20" fmla="*/ 39 w 56"/>
                <a:gd name="T21" fmla="*/ 36 h 61"/>
                <a:gd name="T22" fmla="*/ 33 w 56"/>
                <a:gd name="T23" fmla="*/ 20 h 61"/>
                <a:gd name="T24" fmla="*/ 31 w 56"/>
                <a:gd name="T25" fmla="*/ 13 h 61"/>
                <a:gd name="T26" fmla="*/ 28 w 56"/>
                <a:gd name="T27" fmla="*/ 8 h 61"/>
                <a:gd name="T28" fmla="*/ 25 w 56"/>
                <a:gd name="T29" fmla="*/ 19 h 61"/>
                <a:gd name="T30" fmla="*/ 19 w 56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61">
                  <a:moveTo>
                    <a:pt x="0" y="6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56" y="61"/>
                  </a:lnTo>
                  <a:lnTo>
                    <a:pt x="49" y="61"/>
                  </a:lnTo>
                  <a:lnTo>
                    <a:pt x="42" y="43"/>
                  </a:lnTo>
                  <a:lnTo>
                    <a:pt x="16" y="43"/>
                  </a:lnTo>
                  <a:lnTo>
                    <a:pt x="9" y="61"/>
                  </a:lnTo>
                  <a:lnTo>
                    <a:pt x="0" y="61"/>
                  </a:lnTo>
                  <a:close/>
                  <a:moveTo>
                    <a:pt x="19" y="36"/>
                  </a:moveTo>
                  <a:lnTo>
                    <a:pt x="39" y="36"/>
                  </a:lnTo>
                  <a:lnTo>
                    <a:pt x="33" y="20"/>
                  </a:lnTo>
                  <a:lnTo>
                    <a:pt x="31" y="13"/>
                  </a:lnTo>
                  <a:lnTo>
                    <a:pt x="28" y="8"/>
                  </a:lnTo>
                  <a:lnTo>
                    <a:pt x="25" y="19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1"/>
            <p:cNvSpPr>
              <a:spLocks/>
            </p:cNvSpPr>
            <p:nvPr/>
          </p:nvSpPr>
          <p:spPr bwMode="auto">
            <a:xfrm>
              <a:off x="1978" y="628"/>
              <a:ext cx="61" cy="45"/>
            </a:xfrm>
            <a:custGeom>
              <a:avLst/>
              <a:gdLst>
                <a:gd name="T0" fmla="*/ 0 w 61"/>
                <a:gd name="T1" fmla="*/ 45 h 45"/>
                <a:gd name="T2" fmla="*/ 0 w 61"/>
                <a:gd name="T3" fmla="*/ 1 h 45"/>
                <a:gd name="T4" fmla="*/ 8 w 61"/>
                <a:gd name="T5" fmla="*/ 1 h 45"/>
                <a:gd name="T6" fmla="*/ 8 w 61"/>
                <a:gd name="T7" fmla="*/ 8 h 45"/>
                <a:gd name="T8" fmla="*/ 9 w 61"/>
                <a:gd name="T9" fmla="*/ 5 h 45"/>
                <a:gd name="T10" fmla="*/ 13 w 61"/>
                <a:gd name="T11" fmla="*/ 3 h 45"/>
                <a:gd name="T12" fmla="*/ 17 w 61"/>
                <a:gd name="T13" fmla="*/ 1 h 45"/>
                <a:gd name="T14" fmla="*/ 20 w 61"/>
                <a:gd name="T15" fmla="*/ 0 h 45"/>
                <a:gd name="T16" fmla="*/ 25 w 61"/>
                <a:gd name="T17" fmla="*/ 1 h 45"/>
                <a:gd name="T18" fmla="*/ 29 w 61"/>
                <a:gd name="T19" fmla="*/ 3 h 45"/>
                <a:gd name="T20" fmla="*/ 31 w 61"/>
                <a:gd name="T21" fmla="*/ 5 h 45"/>
                <a:gd name="T22" fmla="*/ 33 w 61"/>
                <a:gd name="T23" fmla="*/ 9 h 45"/>
                <a:gd name="T24" fmla="*/ 35 w 61"/>
                <a:gd name="T25" fmla="*/ 5 h 45"/>
                <a:gd name="T26" fmla="*/ 39 w 61"/>
                <a:gd name="T27" fmla="*/ 3 h 45"/>
                <a:gd name="T28" fmla="*/ 42 w 61"/>
                <a:gd name="T29" fmla="*/ 1 h 45"/>
                <a:gd name="T30" fmla="*/ 46 w 61"/>
                <a:gd name="T31" fmla="*/ 0 h 45"/>
                <a:gd name="T32" fmla="*/ 51 w 61"/>
                <a:gd name="T33" fmla="*/ 0 h 45"/>
                <a:gd name="T34" fmla="*/ 54 w 61"/>
                <a:gd name="T35" fmla="*/ 1 h 45"/>
                <a:gd name="T36" fmla="*/ 57 w 61"/>
                <a:gd name="T37" fmla="*/ 4 h 45"/>
                <a:gd name="T38" fmla="*/ 58 w 61"/>
                <a:gd name="T39" fmla="*/ 6 h 45"/>
                <a:gd name="T40" fmla="*/ 59 w 61"/>
                <a:gd name="T41" fmla="*/ 10 h 45"/>
                <a:gd name="T42" fmla="*/ 61 w 61"/>
                <a:gd name="T43" fmla="*/ 15 h 45"/>
                <a:gd name="T44" fmla="*/ 61 w 61"/>
                <a:gd name="T45" fmla="*/ 45 h 45"/>
                <a:gd name="T46" fmla="*/ 52 w 61"/>
                <a:gd name="T47" fmla="*/ 45 h 45"/>
                <a:gd name="T48" fmla="*/ 52 w 61"/>
                <a:gd name="T49" fmla="*/ 19 h 45"/>
                <a:gd name="T50" fmla="*/ 52 w 61"/>
                <a:gd name="T51" fmla="*/ 14 h 45"/>
                <a:gd name="T52" fmla="*/ 52 w 61"/>
                <a:gd name="T53" fmla="*/ 11 h 45"/>
                <a:gd name="T54" fmla="*/ 51 w 61"/>
                <a:gd name="T55" fmla="*/ 10 h 45"/>
                <a:gd name="T56" fmla="*/ 50 w 61"/>
                <a:gd name="T57" fmla="*/ 9 h 45"/>
                <a:gd name="T58" fmla="*/ 47 w 61"/>
                <a:gd name="T59" fmla="*/ 8 h 45"/>
                <a:gd name="T60" fmla="*/ 45 w 61"/>
                <a:gd name="T61" fmla="*/ 8 h 45"/>
                <a:gd name="T62" fmla="*/ 40 w 61"/>
                <a:gd name="T63" fmla="*/ 8 h 45"/>
                <a:gd name="T64" fmla="*/ 37 w 61"/>
                <a:gd name="T65" fmla="*/ 10 h 45"/>
                <a:gd name="T66" fmla="*/ 35 w 61"/>
                <a:gd name="T67" fmla="*/ 12 h 45"/>
                <a:gd name="T68" fmla="*/ 34 w 61"/>
                <a:gd name="T69" fmla="*/ 16 h 45"/>
                <a:gd name="T70" fmla="*/ 34 w 61"/>
                <a:gd name="T71" fmla="*/ 20 h 45"/>
                <a:gd name="T72" fmla="*/ 34 w 61"/>
                <a:gd name="T73" fmla="*/ 45 h 45"/>
                <a:gd name="T74" fmla="*/ 26 w 61"/>
                <a:gd name="T75" fmla="*/ 45 h 45"/>
                <a:gd name="T76" fmla="*/ 26 w 61"/>
                <a:gd name="T77" fmla="*/ 17 h 45"/>
                <a:gd name="T78" fmla="*/ 25 w 61"/>
                <a:gd name="T79" fmla="*/ 12 h 45"/>
                <a:gd name="T80" fmla="*/ 24 w 61"/>
                <a:gd name="T81" fmla="*/ 10 h 45"/>
                <a:gd name="T82" fmla="*/ 22 w 61"/>
                <a:gd name="T83" fmla="*/ 8 h 45"/>
                <a:gd name="T84" fmla="*/ 18 w 61"/>
                <a:gd name="T85" fmla="*/ 8 h 45"/>
                <a:gd name="T86" fmla="*/ 15 w 61"/>
                <a:gd name="T87" fmla="*/ 8 h 45"/>
                <a:gd name="T88" fmla="*/ 13 w 61"/>
                <a:gd name="T89" fmla="*/ 9 h 45"/>
                <a:gd name="T90" fmla="*/ 11 w 61"/>
                <a:gd name="T91" fmla="*/ 11 h 45"/>
                <a:gd name="T92" fmla="*/ 9 w 61"/>
                <a:gd name="T93" fmla="*/ 14 h 45"/>
                <a:gd name="T94" fmla="*/ 8 w 61"/>
                <a:gd name="T95" fmla="*/ 17 h 45"/>
                <a:gd name="T96" fmla="*/ 8 w 61"/>
                <a:gd name="T97" fmla="*/ 22 h 45"/>
                <a:gd name="T98" fmla="*/ 8 w 61"/>
                <a:gd name="T99" fmla="*/ 45 h 45"/>
                <a:gd name="T100" fmla="*/ 0 w 61"/>
                <a:gd name="T10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45">
                  <a:moveTo>
                    <a:pt x="0" y="45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9"/>
                  </a:lnTo>
                  <a:lnTo>
                    <a:pt x="35" y="5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9" y="10"/>
                  </a:lnTo>
                  <a:lnTo>
                    <a:pt x="61" y="1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2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2"/>
            <p:cNvSpPr>
              <a:spLocks noEditPoints="1"/>
            </p:cNvSpPr>
            <p:nvPr/>
          </p:nvSpPr>
          <p:spPr bwMode="auto">
            <a:xfrm>
              <a:off x="2050" y="628"/>
              <a:ext cx="37" cy="61"/>
            </a:xfrm>
            <a:custGeom>
              <a:avLst/>
              <a:gdLst>
                <a:gd name="T0" fmla="*/ 0 w 37"/>
                <a:gd name="T1" fmla="*/ 61 h 61"/>
                <a:gd name="T2" fmla="*/ 0 w 37"/>
                <a:gd name="T3" fmla="*/ 1 h 61"/>
                <a:gd name="T4" fmla="*/ 8 w 37"/>
                <a:gd name="T5" fmla="*/ 1 h 61"/>
                <a:gd name="T6" fmla="*/ 8 w 37"/>
                <a:gd name="T7" fmla="*/ 9 h 61"/>
                <a:gd name="T8" fmla="*/ 11 w 37"/>
                <a:gd name="T9" fmla="*/ 5 h 61"/>
                <a:gd name="T10" fmla="*/ 13 w 37"/>
                <a:gd name="T11" fmla="*/ 3 h 61"/>
                <a:gd name="T12" fmla="*/ 15 w 37"/>
                <a:gd name="T13" fmla="*/ 1 h 61"/>
                <a:gd name="T14" fmla="*/ 19 w 37"/>
                <a:gd name="T15" fmla="*/ 0 h 61"/>
                <a:gd name="T16" fmla="*/ 25 w 37"/>
                <a:gd name="T17" fmla="*/ 1 h 61"/>
                <a:gd name="T18" fmla="*/ 29 w 37"/>
                <a:gd name="T19" fmla="*/ 3 h 61"/>
                <a:gd name="T20" fmla="*/ 33 w 37"/>
                <a:gd name="T21" fmla="*/ 6 h 61"/>
                <a:gd name="T22" fmla="*/ 35 w 37"/>
                <a:gd name="T23" fmla="*/ 11 h 61"/>
                <a:gd name="T24" fmla="*/ 37 w 37"/>
                <a:gd name="T25" fmla="*/ 17 h 61"/>
                <a:gd name="T26" fmla="*/ 37 w 37"/>
                <a:gd name="T27" fmla="*/ 23 h 61"/>
                <a:gd name="T28" fmla="*/ 37 w 37"/>
                <a:gd name="T29" fmla="*/ 30 h 61"/>
                <a:gd name="T30" fmla="*/ 35 w 37"/>
                <a:gd name="T31" fmla="*/ 34 h 61"/>
                <a:gd name="T32" fmla="*/ 33 w 37"/>
                <a:gd name="T33" fmla="*/ 39 h 61"/>
                <a:gd name="T34" fmla="*/ 28 w 37"/>
                <a:gd name="T35" fmla="*/ 43 h 61"/>
                <a:gd name="T36" fmla="*/ 24 w 37"/>
                <a:gd name="T37" fmla="*/ 45 h 61"/>
                <a:gd name="T38" fmla="*/ 19 w 37"/>
                <a:gd name="T39" fmla="*/ 47 h 61"/>
                <a:gd name="T40" fmla="*/ 15 w 37"/>
                <a:gd name="T41" fmla="*/ 45 h 61"/>
                <a:gd name="T42" fmla="*/ 12 w 37"/>
                <a:gd name="T43" fmla="*/ 44 h 61"/>
                <a:gd name="T44" fmla="*/ 9 w 37"/>
                <a:gd name="T45" fmla="*/ 42 h 61"/>
                <a:gd name="T46" fmla="*/ 8 w 37"/>
                <a:gd name="T47" fmla="*/ 39 h 61"/>
                <a:gd name="T48" fmla="*/ 8 w 37"/>
                <a:gd name="T49" fmla="*/ 61 h 61"/>
                <a:gd name="T50" fmla="*/ 0 w 37"/>
                <a:gd name="T51" fmla="*/ 61 h 61"/>
                <a:gd name="T52" fmla="*/ 8 w 37"/>
                <a:gd name="T53" fmla="*/ 23 h 61"/>
                <a:gd name="T54" fmla="*/ 8 w 37"/>
                <a:gd name="T55" fmla="*/ 28 h 61"/>
                <a:gd name="T56" fmla="*/ 9 w 37"/>
                <a:gd name="T57" fmla="*/ 32 h 61"/>
                <a:gd name="T58" fmla="*/ 11 w 37"/>
                <a:gd name="T59" fmla="*/ 36 h 61"/>
                <a:gd name="T60" fmla="*/ 13 w 37"/>
                <a:gd name="T61" fmla="*/ 37 h 61"/>
                <a:gd name="T62" fmla="*/ 15 w 37"/>
                <a:gd name="T63" fmla="*/ 38 h 61"/>
                <a:gd name="T64" fmla="*/ 18 w 37"/>
                <a:gd name="T65" fmla="*/ 39 h 61"/>
                <a:gd name="T66" fmla="*/ 22 w 37"/>
                <a:gd name="T67" fmla="*/ 38 h 61"/>
                <a:gd name="T68" fmla="*/ 24 w 37"/>
                <a:gd name="T69" fmla="*/ 37 h 61"/>
                <a:gd name="T70" fmla="*/ 26 w 37"/>
                <a:gd name="T71" fmla="*/ 36 h 61"/>
                <a:gd name="T72" fmla="*/ 28 w 37"/>
                <a:gd name="T73" fmla="*/ 32 h 61"/>
                <a:gd name="T74" fmla="*/ 29 w 37"/>
                <a:gd name="T75" fmla="*/ 28 h 61"/>
                <a:gd name="T76" fmla="*/ 30 w 37"/>
                <a:gd name="T77" fmla="*/ 23 h 61"/>
                <a:gd name="T78" fmla="*/ 29 w 37"/>
                <a:gd name="T79" fmla="*/ 19 h 61"/>
                <a:gd name="T80" fmla="*/ 28 w 37"/>
                <a:gd name="T81" fmla="*/ 15 h 61"/>
                <a:gd name="T82" fmla="*/ 26 w 37"/>
                <a:gd name="T83" fmla="*/ 11 h 61"/>
                <a:gd name="T84" fmla="*/ 24 w 37"/>
                <a:gd name="T85" fmla="*/ 9 h 61"/>
                <a:gd name="T86" fmla="*/ 22 w 37"/>
                <a:gd name="T87" fmla="*/ 8 h 61"/>
                <a:gd name="T88" fmla="*/ 19 w 37"/>
                <a:gd name="T89" fmla="*/ 8 h 61"/>
                <a:gd name="T90" fmla="*/ 15 w 37"/>
                <a:gd name="T91" fmla="*/ 8 h 61"/>
                <a:gd name="T92" fmla="*/ 13 w 37"/>
                <a:gd name="T93" fmla="*/ 9 h 61"/>
                <a:gd name="T94" fmla="*/ 11 w 37"/>
                <a:gd name="T95" fmla="*/ 11 h 61"/>
                <a:gd name="T96" fmla="*/ 9 w 37"/>
                <a:gd name="T97" fmla="*/ 15 h 61"/>
                <a:gd name="T98" fmla="*/ 8 w 37"/>
                <a:gd name="T99" fmla="*/ 19 h 61"/>
                <a:gd name="T100" fmla="*/ 8 w 37"/>
                <a:gd name="T10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61">
                  <a:moveTo>
                    <a:pt x="0" y="6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28" y="43"/>
                  </a:lnTo>
                  <a:lnTo>
                    <a:pt x="24" y="45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8" y="39"/>
                  </a:lnTo>
                  <a:lnTo>
                    <a:pt x="8" y="61"/>
                  </a:lnTo>
                  <a:lnTo>
                    <a:pt x="0" y="61"/>
                  </a:lnTo>
                  <a:close/>
                  <a:moveTo>
                    <a:pt x="8" y="23"/>
                  </a:moveTo>
                  <a:lnTo>
                    <a:pt x="8" y="28"/>
                  </a:lnTo>
                  <a:lnTo>
                    <a:pt x="9" y="32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29" y="19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8" y="19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13"/>
            <p:cNvSpPr>
              <a:spLocks noChangeArrowheads="1"/>
            </p:cNvSpPr>
            <p:nvPr/>
          </p:nvSpPr>
          <p:spPr bwMode="auto">
            <a:xfrm>
              <a:off x="2097" y="612"/>
              <a:ext cx="8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4"/>
            <p:cNvSpPr>
              <a:spLocks noEditPoints="1"/>
            </p:cNvSpPr>
            <p:nvPr/>
          </p:nvSpPr>
          <p:spPr bwMode="auto">
            <a:xfrm>
              <a:off x="2116" y="612"/>
              <a:ext cx="8" cy="61"/>
            </a:xfrm>
            <a:custGeom>
              <a:avLst/>
              <a:gdLst>
                <a:gd name="T0" fmla="*/ 0 w 8"/>
                <a:gd name="T1" fmla="*/ 9 h 61"/>
                <a:gd name="T2" fmla="*/ 0 w 8"/>
                <a:gd name="T3" fmla="*/ 0 h 61"/>
                <a:gd name="T4" fmla="*/ 8 w 8"/>
                <a:gd name="T5" fmla="*/ 0 h 61"/>
                <a:gd name="T6" fmla="*/ 8 w 8"/>
                <a:gd name="T7" fmla="*/ 9 h 61"/>
                <a:gd name="T8" fmla="*/ 0 w 8"/>
                <a:gd name="T9" fmla="*/ 9 h 61"/>
                <a:gd name="T10" fmla="*/ 0 w 8"/>
                <a:gd name="T11" fmla="*/ 61 h 61"/>
                <a:gd name="T12" fmla="*/ 0 w 8"/>
                <a:gd name="T13" fmla="*/ 17 h 61"/>
                <a:gd name="T14" fmla="*/ 8 w 8"/>
                <a:gd name="T15" fmla="*/ 17 h 61"/>
                <a:gd name="T16" fmla="*/ 8 w 8"/>
                <a:gd name="T17" fmla="*/ 61 h 61"/>
                <a:gd name="T18" fmla="*/ 0 w 8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1">
                  <a:moveTo>
                    <a:pt x="0" y="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15"/>
            <p:cNvSpPr>
              <a:spLocks/>
            </p:cNvSpPr>
            <p:nvPr/>
          </p:nvSpPr>
          <p:spPr bwMode="auto">
            <a:xfrm>
              <a:off x="2130" y="614"/>
              <a:ext cx="21" cy="61"/>
            </a:xfrm>
            <a:custGeom>
              <a:avLst/>
              <a:gdLst>
                <a:gd name="T0" fmla="*/ 20 w 21"/>
                <a:gd name="T1" fmla="*/ 53 h 61"/>
                <a:gd name="T2" fmla="*/ 21 w 21"/>
                <a:gd name="T3" fmla="*/ 59 h 61"/>
                <a:gd name="T4" fmla="*/ 17 w 21"/>
                <a:gd name="T5" fmla="*/ 59 h 61"/>
                <a:gd name="T6" fmla="*/ 15 w 21"/>
                <a:gd name="T7" fmla="*/ 61 h 61"/>
                <a:gd name="T8" fmla="*/ 11 w 21"/>
                <a:gd name="T9" fmla="*/ 59 h 61"/>
                <a:gd name="T10" fmla="*/ 9 w 21"/>
                <a:gd name="T11" fmla="*/ 58 h 61"/>
                <a:gd name="T12" fmla="*/ 8 w 21"/>
                <a:gd name="T13" fmla="*/ 57 h 61"/>
                <a:gd name="T14" fmla="*/ 6 w 21"/>
                <a:gd name="T15" fmla="*/ 56 h 61"/>
                <a:gd name="T16" fmla="*/ 5 w 21"/>
                <a:gd name="T17" fmla="*/ 53 h 61"/>
                <a:gd name="T18" fmla="*/ 5 w 21"/>
                <a:gd name="T19" fmla="*/ 51 h 61"/>
                <a:gd name="T20" fmla="*/ 5 w 21"/>
                <a:gd name="T21" fmla="*/ 47 h 61"/>
                <a:gd name="T22" fmla="*/ 5 w 21"/>
                <a:gd name="T23" fmla="*/ 23 h 61"/>
                <a:gd name="T24" fmla="*/ 0 w 21"/>
                <a:gd name="T25" fmla="*/ 23 h 61"/>
                <a:gd name="T26" fmla="*/ 0 w 21"/>
                <a:gd name="T27" fmla="*/ 15 h 61"/>
                <a:gd name="T28" fmla="*/ 5 w 21"/>
                <a:gd name="T29" fmla="*/ 15 h 61"/>
                <a:gd name="T30" fmla="*/ 5 w 21"/>
                <a:gd name="T31" fmla="*/ 4 h 61"/>
                <a:gd name="T32" fmla="*/ 12 w 21"/>
                <a:gd name="T33" fmla="*/ 0 h 61"/>
                <a:gd name="T34" fmla="*/ 12 w 21"/>
                <a:gd name="T35" fmla="*/ 15 h 61"/>
                <a:gd name="T36" fmla="*/ 20 w 21"/>
                <a:gd name="T37" fmla="*/ 15 h 61"/>
                <a:gd name="T38" fmla="*/ 20 w 21"/>
                <a:gd name="T39" fmla="*/ 23 h 61"/>
                <a:gd name="T40" fmla="*/ 12 w 21"/>
                <a:gd name="T41" fmla="*/ 23 h 61"/>
                <a:gd name="T42" fmla="*/ 12 w 21"/>
                <a:gd name="T43" fmla="*/ 47 h 61"/>
                <a:gd name="T44" fmla="*/ 12 w 21"/>
                <a:gd name="T45" fmla="*/ 50 h 61"/>
                <a:gd name="T46" fmla="*/ 14 w 21"/>
                <a:gd name="T47" fmla="*/ 51 h 61"/>
                <a:gd name="T48" fmla="*/ 15 w 21"/>
                <a:gd name="T49" fmla="*/ 52 h 61"/>
                <a:gd name="T50" fmla="*/ 15 w 21"/>
                <a:gd name="T51" fmla="*/ 53 h 61"/>
                <a:gd name="T52" fmla="*/ 17 w 21"/>
                <a:gd name="T53" fmla="*/ 53 h 61"/>
                <a:gd name="T54" fmla="*/ 20 w 21"/>
                <a:gd name="T5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61">
                  <a:moveTo>
                    <a:pt x="20" y="53"/>
                  </a:moveTo>
                  <a:lnTo>
                    <a:pt x="21" y="5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11" y="59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20" y="15"/>
                  </a:lnTo>
                  <a:lnTo>
                    <a:pt x="20" y="23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6"/>
            <p:cNvSpPr>
              <a:spLocks/>
            </p:cNvSpPr>
            <p:nvPr/>
          </p:nvSpPr>
          <p:spPr bwMode="auto">
            <a:xfrm>
              <a:off x="2158" y="629"/>
              <a:ext cx="34" cy="46"/>
            </a:xfrm>
            <a:custGeom>
              <a:avLst/>
              <a:gdLst>
                <a:gd name="T0" fmla="*/ 26 w 34"/>
                <a:gd name="T1" fmla="*/ 44 h 46"/>
                <a:gd name="T2" fmla="*/ 26 w 34"/>
                <a:gd name="T3" fmla="*/ 37 h 46"/>
                <a:gd name="T4" fmla="*/ 24 w 34"/>
                <a:gd name="T5" fmla="*/ 41 h 46"/>
                <a:gd name="T6" fmla="*/ 21 w 34"/>
                <a:gd name="T7" fmla="*/ 43 h 46"/>
                <a:gd name="T8" fmla="*/ 17 w 34"/>
                <a:gd name="T9" fmla="*/ 44 h 46"/>
                <a:gd name="T10" fmla="*/ 14 w 34"/>
                <a:gd name="T11" fmla="*/ 46 h 46"/>
                <a:gd name="T12" fmla="*/ 10 w 34"/>
                <a:gd name="T13" fmla="*/ 44 h 46"/>
                <a:gd name="T14" fmla="*/ 6 w 34"/>
                <a:gd name="T15" fmla="*/ 43 h 46"/>
                <a:gd name="T16" fmla="*/ 4 w 34"/>
                <a:gd name="T17" fmla="*/ 42 h 46"/>
                <a:gd name="T18" fmla="*/ 3 w 34"/>
                <a:gd name="T19" fmla="*/ 40 h 46"/>
                <a:gd name="T20" fmla="*/ 2 w 34"/>
                <a:gd name="T21" fmla="*/ 37 h 46"/>
                <a:gd name="T22" fmla="*/ 0 w 34"/>
                <a:gd name="T23" fmla="*/ 35 h 46"/>
                <a:gd name="T24" fmla="*/ 0 w 34"/>
                <a:gd name="T25" fmla="*/ 31 h 46"/>
                <a:gd name="T26" fmla="*/ 0 w 34"/>
                <a:gd name="T27" fmla="*/ 27 h 46"/>
                <a:gd name="T28" fmla="*/ 0 w 34"/>
                <a:gd name="T29" fmla="*/ 0 h 46"/>
                <a:gd name="T30" fmla="*/ 8 w 34"/>
                <a:gd name="T31" fmla="*/ 0 h 46"/>
                <a:gd name="T32" fmla="*/ 8 w 34"/>
                <a:gd name="T33" fmla="*/ 24 h 46"/>
                <a:gd name="T34" fmla="*/ 8 w 34"/>
                <a:gd name="T35" fmla="*/ 29 h 46"/>
                <a:gd name="T36" fmla="*/ 8 w 34"/>
                <a:gd name="T37" fmla="*/ 32 h 46"/>
                <a:gd name="T38" fmla="*/ 9 w 34"/>
                <a:gd name="T39" fmla="*/ 35 h 46"/>
                <a:gd name="T40" fmla="*/ 11 w 34"/>
                <a:gd name="T41" fmla="*/ 36 h 46"/>
                <a:gd name="T42" fmla="*/ 13 w 34"/>
                <a:gd name="T43" fmla="*/ 37 h 46"/>
                <a:gd name="T44" fmla="*/ 16 w 34"/>
                <a:gd name="T45" fmla="*/ 38 h 46"/>
                <a:gd name="T46" fmla="*/ 19 w 34"/>
                <a:gd name="T47" fmla="*/ 37 h 46"/>
                <a:gd name="T48" fmla="*/ 21 w 34"/>
                <a:gd name="T49" fmla="*/ 36 h 46"/>
                <a:gd name="T50" fmla="*/ 24 w 34"/>
                <a:gd name="T51" fmla="*/ 35 h 46"/>
                <a:gd name="T52" fmla="*/ 25 w 34"/>
                <a:gd name="T53" fmla="*/ 32 h 46"/>
                <a:gd name="T54" fmla="*/ 26 w 34"/>
                <a:gd name="T55" fmla="*/ 29 h 46"/>
                <a:gd name="T56" fmla="*/ 26 w 34"/>
                <a:gd name="T57" fmla="*/ 24 h 46"/>
                <a:gd name="T58" fmla="*/ 26 w 34"/>
                <a:gd name="T59" fmla="*/ 0 h 46"/>
                <a:gd name="T60" fmla="*/ 34 w 34"/>
                <a:gd name="T61" fmla="*/ 0 h 46"/>
                <a:gd name="T62" fmla="*/ 34 w 34"/>
                <a:gd name="T63" fmla="*/ 44 h 46"/>
                <a:gd name="T64" fmla="*/ 26 w 34"/>
                <a:gd name="T6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6">
                  <a:moveTo>
                    <a:pt x="26" y="44"/>
                  </a:moveTo>
                  <a:lnTo>
                    <a:pt x="26" y="37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4" y="35"/>
                  </a:lnTo>
                  <a:lnTo>
                    <a:pt x="25" y="32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44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7"/>
            <p:cNvSpPr>
              <a:spLocks noEditPoints="1"/>
            </p:cNvSpPr>
            <p:nvPr/>
          </p:nvSpPr>
          <p:spPr bwMode="auto">
            <a:xfrm>
              <a:off x="2201" y="612"/>
              <a:ext cx="38" cy="63"/>
            </a:xfrm>
            <a:custGeom>
              <a:avLst/>
              <a:gdLst>
                <a:gd name="T0" fmla="*/ 29 w 38"/>
                <a:gd name="T1" fmla="*/ 61 h 63"/>
                <a:gd name="T2" fmla="*/ 29 w 38"/>
                <a:gd name="T3" fmla="*/ 54 h 63"/>
                <a:gd name="T4" fmla="*/ 27 w 38"/>
                <a:gd name="T5" fmla="*/ 58 h 63"/>
                <a:gd name="T6" fmla="*/ 24 w 38"/>
                <a:gd name="T7" fmla="*/ 60 h 63"/>
                <a:gd name="T8" fmla="*/ 22 w 38"/>
                <a:gd name="T9" fmla="*/ 61 h 63"/>
                <a:gd name="T10" fmla="*/ 18 w 38"/>
                <a:gd name="T11" fmla="*/ 63 h 63"/>
                <a:gd name="T12" fmla="*/ 13 w 38"/>
                <a:gd name="T13" fmla="*/ 61 h 63"/>
                <a:gd name="T14" fmla="*/ 9 w 38"/>
                <a:gd name="T15" fmla="*/ 59 h 63"/>
                <a:gd name="T16" fmla="*/ 5 w 38"/>
                <a:gd name="T17" fmla="*/ 55 h 63"/>
                <a:gd name="T18" fmla="*/ 2 w 38"/>
                <a:gd name="T19" fmla="*/ 52 h 63"/>
                <a:gd name="T20" fmla="*/ 0 w 38"/>
                <a:gd name="T21" fmla="*/ 46 h 63"/>
                <a:gd name="T22" fmla="*/ 0 w 38"/>
                <a:gd name="T23" fmla="*/ 39 h 63"/>
                <a:gd name="T24" fmla="*/ 0 w 38"/>
                <a:gd name="T25" fmla="*/ 33 h 63"/>
                <a:gd name="T26" fmla="*/ 2 w 38"/>
                <a:gd name="T27" fmla="*/ 27 h 63"/>
                <a:gd name="T28" fmla="*/ 5 w 38"/>
                <a:gd name="T29" fmla="*/ 22 h 63"/>
                <a:gd name="T30" fmla="*/ 9 w 38"/>
                <a:gd name="T31" fmla="*/ 19 h 63"/>
                <a:gd name="T32" fmla="*/ 13 w 38"/>
                <a:gd name="T33" fmla="*/ 17 h 63"/>
                <a:gd name="T34" fmla="*/ 18 w 38"/>
                <a:gd name="T35" fmla="*/ 16 h 63"/>
                <a:gd name="T36" fmla="*/ 22 w 38"/>
                <a:gd name="T37" fmla="*/ 16 h 63"/>
                <a:gd name="T38" fmla="*/ 24 w 38"/>
                <a:gd name="T39" fmla="*/ 19 h 63"/>
                <a:gd name="T40" fmla="*/ 27 w 38"/>
                <a:gd name="T41" fmla="*/ 20 h 63"/>
                <a:gd name="T42" fmla="*/ 29 w 38"/>
                <a:gd name="T43" fmla="*/ 24 h 63"/>
                <a:gd name="T44" fmla="*/ 29 w 38"/>
                <a:gd name="T45" fmla="*/ 0 h 63"/>
                <a:gd name="T46" fmla="*/ 38 w 38"/>
                <a:gd name="T47" fmla="*/ 0 h 63"/>
                <a:gd name="T48" fmla="*/ 38 w 38"/>
                <a:gd name="T49" fmla="*/ 61 h 63"/>
                <a:gd name="T50" fmla="*/ 29 w 38"/>
                <a:gd name="T51" fmla="*/ 61 h 63"/>
                <a:gd name="T52" fmla="*/ 7 w 38"/>
                <a:gd name="T53" fmla="*/ 39 h 63"/>
                <a:gd name="T54" fmla="*/ 9 w 38"/>
                <a:gd name="T55" fmla="*/ 44 h 63"/>
                <a:gd name="T56" fmla="*/ 9 w 38"/>
                <a:gd name="T57" fmla="*/ 48 h 63"/>
                <a:gd name="T58" fmla="*/ 11 w 38"/>
                <a:gd name="T59" fmla="*/ 52 h 63"/>
                <a:gd name="T60" fmla="*/ 13 w 38"/>
                <a:gd name="T61" fmla="*/ 53 h 63"/>
                <a:gd name="T62" fmla="*/ 16 w 38"/>
                <a:gd name="T63" fmla="*/ 54 h 63"/>
                <a:gd name="T64" fmla="*/ 18 w 38"/>
                <a:gd name="T65" fmla="*/ 55 h 63"/>
                <a:gd name="T66" fmla="*/ 22 w 38"/>
                <a:gd name="T67" fmla="*/ 54 h 63"/>
                <a:gd name="T68" fmla="*/ 24 w 38"/>
                <a:gd name="T69" fmla="*/ 53 h 63"/>
                <a:gd name="T70" fmla="*/ 27 w 38"/>
                <a:gd name="T71" fmla="*/ 52 h 63"/>
                <a:gd name="T72" fmla="*/ 28 w 38"/>
                <a:gd name="T73" fmla="*/ 48 h 63"/>
                <a:gd name="T74" fmla="*/ 29 w 38"/>
                <a:gd name="T75" fmla="*/ 44 h 63"/>
                <a:gd name="T76" fmla="*/ 29 w 38"/>
                <a:gd name="T77" fmla="*/ 39 h 63"/>
                <a:gd name="T78" fmla="*/ 29 w 38"/>
                <a:gd name="T79" fmla="*/ 35 h 63"/>
                <a:gd name="T80" fmla="*/ 28 w 38"/>
                <a:gd name="T81" fmla="*/ 31 h 63"/>
                <a:gd name="T82" fmla="*/ 27 w 38"/>
                <a:gd name="T83" fmla="*/ 27 h 63"/>
                <a:gd name="T84" fmla="*/ 24 w 38"/>
                <a:gd name="T85" fmla="*/ 25 h 63"/>
                <a:gd name="T86" fmla="*/ 22 w 38"/>
                <a:gd name="T87" fmla="*/ 24 h 63"/>
                <a:gd name="T88" fmla="*/ 18 w 38"/>
                <a:gd name="T89" fmla="*/ 24 h 63"/>
                <a:gd name="T90" fmla="*/ 16 w 38"/>
                <a:gd name="T91" fmla="*/ 24 h 63"/>
                <a:gd name="T92" fmla="*/ 13 w 38"/>
                <a:gd name="T93" fmla="*/ 25 h 63"/>
                <a:gd name="T94" fmla="*/ 11 w 38"/>
                <a:gd name="T95" fmla="*/ 27 h 63"/>
                <a:gd name="T96" fmla="*/ 9 w 38"/>
                <a:gd name="T97" fmla="*/ 30 h 63"/>
                <a:gd name="T98" fmla="*/ 9 w 38"/>
                <a:gd name="T99" fmla="*/ 35 h 63"/>
                <a:gd name="T100" fmla="*/ 7 w 38"/>
                <a:gd name="T10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" h="63">
                  <a:moveTo>
                    <a:pt x="29" y="61"/>
                  </a:moveTo>
                  <a:lnTo>
                    <a:pt x="29" y="54"/>
                  </a:lnTo>
                  <a:lnTo>
                    <a:pt x="27" y="58"/>
                  </a:lnTo>
                  <a:lnTo>
                    <a:pt x="24" y="60"/>
                  </a:lnTo>
                  <a:lnTo>
                    <a:pt x="22" y="61"/>
                  </a:lnTo>
                  <a:lnTo>
                    <a:pt x="18" y="63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61"/>
                  </a:lnTo>
                  <a:lnTo>
                    <a:pt x="29" y="61"/>
                  </a:lnTo>
                  <a:close/>
                  <a:moveTo>
                    <a:pt x="7" y="39"/>
                  </a:moveTo>
                  <a:lnTo>
                    <a:pt x="9" y="44"/>
                  </a:lnTo>
                  <a:lnTo>
                    <a:pt x="9" y="48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2" y="54"/>
                  </a:lnTo>
                  <a:lnTo>
                    <a:pt x="24" y="53"/>
                  </a:lnTo>
                  <a:lnTo>
                    <a:pt x="27" y="52"/>
                  </a:lnTo>
                  <a:lnTo>
                    <a:pt x="28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28" y="31"/>
                  </a:lnTo>
                  <a:lnTo>
                    <a:pt x="27" y="27"/>
                  </a:lnTo>
                  <a:lnTo>
                    <a:pt x="24" y="25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8"/>
            <p:cNvSpPr>
              <a:spLocks noEditPoints="1"/>
            </p:cNvSpPr>
            <p:nvPr/>
          </p:nvSpPr>
          <p:spPr bwMode="auto">
            <a:xfrm>
              <a:off x="2247" y="628"/>
              <a:ext cx="41" cy="47"/>
            </a:xfrm>
            <a:custGeom>
              <a:avLst/>
              <a:gdLst>
                <a:gd name="T0" fmla="*/ 33 w 41"/>
                <a:gd name="T1" fmla="*/ 32 h 47"/>
                <a:gd name="T2" fmla="*/ 41 w 41"/>
                <a:gd name="T3" fmla="*/ 33 h 47"/>
                <a:gd name="T4" fmla="*/ 40 w 41"/>
                <a:gd name="T5" fmla="*/ 37 h 47"/>
                <a:gd name="T6" fmla="*/ 37 w 41"/>
                <a:gd name="T7" fmla="*/ 41 h 47"/>
                <a:gd name="T8" fmla="*/ 33 w 41"/>
                <a:gd name="T9" fmla="*/ 43 h 47"/>
                <a:gd name="T10" fmla="*/ 30 w 41"/>
                <a:gd name="T11" fmla="*/ 44 h 47"/>
                <a:gd name="T12" fmla="*/ 26 w 41"/>
                <a:gd name="T13" fmla="*/ 45 h 47"/>
                <a:gd name="T14" fmla="*/ 21 w 41"/>
                <a:gd name="T15" fmla="*/ 47 h 47"/>
                <a:gd name="T16" fmla="*/ 15 w 41"/>
                <a:gd name="T17" fmla="*/ 45 h 47"/>
                <a:gd name="T18" fmla="*/ 10 w 41"/>
                <a:gd name="T19" fmla="*/ 43 h 47"/>
                <a:gd name="T20" fmla="*/ 7 w 41"/>
                <a:gd name="T21" fmla="*/ 41 h 47"/>
                <a:gd name="T22" fmla="*/ 3 w 41"/>
                <a:gd name="T23" fmla="*/ 36 h 47"/>
                <a:gd name="T24" fmla="*/ 0 w 41"/>
                <a:gd name="T25" fmla="*/ 31 h 47"/>
                <a:gd name="T26" fmla="*/ 0 w 41"/>
                <a:gd name="T27" fmla="*/ 23 h 47"/>
                <a:gd name="T28" fmla="*/ 0 w 41"/>
                <a:gd name="T29" fmla="*/ 17 h 47"/>
                <a:gd name="T30" fmla="*/ 3 w 41"/>
                <a:gd name="T31" fmla="*/ 11 h 47"/>
                <a:gd name="T32" fmla="*/ 7 w 41"/>
                <a:gd name="T33" fmla="*/ 6 h 47"/>
                <a:gd name="T34" fmla="*/ 10 w 41"/>
                <a:gd name="T35" fmla="*/ 3 h 47"/>
                <a:gd name="T36" fmla="*/ 15 w 41"/>
                <a:gd name="T37" fmla="*/ 1 h 47"/>
                <a:gd name="T38" fmla="*/ 21 w 41"/>
                <a:gd name="T39" fmla="*/ 0 h 47"/>
                <a:gd name="T40" fmla="*/ 26 w 41"/>
                <a:gd name="T41" fmla="*/ 1 h 47"/>
                <a:gd name="T42" fmla="*/ 31 w 41"/>
                <a:gd name="T43" fmla="*/ 3 h 47"/>
                <a:gd name="T44" fmla="*/ 35 w 41"/>
                <a:gd name="T45" fmla="*/ 6 h 47"/>
                <a:gd name="T46" fmla="*/ 38 w 41"/>
                <a:gd name="T47" fmla="*/ 11 h 47"/>
                <a:gd name="T48" fmla="*/ 41 w 41"/>
                <a:gd name="T49" fmla="*/ 16 h 47"/>
                <a:gd name="T50" fmla="*/ 41 w 41"/>
                <a:gd name="T51" fmla="*/ 23 h 47"/>
                <a:gd name="T52" fmla="*/ 41 w 41"/>
                <a:gd name="T53" fmla="*/ 25 h 47"/>
                <a:gd name="T54" fmla="*/ 8 w 41"/>
                <a:gd name="T55" fmla="*/ 25 h 47"/>
                <a:gd name="T56" fmla="*/ 9 w 41"/>
                <a:gd name="T57" fmla="*/ 30 h 47"/>
                <a:gd name="T58" fmla="*/ 10 w 41"/>
                <a:gd name="T59" fmla="*/ 33 h 47"/>
                <a:gd name="T60" fmla="*/ 13 w 41"/>
                <a:gd name="T61" fmla="*/ 36 h 47"/>
                <a:gd name="T62" fmla="*/ 15 w 41"/>
                <a:gd name="T63" fmla="*/ 37 h 47"/>
                <a:gd name="T64" fmla="*/ 18 w 41"/>
                <a:gd name="T65" fmla="*/ 38 h 47"/>
                <a:gd name="T66" fmla="*/ 21 w 41"/>
                <a:gd name="T67" fmla="*/ 39 h 47"/>
                <a:gd name="T68" fmla="*/ 25 w 41"/>
                <a:gd name="T69" fmla="*/ 38 h 47"/>
                <a:gd name="T70" fmla="*/ 29 w 41"/>
                <a:gd name="T71" fmla="*/ 37 h 47"/>
                <a:gd name="T72" fmla="*/ 31 w 41"/>
                <a:gd name="T73" fmla="*/ 36 h 47"/>
                <a:gd name="T74" fmla="*/ 33 w 41"/>
                <a:gd name="T75" fmla="*/ 32 h 47"/>
                <a:gd name="T76" fmla="*/ 8 w 41"/>
                <a:gd name="T77" fmla="*/ 17 h 47"/>
                <a:gd name="T78" fmla="*/ 33 w 41"/>
                <a:gd name="T79" fmla="*/ 17 h 47"/>
                <a:gd name="T80" fmla="*/ 32 w 41"/>
                <a:gd name="T81" fmla="*/ 14 h 47"/>
                <a:gd name="T82" fmla="*/ 30 w 41"/>
                <a:gd name="T83" fmla="*/ 11 h 47"/>
                <a:gd name="T84" fmla="*/ 27 w 41"/>
                <a:gd name="T85" fmla="*/ 9 h 47"/>
                <a:gd name="T86" fmla="*/ 25 w 41"/>
                <a:gd name="T87" fmla="*/ 8 h 47"/>
                <a:gd name="T88" fmla="*/ 21 w 41"/>
                <a:gd name="T89" fmla="*/ 8 h 47"/>
                <a:gd name="T90" fmla="*/ 16 w 41"/>
                <a:gd name="T91" fmla="*/ 8 h 47"/>
                <a:gd name="T92" fmla="*/ 13 w 41"/>
                <a:gd name="T93" fmla="*/ 10 h 47"/>
                <a:gd name="T94" fmla="*/ 10 w 41"/>
                <a:gd name="T95" fmla="*/ 12 h 47"/>
                <a:gd name="T96" fmla="*/ 9 w 41"/>
                <a:gd name="T97" fmla="*/ 15 h 47"/>
                <a:gd name="T98" fmla="*/ 8 w 41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47">
                  <a:moveTo>
                    <a:pt x="33" y="32"/>
                  </a:moveTo>
                  <a:lnTo>
                    <a:pt x="41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6" y="45"/>
                  </a:lnTo>
                  <a:lnTo>
                    <a:pt x="21" y="47"/>
                  </a:lnTo>
                  <a:lnTo>
                    <a:pt x="15" y="45"/>
                  </a:lnTo>
                  <a:lnTo>
                    <a:pt x="10" y="43"/>
                  </a:lnTo>
                  <a:lnTo>
                    <a:pt x="7" y="41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1" y="3"/>
                  </a:lnTo>
                  <a:lnTo>
                    <a:pt x="35" y="6"/>
                  </a:lnTo>
                  <a:lnTo>
                    <a:pt x="38" y="11"/>
                  </a:lnTo>
                  <a:lnTo>
                    <a:pt x="41" y="16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8" y="25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3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1" y="39"/>
                  </a:lnTo>
                  <a:lnTo>
                    <a:pt x="25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2"/>
                  </a:lnTo>
                  <a:close/>
                  <a:moveTo>
                    <a:pt x="8" y="17"/>
                  </a:moveTo>
                  <a:lnTo>
                    <a:pt x="33" y="17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9"/>
            <p:cNvSpPr>
              <a:spLocks/>
            </p:cNvSpPr>
            <p:nvPr/>
          </p:nvSpPr>
          <p:spPr bwMode="auto">
            <a:xfrm>
              <a:off x="1258" y="815"/>
              <a:ext cx="1692" cy="3382"/>
            </a:xfrm>
            <a:custGeom>
              <a:avLst/>
              <a:gdLst>
                <a:gd name="T0" fmla="*/ 5 w 1692"/>
                <a:gd name="T1" fmla="*/ 3 h 3382"/>
                <a:gd name="T2" fmla="*/ 0 w 1692"/>
                <a:gd name="T3" fmla="*/ 3 h 3382"/>
                <a:gd name="T4" fmla="*/ 0 w 1692"/>
                <a:gd name="T5" fmla="*/ 3382 h 3382"/>
                <a:gd name="T6" fmla="*/ 1692 w 1692"/>
                <a:gd name="T7" fmla="*/ 3382 h 3382"/>
                <a:gd name="T8" fmla="*/ 1692 w 1692"/>
                <a:gd name="T9" fmla="*/ 0 h 3382"/>
                <a:gd name="T10" fmla="*/ 3 w 1692"/>
                <a:gd name="T11" fmla="*/ 0 h 3382"/>
                <a:gd name="T12" fmla="*/ 3 w 1692"/>
                <a:gd name="T13" fmla="*/ 5 h 3382"/>
                <a:gd name="T14" fmla="*/ 1689 w 1692"/>
                <a:gd name="T15" fmla="*/ 5 h 3382"/>
                <a:gd name="T16" fmla="*/ 1689 w 1692"/>
                <a:gd name="T17" fmla="*/ 3 h 3382"/>
                <a:gd name="T18" fmla="*/ 1687 w 1692"/>
                <a:gd name="T19" fmla="*/ 3 h 3382"/>
                <a:gd name="T20" fmla="*/ 1687 w 1692"/>
                <a:gd name="T21" fmla="*/ 3380 h 3382"/>
                <a:gd name="T22" fmla="*/ 1689 w 1692"/>
                <a:gd name="T23" fmla="*/ 3380 h 3382"/>
                <a:gd name="T24" fmla="*/ 1689 w 1692"/>
                <a:gd name="T25" fmla="*/ 3377 h 3382"/>
                <a:gd name="T26" fmla="*/ 3 w 1692"/>
                <a:gd name="T27" fmla="*/ 3377 h 3382"/>
                <a:gd name="T28" fmla="*/ 3 w 1692"/>
                <a:gd name="T29" fmla="*/ 3380 h 3382"/>
                <a:gd name="T30" fmla="*/ 5 w 1692"/>
                <a:gd name="T31" fmla="*/ 3380 h 3382"/>
                <a:gd name="T32" fmla="*/ 5 w 1692"/>
                <a:gd name="T33" fmla="*/ 3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2" h="3382">
                  <a:moveTo>
                    <a:pt x="5" y="3"/>
                  </a:moveTo>
                  <a:lnTo>
                    <a:pt x="0" y="3"/>
                  </a:lnTo>
                  <a:lnTo>
                    <a:pt x="0" y="3382"/>
                  </a:lnTo>
                  <a:lnTo>
                    <a:pt x="1692" y="3382"/>
                  </a:lnTo>
                  <a:lnTo>
                    <a:pt x="169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1689" y="5"/>
                  </a:lnTo>
                  <a:lnTo>
                    <a:pt x="1689" y="3"/>
                  </a:lnTo>
                  <a:lnTo>
                    <a:pt x="1687" y="3"/>
                  </a:lnTo>
                  <a:lnTo>
                    <a:pt x="1687" y="3380"/>
                  </a:lnTo>
                  <a:lnTo>
                    <a:pt x="1689" y="3380"/>
                  </a:lnTo>
                  <a:lnTo>
                    <a:pt x="1689" y="3377"/>
                  </a:lnTo>
                  <a:lnTo>
                    <a:pt x="3" y="3377"/>
                  </a:lnTo>
                  <a:lnTo>
                    <a:pt x="3" y="3380"/>
                  </a:lnTo>
                  <a:lnTo>
                    <a:pt x="5" y="338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37918"/>
              </p:ext>
            </p:extLst>
          </p:nvPr>
        </p:nvGraphicFramePr>
        <p:xfrm>
          <a:off x="152400" y="4286250"/>
          <a:ext cx="88392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0" name="Equation" r:id="rId4" imgW="4317840" imgH="1218960" progId="Equation.DSMT4">
                  <p:embed/>
                </p:oleObj>
              </mc:Choice>
              <mc:Fallback>
                <p:oleObj name="Equation" r:id="rId4" imgW="4317840" imgH="1218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86250"/>
                        <a:ext cx="8839200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1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914400"/>
            <a:ext cx="8458200" cy="5562600"/>
            <a:chOff x="457200" y="914400"/>
            <a:chExt cx="8458200" cy="55626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914400"/>
              <a:ext cx="8458200" cy="5562600"/>
              <a:chOff x="990600" y="838200"/>
              <a:chExt cx="8458200" cy="55626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0" t="4414" r="18919" b="8045"/>
              <a:stretch/>
            </p:blipFill>
            <p:spPr>
              <a:xfrm>
                <a:off x="990600" y="838200"/>
                <a:ext cx="4876800" cy="544315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42964" y="5446693"/>
                <a:ext cx="39825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Elastic</a:t>
                </a:r>
              </a:p>
              <a:p>
                <a:pPr algn="ctr"/>
                <a:r>
                  <a:rPr lang="en-US" sz="2800" b="1" dirty="0" smtClean="0">
                    <a:solidFill>
                      <a:srgbClr val="0000CC"/>
                    </a:solidFill>
                  </a:rPr>
                  <a:t>Green’s theorem</a:t>
                </a:r>
                <a:endParaRPr lang="en-US" sz="28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5" name="Curved Up Arrow 4"/>
              <p:cNvSpPr/>
              <p:nvPr/>
            </p:nvSpPr>
            <p:spPr>
              <a:xfrm rot="16200000">
                <a:off x="6954450" y="3429396"/>
                <a:ext cx="4326839" cy="661860"/>
              </a:xfrm>
              <a:prstGeom prst="curvedUpArrow">
                <a:avLst>
                  <a:gd name="adj1" fmla="val 46077"/>
                  <a:gd name="adj2" fmla="val 134012"/>
                  <a:gd name="adj3" fmla="val 409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61797" y="2978554"/>
                <a:ext cx="29449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Reference wave</a:t>
                </a:r>
                <a:endParaRPr lang="en-US" sz="2800" b="1" dirty="0"/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7239000" y="2221750"/>
                <a:ext cx="190500" cy="77893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34050" y="4495800"/>
                <a:ext cx="32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</a:rPr>
                  <a:t>Green’s theorem</a:t>
                </a:r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2700000">
                <a:off x="4949542" y="2080807"/>
                <a:ext cx="509293" cy="1306932"/>
              </a:xfrm>
              <a:prstGeom prst="downArrow">
                <a:avLst>
                  <a:gd name="adj1" fmla="val 50000"/>
                  <a:gd name="adj2" fmla="val 6781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wn Arrow 26"/>
              <p:cNvSpPr/>
              <p:nvPr/>
            </p:nvSpPr>
            <p:spPr>
              <a:xfrm flipV="1">
                <a:off x="7239000" y="3564466"/>
                <a:ext cx="190500" cy="778934"/>
              </a:xfrm>
              <a:prstGeom prst="downArrow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28396" y="1143000"/>
              <a:ext cx="294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Ground Roll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(Rayleigh Wave)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95400" y="647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</a:t>
            </a:r>
            <a:r>
              <a:rPr lang="en-US" dirty="0" err="1" smtClean="0"/>
              <a:t>Bahareh</a:t>
            </a:r>
            <a:r>
              <a:rPr lang="en-US" dirty="0" smtClean="0"/>
              <a:t> </a:t>
            </a:r>
            <a:r>
              <a:rPr lang="en-US" dirty="0"/>
              <a:t>Boustani </a:t>
            </a:r>
            <a:r>
              <a:rPr lang="en-US" i="1" dirty="0"/>
              <a:t>et </a:t>
            </a:r>
            <a:r>
              <a:rPr lang="en-US" i="1" dirty="0" smtClean="0"/>
              <a:t>al</a:t>
            </a:r>
            <a:r>
              <a:rPr lang="en-US" i="1" dirty="0" smtClean="0"/>
              <a:t>.</a:t>
            </a:r>
            <a:r>
              <a:rPr lang="en-US" dirty="0"/>
              <a:t> </a:t>
            </a:r>
            <a:r>
              <a:rPr lang="en-US" dirty="0" smtClean="0"/>
              <a:t>2013 )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718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Estimated wavelet from </a:t>
            </a:r>
            <a:r>
              <a:rPr lang="en-US" dirty="0" smtClean="0">
                <a:solidFill>
                  <a:srgbClr val="0000CC"/>
                </a:solidFill>
              </a:rPr>
              <a:t>S</a:t>
            </a:r>
            <a:r>
              <a:rPr lang="en-US" baseline="-25000" dirty="0" smtClean="0">
                <a:solidFill>
                  <a:srgbClr val="0000CC"/>
                </a:solidFill>
              </a:rPr>
              <a:t>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486400" y="228600"/>
            <a:ext cx="2781842" cy="5029200"/>
            <a:chOff x="967" y="612"/>
            <a:chExt cx="1983" cy="3585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491" y="818"/>
              <a:ext cx="1280" cy="3377"/>
            </a:xfrm>
            <a:custGeom>
              <a:avLst/>
              <a:gdLst>
                <a:gd name="T0" fmla="*/ 394 w 1280"/>
                <a:gd name="T1" fmla="*/ 0 h 3377"/>
                <a:gd name="T2" fmla="*/ 392 w 1280"/>
                <a:gd name="T3" fmla="*/ 579 h 3377"/>
                <a:gd name="T4" fmla="*/ 390 w 1280"/>
                <a:gd name="T5" fmla="*/ 614 h 3377"/>
                <a:gd name="T6" fmla="*/ 371 w 1280"/>
                <a:gd name="T7" fmla="*/ 683 h 3377"/>
                <a:gd name="T8" fmla="*/ 345 w 1280"/>
                <a:gd name="T9" fmla="*/ 718 h 3377"/>
                <a:gd name="T10" fmla="*/ 302 w 1280"/>
                <a:gd name="T11" fmla="*/ 754 h 3377"/>
                <a:gd name="T12" fmla="*/ 236 w 1280"/>
                <a:gd name="T13" fmla="*/ 788 h 3377"/>
                <a:gd name="T14" fmla="*/ 68 w 1280"/>
                <a:gd name="T15" fmla="*/ 856 h 3377"/>
                <a:gd name="T16" fmla="*/ 9 w 1280"/>
                <a:gd name="T17" fmla="*/ 919 h 3377"/>
                <a:gd name="T18" fmla="*/ 323 w 1280"/>
                <a:gd name="T19" fmla="*/ 985 h 3377"/>
                <a:gd name="T20" fmla="*/ 623 w 1280"/>
                <a:gd name="T21" fmla="*/ 1019 h 3377"/>
                <a:gd name="T22" fmla="*/ 1186 w 1280"/>
                <a:gd name="T23" fmla="*/ 1087 h 3377"/>
                <a:gd name="T24" fmla="*/ 1280 w 1280"/>
                <a:gd name="T25" fmla="*/ 1122 h 3377"/>
                <a:gd name="T26" fmla="*/ 1188 w 1280"/>
                <a:gd name="T27" fmla="*/ 1163 h 3377"/>
                <a:gd name="T28" fmla="*/ 942 w 1280"/>
                <a:gd name="T29" fmla="*/ 1196 h 3377"/>
                <a:gd name="T30" fmla="*/ 323 w 1280"/>
                <a:gd name="T31" fmla="*/ 1265 h 3377"/>
                <a:gd name="T32" fmla="*/ 108 w 1280"/>
                <a:gd name="T33" fmla="*/ 1300 h 3377"/>
                <a:gd name="T34" fmla="*/ 8 w 1280"/>
                <a:gd name="T35" fmla="*/ 1362 h 3377"/>
                <a:gd name="T36" fmla="*/ 68 w 1280"/>
                <a:gd name="T37" fmla="*/ 1394 h 3377"/>
                <a:gd name="T38" fmla="*/ 236 w 1280"/>
                <a:gd name="T39" fmla="*/ 1463 h 3377"/>
                <a:gd name="T40" fmla="*/ 302 w 1280"/>
                <a:gd name="T41" fmla="*/ 1498 h 3377"/>
                <a:gd name="T42" fmla="*/ 345 w 1280"/>
                <a:gd name="T43" fmla="*/ 1534 h 3377"/>
                <a:gd name="T44" fmla="*/ 384 w 1280"/>
                <a:gd name="T45" fmla="*/ 1601 h 3377"/>
                <a:gd name="T46" fmla="*/ 390 w 1280"/>
                <a:gd name="T47" fmla="*/ 1636 h 3377"/>
                <a:gd name="T48" fmla="*/ 394 w 1280"/>
                <a:gd name="T49" fmla="*/ 1705 h 3377"/>
                <a:gd name="T50" fmla="*/ 386 w 1280"/>
                <a:gd name="T51" fmla="*/ 3377 h 3377"/>
                <a:gd name="T52" fmla="*/ 385 w 1280"/>
                <a:gd name="T53" fmla="*/ 1670 h 3377"/>
                <a:gd name="T54" fmla="*/ 383 w 1280"/>
                <a:gd name="T55" fmla="*/ 1637 h 3377"/>
                <a:gd name="T56" fmla="*/ 363 w 1280"/>
                <a:gd name="T57" fmla="*/ 1569 h 3377"/>
                <a:gd name="T58" fmla="*/ 339 w 1280"/>
                <a:gd name="T59" fmla="*/ 1537 h 3377"/>
                <a:gd name="T60" fmla="*/ 234 w 1280"/>
                <a:gd name="T61" fmla="*/ 1470 h 3377"/>
                <a:gd name="T62" fmla="*/ 65 w 1280"/>
                <a:gd name="T63" fmla="*/ 1402 h 3377"/>
                <a:gd name="T64" fmla="*/ 0 w 1280"/>
                <a:gd name="T65" fmla="*/ 1364 h 3377"/>
                <a:gd name="T66" fmla="*/ 5 w 1280"/>
                <a:gd name="T67" fmla="*/ 1326 h 3377"/>
                <a:gd name="T68" fmla="*/ 322 w 1280"/>
                <a:gd name="T69" fmla="*/ 1257 h 3377"/>
                <a:gd name="T70" fmla="*/ 942 w 1280"/>
                <a:gd name="T71" fmla="*/ 1189 h 3377"/>
                <a:gd name="T72" fmla="*/ 1269 w 1280"/>
                <a:gd name="T73" fmla="*/ 1125 h 3377"/>
                <a:gd name="T74" fmla="*/ 942 w 1280"/>
                <a:gd name="T75" fmla="*/ 1061 h 3377"/>
                <a:gd name="T76" fmla="*/ 322 w 1280"/>
                <a:gd name="T77" fmla="*/ 992 h 3377"/>
                <a:gd name="T78" fmla="*/ 5 w 1280"/>
                <a:gd name="T79" fmla="*/ 925 h 3377"/>
                <a:gd name="T80" fmla="*/ 0 w 1280"/>
                <a:gd name="T81" fmla="*/ 887 h 3377"/>
                <a:gd name="T82" fmla="*/ 65 w 1280"/>
                <a:gd name="T83" fmla="*/ 850 h 3377"/>
                <a:gd name="T84" fmla="*/ 152 w 1280"/>
                <a:gd name="T85" fmla="*/ 814 h 3377"/>
                <a:gd name="T86" fmla="*/ 298 w 1280"/>
                <a:gd name="T87" fmla="*/ 746 h 3377"/>
                <a:gd name="T88" fmla="*/ 339 w 1280"/>
                <a:gd name="T89" fmla="*/ 715 h 3377"/>
                <a:gd name="T90" fmla="*/ 363 w 1280"/>
                <a:gd name="T91" fmla="*/ 680 h 3377"/>
                <a:gd name="T92" fmla="*/ 377 w 1280"/>
                <a:gd name="T93" fmla="*/ 646 h 3377"/>
                <a:gd name="T94" fmla="*/ 385 w 1280"/>
                <a:gd name="T95" fmla="*/ 579 h 3377"/>
                <a:gd name="T96" fmla="*/ 386 w 1280"/>
                <a:gd name="T97" fmla="*/ 0 h 3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0" h="3377">
                  <a:moveTo>
                    <a:pt x="386" y="0"/>
                  </a:moveTo>
                  <a:lnTo>
                    <a:pt x="394" y="0"/>
                  </a:lnTo>
                  <a:lnTo>
                    <a:pt x="394" y="546"/>
                  </a:lnTo>
                  <a:lnTo>
                    <a:pt x="392" y="579"/>
                  </a:lnTo>
                  <a:lnTo>
                    <a:pt x="390" y="613"/>
                  </a:lnTo>
                  <a:lnTo>
                    <a:pt x="390" y="614"/>
                  </a:lnTo>
                  <a:lnTo>
                    <a:pt x="384" y="649"/>
                  </a:lnTo>
                  <a:lnTo>
                    <a:pt x="371" y="683"/>
                  </a:lnTo>
                  <a:lnTo>
                    <a:pt x="371" y="684"/>
                  </a:lnTo>
                  <a:lnTo>
                    <a:pt x="345" y="718"/>
                  </a:lnTo>
                  <a:lnTo>
                    <a:pt x="344" y="720"/>
                  </a:lnTo>
                  <a:lnTo>
                    <a:pt x="302" y="754"/>
                  </a:lnTo>
                  <a:lnTo>
                    <a:pt x="301" y="754"/>
                  </a:lnTo>
                  <a:lnTo>
                    <a:pt x="236" y="788"/>
                  </a:lnTo>
                  <a:lnTo>
                    <a:pt x="154" y="821"/>
                  </a:lnTo>
                  <a:lnTo>
                    <a:pt x="68" y="856"/>
                  </a:lnTo>
                  <a:lnTo>
                    <a:pt x="8" y="889"/>
                  </a:lnTo>
                  <a:lnTo>
                    <a:pt x="9" y="919"/>
                  </a:lnTo>
                  <a:lnTo>
                    <a:pt x="108" y="951"/>
                  </a:lnTo>
                  <a:lnTo>
                    <a:pt x="323" y="985"/>
                  </a:lnTo>
                  <a:lnTo>
                    <a:pt x="323" y="985"/>
                  </a:lnTo>
                  <a:lnTo>
                    <a:pt x="623" y="1019"/>
                  </a:lnTo>
                  <a:lnTo>
                    <a:pt x="942" y="1053"/>
                  </a:lnTo>
                  <a:lnTo>
                    <a:pt x="1186" y="1087"/>
                  </a:lnTo>
                  <a:lnTo>
                    <a:pt x="1188" y="1087"/>
                  </a:lnTo>
                  <a:lnTo>
                    <a:pt x="1280" y="1122"/>
                  </a:lnTo>
                  <a:lnTo>
                    <a:pt x="1280" y="1129"/>
                  </a:lnTo>
                  <a:lnTo>
                    <a:pt x="1188" y="1163"/>
                  </a:lnTo>
                  <a:lnTo>
                    <a:pt x="1186" y="1163"/>
                  </a:lnTo>
                  <a:lnTo>
                    <a:pt x="942" y="1196"/>
                  </a:lnTo>
                  <a:lnTo>
                    <a:pt x="623" y="1230"/>
                  </a:lnTo>
                  <a:lnTo>
                    <a:pt x="323" y="1265"/>
                  </a:lnTo>
                  <a:lnTo>
                    <a:pt x="323" y="1265"/>
                  </a:lnTo>
                  <a:lnTo>
                    <a:pt x="108" y="1300"/>
                  </a:lnTo>
                  <a:lnTo>
                    <a:pt x="9" y="1332"/>
                  </a:lnTo>
                  <a:lnTo>
                    <a:pt x="8" y="1362"/>
                  </a:lnTo>
                  <a:lnTo>
                    <a:pt x="68" y="1395"/>
                  </a:lnTo>
                  <a:lnTo>
                    <a:pt x="68" y="1394"/>
                  </a:lnTo>
                  <a:lnTo>
                    <a:pt x="154" y="1428"/>
                  </a:lnTo>
                  <a:lnTo>
                    <a:pt x="236" y="1463"/>
                  </a:lnTo>
                  <a:lnTo>
                    <a:pt x="301" y="1497"/>
                  </a:lnTo>
                  <a:lnTo>
                    <a:pt x="302" y="1498"/>
                  </a:lnTo>
                  <a:lnTo>
                    <a:pt x="344" y="1532"/>
                  </a:lnTo>
                  <a:lnTo>
                    <a:pt x="345" y="1534"/>
                  </a:lnTo>
                  <a:lnTo>
                    <a:pt x="371" y="1567"/>
                  </a:lnTo>
                  <a:lnTo>
                    <a:pt x="384" y="1601"/>
                  </a:lnTo>
                  <a:lnTo>
                    <a:pt x="384" y="1602"/>
                  </a:lnTo>
                  <a:lnTo>
                    <a:pt x="390" y="1636"/>
                  </a:lnTo>
                  <a:lnTo>
                    <a:pt x="392" y="1670"/>
                  </a:lnTo>
                  <a:lnTo>
                    <a:pt x="394" y="1705"/>
                  </a:lnTo>
                  <a:lnTo>
                    <a:pt x="394" y="3377"/>
                  </a:lnTo>
                  <a:lnTo>
                    <a:pt x="386" y="3377"/>
                  </a:lnTo>
                  <a:lnTo>
                    <a:pt x="386" y="1705"/>
                  </a:lnTo>
                  <a:lnTo>
                    <a:pt x="385" y="1670"/>
                  </a:lnTo>
                  <a:lnTo>
                    <a:pt x="383" y="1637"/>
                  </a:lnTo>
                  <a:lnTo>
                    <a:pt x="383" y="1637"/>
                  </a:lnTo>
                  <a:lnTo>
                    <a:pt x="377" y="1603"/>
                  </a:lnTo>
                  <a:lnTo>
                    <a:pt x="363" y="1569"/>
                  </a:lnTo>
                  <a:lnTo>
                    <a:pt x="363" y="1569"/>
                  </a:lnTo>
                  <a:lnTo>
                    <a:pt x="339" y="1537"/>
                  </a:lnTo>
                  <a:lnTo>
                    <a:pt x="298" y="1504"/>
                  </a:lnTo>
                  <a:lnTo>
                    <a:pt x="234" y="1470"/>
                  </a:lnTo>
                  <a:lnTo>
                    <a:pt x="152" y="1436"/>
                  </a:lnTo>
                  <a:lnTo>
                    <a:pt x="65" y="1402"/>
                  </a:lnTo>
                  <a:lnTo>
                    <a:pt x="3" y="1367"/>
                  </a:lnTo>
                  <a:lnTo>
                    <a:pt x="0" y="1364"/>
                  </a:lnTo>
                  <a:lnTo>
                    <a:pt x="2" y="1329"/>
                  </a:lnTo>
                  <a:lnTo>
                    <a:pt x="5" y="1326"/>
                  </a:lnTo>
                  <a:lnTo>
                    <a:pt x="107" y="1293"/>
                  </a:lnTo>
                  <a:lnTo>
                    <a:pt x="322" y="1257"/>
                  </a:lnTo>
                  <a:lnTo>
                    <a:pt x="623" y="1223"/>
                  </a:lnTo>
                  <a:lnTo>
                    <a:pt x="942" y="1189"/>
                  </a:lnTo>
                  <a:lnTo>
                    <a:pt x="1186" y="1156"/>
                  </a:lnTo>
                  <a:lnTo>
                    <a:pt x="1269" y="1125"/>
                  </a:lnTo>
                  <a:lnTo>
                    <a:pt x="1186" y="1095"/>
                  </a:lnTo>
                  <a:lnTo>
                    <a:pt x="942" y="1061"/>
                  </a:lnTo>
                  <a:lnTo>
                    <a:pt x="623" y="1026"/>
                  </a:lnTo>
                  <a:lnTo>
                    <a:pt x="322" y="992"/>
                  </a:lnTo>
                  <a:lnTo>
                    <a:pt x="107" y="958"/>
                  </a:lnTo>
                  <a:lnTo>
                    <a:pt x="5" y="925"/>
                  </a:lnTo>
                  <a:lnTo>
                    <a:pt x="2" y="921"/>
                  </a:lnTo>
                  <a:lnTo>
                    <a:pt x="0" y="887"/>
                  </a:lnTo>
                  <a:lnTo>
                    <a:pt x="3" y="885"/>
                  </a:lnTo>
                  <a:lnTo>
                    <a:pt x="65" y="850"/>
                  </a:lnTo>
                  <a:lnTo>
                    <a:pt x="65" y="849"/>
                  </a:lnTo>
                  <a:lnTo>
                    <a:pt x="152" y="814"/>
                  </a:lnTo>
                  <a:lnTo>
                    <a:pt x="234" y="781"/>
                  </a:lnTo>
                  <a:lnTo>
                    <a:pt x="298" y="746"/>
                  </a:lnTo>
                  <a:lnTo>
                    <a:pt x="298" y="748"/>
                  </a:lnTo>
                  <a:lnTo>
                    <a:pt x="339" y="715"/>
                  </a:lnTo>
                  <a:lnTo>
                    <a:pt x="364" y="680"/>
                  </a:lnTo>
                  <a:lnTo>
                    <a:pt x="363" y="680"/>
                  </a:lnTo>
                  <a:lnTo>
                    <a:pt x="377" y="646"/>
                  </a:lnTo>
                  <a:lnTo>
                    <a:pt x="377" y="646"/>
                  </a:lnTo>
                  <a:lnTo>
                    <a:pt x="383" y="613"/>
                  </a:lnTo>
                  <a:lnTo>
                    <a:pt x="385" y="579"/>
                  </a:lnTo>
                  <a:lnTo>
                    <a:pt x="386" y="54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535" y="818"/>
              <a:ext cx="1108" cy="3377"/>
            </a:xfrm>
            <a:custGeom>
              <a:avLst/>
              <a:gdLst>
                <a:gd name="T0" fmla="*/ 342 w 1108"/>
                <a:gd name="T1" fmla="*/ 3303 h 3377"/>
                <a:gd name="T2" fmla="*/ 351 w 1108"/>
                <a:gd name="T3" fmla="*/ 3210 h 3377"/>
                <a:gd name="T4" fmla="*/ 350 w 1108"/>
                <a:gd name="T5" fmla="*/ 3111 h 3377"/>
                <a:gd name="T6" fmla="*/ 344 w 1108"/>
                <a:gd name="T7" fmla="*/ 3018 h 3377"/>
                <a:gd name="T8" fmla="*/ 342 w 1108"/>
                <a:gd name="T9" fmla="*/ 2943 h 3377"/>
                <a:gd name="T10" fmla="*/ 342 w 1108"/>
                <a:gd name="T11" fmla="*/ 2853 h 3377"/>
                <a:gd name="T12" fmla="*/ 350 w 1108"/>
                <a:gd name="T13" fmla="*/ 2761 h 3377"/>
                <a:gd name="T14" fmla="*/ 351 w 1108"/>
                <a:gd name="T15" fmla="*/ 2662 h 3377"/>
                <a:gd name="T16" fmla="*/ 342 w 1108"/>
                <a:gd name="T17" fmla="*/ 2567 h 3377"/>
                <a:gd name="T18" fmla="*/ 344 w 1108"/>
                <a:gd name="T19" fmla="*/ 2493 h 3377"/>
                <a:gd name="T20" fmla="*/ 342 w 1108"/>
                <a:gd name="T21" fmla="*/ 2404 h 3377"/>
                <a:gd name="T22" fmla="*/ 351 w 1108"/>
                <a:gd name="T23" fmla="*/ 2310 h 3377"/>
                <a:gd name="T24" fmla="*/ 350 w 1108"/>
                <a:gd name="T25" fmla="*/ 2212 h 3377"/>
                <a:gd name="T26" fmla="*/ 344 w 1108"/>
                <a:gd name="T27" fmla="*/ 2118 h 3377"/>
                <a:gd name="T28" fmla="*/ 342 w 1108"/>
                <a:gd name="T29" fmla="*/ 2043 h 3377"/>
                <a:gd name="T30" fmla="*/ 344 w 1108"/>
                <a:gd name="T31" fmla="*/ 1954 h 3377"/>
                <a:gd name="T32" fmla="*/ 350 w 1108"/>
                <a:gd name="T33" fmla="*/ 1860 h 3377"/>
                <a:gd name="T34" fmla="*/ 351 w 1108"/>
                <a:gd name="T35" fmla="*/ 1762 h 3377"/>
                <a:gd name="T36" fmla="*/ 340 w 1108"/>
                <a:gd name="T37" fmla="*/ 1668 h 3377"/>
                <a:gd name="T38" fmla="*/ 335 w 1108"/>
                <a:gd name="T39" fmla="*/ 1593 h 3377"/>
                <a:gd name="T40" fmla="*/ 280 w 1108"/>
                <a:gd name="T41" fmla="*/ 1523 h 3377"/>
                <a:gd name="T42" fmla="*/ 196 w 1108"/>
                <a:gd name="T43" fmla="*/ 1470 h 3377"/>
                <a:gd name="T44" fmla="*/ 126 w 1108"/>
                <a:gd name="T45" fmla="*/ 1446 h 3377"/>
                <a:gd name="T46" fmla="*/ 46 w 1108"/>
                <a:gd name="T47" fmla="*/ 1406 h 3377"/>
                <a:gd name="T48" fmla="*/ 19 w 1108"/>
                <a:gd name="T49" fmla="*/ 1349 h 3377"/>
                <a:gd name="T50" fmla="*/ 97 w 1108"/>
                <a:gd name="T51" fmla="*/ 1306 h 3377"/>
                <a:gd name="T52" fmla="*/ 169 w 1108"/>
                <a:gd name="T53" fmla="*/ 1288 h 3377"/>
                <a:gd name="T54" fmla="*/ 257 w 1108"/>
                <a:gd name="T55" fmla="*/ 1272 h 3377"/>
                <a:gd name="T56" fmla="*/ 355 w 1108"/>
                <a:gd name="T57" fmla="*/ 1263 h 3377"/>
                <a:gd name="T58" fmla="*/ 447 w 1108"/>
                <a:gd name="T59" fmla="*/ 1244 h 3377"/>
                <a:gd name="T60" fmla="*/ 535 w 1108"/>
                <a:gd name="T61" fmla="*/ 1232 h 3377"/>
                <a:gd name="T62" fmla="*/ 610 w 1108"/>
                <a:gd name="T63" fmla="*/ 1222 h 3377"/>
                <a:gd name="T64" fmla="*/ 703 w 1108"/>
                <a:gd name="T65" fmla="*/ 1217 h 3377"/>
                <a:gd name="T66" fmla="*/ 800 w 1108"/>
                <a:gd name="T67" fmla="*/ 1205 h 3377"/>
                <a:gd name="T68" fmla="*/ 894 w 1108"/>
                <a:gd name="T69" fmla="*/ 1191 h 3377"/>
                <a:gd name="T70" fmla="*/ 985 w 1108"/>
                <a:gd name="T71" fmla="*/ 1168 h 3377"/>
                <a:gd name="T72" fmla="*/ 1058 w 1108"/>
                <a:gd name="T73" fmla="*/ 1153 h 3377"/>
                <a:gd name="T74" fmla="*/ 1079 w 1108"/>
                <a:gd name="T75" fmla="*/ 1118 h 3377"/>
                <a:gd name="T76" fmla="*/ 995 w 1108"/>
                <a:gd name="T77" fmla="*/ 1091 h 3377"/>
                <a:gd name="T78" fmla="*/ 903 w 1108"/>
                <a:gd name="T79" fmla="*/ 1069 h 3377"/>
                <a:gd name="T80" fmla="*/ 805 w 1108"/>
                <a:gd name="T81" fmla="*/ 1053 h 3377"/>
                <a:gd name="T82" fmla="*/ 731 w 1108"/>
                <a:gd name="T83" fmla="*/ 1045 h 3377"/>
                <a:gd name="T84" fmla="*/ 638 w 1108"/>
                <a:gd name="T85" fmla="*/ 1040 h 3377"/>
                <a:gd name="T86" fmla="*/ 550 w 1108"/>
                <a:gd name="T87" fmla="*/ 1028 h 3377"/>
                <a:gd name="T88" fmla="*/ 457 w 1108"/>
                <a:gd name="T89" fmla="*/ 1008 h 3377"/>
                <a:gd name="T90" fmla="*/ 359 w 1108"/>
                <a:gd name="T91" fmla="*/ 995 h 3377"/>
                <a:gd name="T92" fmla="*/ 285 w 1108"/>
                <a:gd name="T93" fmla="*/ 984 h 3377"/>
                <a:gd name="T94" fmla="*/ 192 w 1108"/>
                <a:gd name="T95" fmla="*/ 973 h 3377"/>
                <a:gd name="T96" fmla="*/ 103 w 1108"/>
                <a:gd name="T97" fmla="*/ 942 h 3377"/>
                <a:gd name="T98" fmla="*/ 42 w 1108"/>
                <a:gd name="T99" fmla="*/ 914 h 3377"/>
                <a:gd name="T100" fmla="*/ 77 w 1108"/>
                <a:gd name="T101" fmla="*/ 845 h 3377"/>
                <a:gd name="T102" fmla="*/ 162 w 1108"/>
                <a:gd name="T103" fmla="*/ 795 h 3377"/>
                <a:gd name="T104" fmla="*/ 225 w 1108"/>
                <a:gd name="T105" fmla="*/ 757 h 3377"/>
                <a:gd name="T106" fmla="*/ 283 w 1108"/>
                <a:gd name="T107" fmla="*/ 713 h 3377"/>
                <a:gd name="T108" fmla="*/ 340 w 1108"/>
                <a:gd name="T109" fmla="*/ 636 h 3377"/>
                <a:gd name="T110" fmla="*/ 342 w 1108"/>
                <a:gd name="T111" fmla="*/ 544 h 3377"/>
                <a:gd name="T112" fmla="*/ 344 w 1108"/>
                <a:gd name="T113" fmla="*/ 469 h 3377"/>
                <a:gd name="T114" fmla="*/ 342 w 1108"/>
                <a:gd name="T115" fmla="*/ 380 h 3377"/>
                <a:gd name="T116" fmla="*/ 351 w 1108"/>
                <a:gd name="T117" fmla="*/ 286 h 3377"/>
                <a:gd name="T118" fmla="*/ 351 w 1108"/>
                <a:gd name="T119" fmla="*/ 187 h 3377"/>
                <a:gd name="T120" fmla="*/ 342 w 1108"/>
                <a:gd name="T121" fmla="*/ 94 h 3377"/>
                <a:gd name="T122" fmla="*/ 344 w 1108"/>
                <a:gd name="T123" fmla="*/ 18 h 3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8" h="3377">
                  <a:moveTo>
                    <a:pt x="344" y="3374"/>
                  </a:moveTo>
                  <a:lnTo>
                    <a:pt x="351" y="3374"/>
                  </a:lnTo>
                  <a:lnTo>
                    <a:pt x="351" y="3377"/>
                  </a:lnTo>
                  <a:lnTo>
                    <a:pt x="344" y="3377"/>
                  </a:lnTo>
                  <a:lnTo>
                    <a:pt x="344" y="3374"/>
                  </a:lnTo>
                  <a:close/>
                  <a:moveTo>
                    <a:pt x="344" y="3356"/>
                  </a:moveTo>
                  <a:lnTo>
                    <a:pt x="351" y="3356"/>
                  </a:lnTo>
                  <a:lnTo>
                    <a:pt x="351" y="3359"/>
                  </a:lnTo>
                  <a:lnTo>
                    <a:pt x="344" y="3359"/>
                  </a:lnTo>
                  <a:lnTo>
                    <a:pt x="344" y="3356"/>
                  </a:lnTo>
                  <a:close/>
                  <a:moveTo>
                    <a:pt x="344" y="3336"/>
                  </a:moveTo>
                  <a:lnTo>
                    <a:pt x="351" y="3336"/>
                  </a:lnTo>
                  <a:lnTo>
                    <a:pt x="351" y="3341"/>
                  </a:lnTo>
                  <a:lnTo>
                    <a:pt x="344" y="3341"/>
                  </a:lnTo>
                  <a:lnTo>
                    <a:pt x="344" y="3336"/>
                  </a:lnTo>
                  <a:close/>
                  <a:moveTo>
                    <a:pt x="342" y="3318"/>
                  </a:moveTo>
                  <a:lnTo>
                    <a:pt x="350" y="3318"/>
                  </a:lnTo>
                  <a:lnTo>
                    <a:pt x="350" y="3323"/>
                  </a:lnTo>
                  <a:lnTo>
                    <a:pt x="342" y="3323"/>
                  </a:lnTo>
                  <a:lnTo>
                    <a:pt x="342" y="3318"/>
                  </a:lnTo>
                  <a:close/>
                  <a:moveTo>
                    <a:pt x="342" y="3300"/>
                  </a:moveTo>
                  <a:lnTo>
                    <a:pt x="350" y="3300"/>
                  </a:lnTo>
                  <a:lnTo>
                    <a:pt x="350" y="3303"/>
                  </a:lnTo>
                  <a:lnTo>
                    <a:pt x="342" y="3303"/>
                  </a:lnTo>
                  <a:lnTo>
                    <a:pt x="342" y="3300"/>
                  </a:lnTo>
                  <a:close/>
                  <a:moveTo>
                    <a:pt x="342" y="3280"/>
                  </a:moveTo>
                  <a:lnTo>
                    <a:pt x="350" y="3280"/>
                  </a:lnTo>
                  <a:lnTo>
                    <a:pt x="350" y="3285"/>
                  </a:lnTo>
                  <a:lnTo>
                    <a:pt x="342" y="3285"/>
                  </a:lnTo>
                  <a:lnTo>
                    <a:pt x="342" y="3280"/>
                  </a:lnTo>
                  <a:close/>
                  <a:moveTo>
                    <a:pt x="342" y="3262"/>
                  </a:moveTo>
                  <a:lnTo>
                    <a:pt x="350" y="3262"/>
                  </a:lnTo>
                  <a:lnTo>
                    <a:pt x="350" y="3267"/>
                  </a:lnTo>
                  <a:lnTo>
                    <a:pt x="342" y="3267"/>
                  </a:lnTo>
                  <a:lnTo>
                    <a:pt x="342" y="3262"/>
                  </a:lnTo>
                  <a:close/>
                  <a:moveTo>
                    <a:pt x="342" y="3243"/>
                  </a:moveTo>
                  <a:lnTo>
                    <a:pt x="350" y="3243"/>
                  </a:lnTo>
                  <a:lnTo>
                    <a:pt x="350" y="3247"/>
                  </a:lnTo>
                  <a:lnTo>
                    <a:pt x="342" y="3247"/>
                  </a:lnTo>
                  <a:lnTo>
                    <a:pt x="342" y="3243"/>
                  </a:lnTo>
                  <a:close/>
                  <a:moveTo>
                    <a:pt x="342" y="3224"/>
                  </a:moveTo>
                  <a:lnTo>
                    <a:pt x="350" y="3224"/>
                  </a:lnTo>
                  <a:lnTo>
                    <a:pt x="350" y="3229"/>
                  </a:lnTo>
                  <a:lnTo>
                    <a:pt x="342" y="3229"/>
                  </a:lnTo>
                  <a:lnTo>
                    <a:pt x="342" y="3224"/>
                  </a:lnTo>
                  <a:close/>
                  <a:moveTo>
                    <a:pt x="344" y="3205"/>
                  </a:moveTo>
                  <a:lnTo>
                    <a:pt x="351" y="3205"/>
                  </a:lnTo>
                  <a:lnTo>
                    <a:pt x="351" y="3210"/>
                  </a:lnTo>
                  <a:lnTo>
                    <a:pt x="344" y="3210"/>
                  </a:lnTo>
                  <a:lnTo>
                    <a:pt x="344" y="3205"/>
                  </a:lnTo>
                  <a:close/>
                  <a:moveTo>
                    <a:pt x="345" y="3187"/>
                  </a:moveTo>
                  <a:lnTo>
                    <a:pt x="352" y="3187"/>
                  </a:lnTo>
                  <a:lnTo>
                    <a:pt x="351" y="3191"/>
                  </a:lnTo>
                  <a:lnTo>
                    <a:pt x="344" y="3191"/>
                  </a:lnTo>
                  <a:lnTo>
                    <a:pt x="345" y="3187"/>
                  </a:lnTo>
                  <a:close/>
                  <a:moveTo>
                    <a:pt x="345" y="3168"/>
                  </a:moveTo>
                  <a:lnTo>
                    <a:pt x="352" y="3168"/>
                  </a:lnTo>
                  <a:lnTo>
                    <a:pt x="352" y="3172"/>
                  </a:lnTo>
                  <a:lnTo>
                    <a:pt x="345" y="3172"/>
                  </a:lnTo>
                  <a:lnTo>
                    <a:pt x="345" y="3168"/>
                  </a:lnTo>
                  <a:close/>
                  <a:moveTo>
                    <a:pt x="344" y="3149"/>
                  </a:moveTo>
                  <a:lnTo>
                    <a:pt x="351" y="3149"/>
                  </a:lnTo>
                  <a:lnTo>
                    <a:pt x="352" y="3154"/>
                  </a:lnTo>
                  <a:lnTo>
                    <a:pt x="345" y="3154"/>
                  </a:lnTo>
                  <a:lnTo>
                    <a:pt x="344" y="3149"/>
                  </a:lnTo>
                  <a:close/>
                  <a:moveTo>
                    <a:pt x="344" y="3131"/>
                  </a:moveTo>
                  <a:lnTo>
                    <a:pt x="351" y="3131"/>
                  </a:lnTo>
                  <a:lnTo>
                    <a:pt x="351" y="3135"/>
                  </a:lnTo>
                  <a:lnTo>
                    <a:pt x="344" y="3135"/>
                  </a:lnTo>
                  <a:lnTo>
                    <a:pt x="344" y="3131"/>
                  </a:lnTo>
                  <a:close/>
                  <a:moveTo>
                    <a:pt x="342" y="3111"/>
                  </a:moveTo>
                  <a:lnTo>
                    <a:pt x="350" y="3111"/>
                  </a:lnTo>
                  <a:lnTo>
                    <a:pt x="350" y="3116"/>
                  </a:lnTo>
                  <a:lnTo>
                    <a:pt x="342" y="3116"/>
                  </a:lnTo>
                  <a:lnTo>
                    <a:pt x="342" y="3111"/>
                  </a:lnTo>
                  <a:close/>
                  <a:moveTo>
                    <a:pt x="342" y="3093"/>
                  </a:moveTo>
                  <a:lnTo>
                    <a:pt x="350" y="3093"/>
                  </a:lnTo>
                  <a:lnTo>
                    <a:pt x="350" y="3098"/>
                  </a:lnTo>
                  <a:lnTo>
                    <a:pt x="342" y="3098"/>
                  </a:lnTo>
                  <a:lnTo>
                    <a:pt x="342" y="3093"/>
                  </a:lnTo>
                  <a:close/>
                  <a:moveTo>
                    <a:pt x="342" y="3075"/>
                  </a:moveTo>
                  <a:lnTo>
                    <a:pt x="350" y="3075"/>
                  </a:lnTo>
                  <a:lnTo>
                    <a:pt x="350" y="3078"/>
                  </a:lnTo>
                  <a:lnTo>
                    <a:pt x="342" y="3078"/>
                  </a:lnTo>
                  <a:lnTo>
                    <a:pt x="342" y="3075"/>
                  </a:lnTo>
                  <a:close/>
                  <a:moveTo>
                    <a:pt x="342" y="3055"/>
                  </a:moveTo>
                  <a:lnTo>
                    <a:pt x="350" y="3055"/>
                  </a:lnTo>
                  <a:lnTo>
                    <a:pt x="350" y="3060"/>
                  </a:lnTo>
                  <a:lnTo>
                    <a:pt x="342" y="3060"/>
                  </a:lnTo>
                  <a:lnTo>
                    <a:pt x="342" y="3055"/>
                  </a:lnTo>
                  <a:close/>
                  <a:moveTo>
                    <a:pt x="342" y="3037"/>
                  </a:moveTo>
                  <a:lnTo>
                    <a:pt x="350" y="3037"/>
                  </a:lnTo>
                  <a:lnTo>
                    <a:pt x="350" y="3042"/>
                  </a:lnTo>
                  <a:lnTo>
                    <a:pt x="342" y="3042"/>
                  </a:lnTo>
                  <a:lnTo>
                    <a:pt x="342" y="3037"/>
                  </a:lnTo>
                  <a:close/>
                  <a:moveTo>
                    <a:pt x="344" y="3018"/>
                  </a:moveTo>
                  <a:lnTo>
                    <a:pt x="351" y="3018"/>
                  </a:lnTo>
                  <a:lnTo>
                    <a:pt x="350" y="3022"/>
                  </a:lnTo>
                  <a:lnTo>
                    <a:pt x="342" y="3022"/>
                  </a:lnTo>
                  <a:lnTo>
                    <a:pt x="344" y="3018"/>
                  </a:lnTo>
                  <a:close/>
                  <a:moveTo>
                    <a:pt x="344" y="2999"/>
                  </a:moveTo>
                  <a:lnTo>
                    <a:pt x="351" y="2999"/>
                  </a:lnTo>
                  <a:lnTo>
                    <a:pt x="351" y="3004"/>
                  </a:lnTo>
                  <a:lnTo>
                    <a:pt x="344" y="3004"/>
                  </a:lnTo>
                  <a:lnTo>
                    <a:pt x="344" y="2999"/>
                  </a:lnTo>
                  <a:close/>
                  <a:moveTo>
                    <a:pt x="344" y="2981"/>
                  </a:moveTo>
                  <a:lnTo>
                    <a:pt x="351" y="2981"/>
                  </a:lnTo>
                  <a:lnTo>
                    <a:pt x="351" y="2985"/>
                  </a:lnTo>
                  <a:lnTo>
                    <a:pt x="344" y="2985"/>
                  </a:lnTo>
                  <a:lnTo>
                    <a:pt x="344" y="2981"/>
                  </a:lnTo>
                  <a:close/>
                  <a:moveTo>
                    <a:pt x="344" y="2961"/>
                  </a:moveTo>
                  <a:lnTo>
                    <a:pt x="351" y="2961"/>
                  </a:lnTo>
                  <a:lnTo>
                    <a:pt x="351" y="2966"/>
                  </a:lnTo>
                  <a:lnTo>
                    <a:pt x="344" y="2966"/>
                  </a:lnTo>
                  <a:lnTo>
                    <a:pt x="344" y="2961"/>
                  </a:lnTo>
                  <a:close/>
                  <a:moveTo>
                    <a:pt x="342" y="2943"/>
                  </a:moveTo>
                  <a:lnTo>
                    <a:pt x="350" y="2943"/>
                  </a:lnTo>
                  <a:lnTo>
                    <a:pt x="350" y="2948"/>
                  </a:lnTo>
                  <a:lnTo>
                    <a:pt x="342" y="2948"/>
                  </a:lnTo>
                  <a:lnTo>
                    <a:pt x="342" y="2943"/>
                  </a:lnTo>
                  <a:close/>
                  <a:moveTo>
                    <a:pt x="342" y="2924"/>
                  </a:moveTo>
                  <a:lnTo>
                    <a:pt x="350" y="2924"/>
                  </a:lnTo>
                  <a:lnTo>
                    <a:pt x="350" y="2929"/>
                  </a:lnTo>
                  <a:lnTo>
                    <a:pt x="342" y="2929"/>
                  </a:lnTo>
                  <a:lnTo>
                    <a:pt x="342" y="2924"/>
                  </a:lnTo>
                  <a:close/>
                  <a:moveTo>
                    <a:pt x="342" y="2905"/>
                  </a:moveTo>
                  <a:lnTo>
                    <a:pt x="350" y="2905"/>
                  </a:lnTo>
                  <a:lnTo>
                    <a:pt x="350" y="2910"/>
                  </a:lnTo>
                  <a:lnTo>
                    <a:pt x="342" y="2910"/>
                  </a:lnTo>
                  <a:lnTo>
                    <a:pt x="342" y="2905"/>
                  </a:lnTo>
                  <a:close/>
                  <a:moveTo>
                    <a:pt x="342" y="2886"/>
                  </a:moveTo>
                  <a:lnTo>
                    <a:pt x="350" y="2886"/>
                  </a:lnTo>
                  <a:lnTo>
                    <a:pt x="350" y="2891"/>
                  </a:lnTo>
                  <a:lnTo>
                    <a:pt x="342" y="2891"/>
                  </a:lnTo>
                  <a:lnTo>
                    <a:pt x="342" y="2886"/>
                  </a:lnTo>
                  <a:close/>
                  <a:moveTo>
                    <a:pt x="342" y="2868"/>
                  </a:moveTo>
                  <a:lnTo>
                    <a:pt x="350" y="2868"/>
                  </a:lnTo>
                  <a:lnTo>
                    <a:pt x="350" y="2873"/>
                  </a:lnTo>
                  <a:lnTo>
                    <a:pt x="342" y="2873"/>
                  </a:lnTo>
                  <a:lnTo>
                    <a:pt x="342" y="2868"/>
                  </a:lnTo>
                  <a:close/>
                  <a:moveTo>
                    <a:pt x="342" y="2849"/>
                  </a:moveTo>
                  <a:lnTo>
                    <a:pt x="350" y="2849"/>
                  </a:lnTo>
                  <a:lnTo>
                    <a:pt x="350" y="2853"/>
                  </a:lnTo>
                  <a:lnTo>
                    <a:pt x="342" y="2853"/>
                  </a:lnTo>
                  <a:lnTo>
                    <a:pt x="342" y="2849"/>
                  </a:lnTo>
                  <a:close/>
                  <a:moveTo>
                    <a:pt x="342" y="2830"/>
                  </a:moveTo>
                  <a:lnTo>
                    <a:pt x="350" y="2830"/>
                  </a:lnTo>
                  <a:lnTo>
                    <a:pt x="350" y="2835"/>
                  </a:lnTo>
                  <a:lnTo>
                    <a:pt x="342" y="2835"/>
                  </a:lnTo>
                  <a:lnTo>
                    <a:pt x="342" y="2830"/>
                  </a:lnTo>
                  <a:close/>
                  <a:moveTo>
                    <a:pt x="342" y="2812"/>
                  </a:moveTo>
                  <a:lnTo>
                    <a:pt x="350" y="2812"/>
                  </a:lnTo>
                  <a:lnTo>
                    <a:pt x="350" y="2817"/>
                  </a:lnTo>
                  <a:lnTo>
                    <a:pt x="342" y="2817"/>
                  </a:lnTo>
                  <a:lnTo>
                    <a:pt x="342" y="2812"/>
                  </a:lnTo>
                  <a:close/>
                  <a:moveTo>
                    <a:pt x="342" y="2792"/>
                  </a:moveTo>
                  <a:lnTo>
                    <a:pt x="350" y="2792"/>
                  </a:lnTo>
                  <a:lnTo>
                    <a:pt x="350" y="2797"/>
                  </a:lnTo>
                  <a:lnTo>
                    <a:pt x="342" y="2797"/>
                  </a:lnTo>
                  <a:lnTo>
                    <a:pt x="342" y="2792"/>
                  </a:lnTo>
                  <a:close/>
                  <a:moveTo>
                    <a:pt x="342" y="2774"/>
                  </a:moveTo>
                  <a:lnTo>
                    <a:pt x="350" y="2774"/>
                  </a:lnTo>
                  <a:lnTo>
                    <a:pt x="350" y="2779"/>
                  </a:lnTo>
                  <a:lnTo>
                    <a:pt x="342" y="2779"/>
                  </a:lnTo>
                  <a:lnTo>
                    <a:pt x="342" y="2774"/>
                  </a:lnTo>
                  <a:close/>
                  <a:moveTo>
                    <a:pt x="342" y="2756"/>
                  </a:moveTo>
                  <a:lnTo>
                    <a:pt x="350" y="2756"/>
                  </a:lnTo>
                  <a:lnTo>
                    <a:pt x="350" y="2761"/>
                  </a:lnTo>
                  <a:lnTo>
                    <a:pt x="342" y="2761"/>
                  </a:lnTo>
                  <a:lnTo>
                    <a:pt x="342" y="2756"/>
                  </a:lnTo>
                  <a:close/>
                  <a:moveTo>
                    <a:pt x="342" y="2736"/>
                  </a:moveTo>
                  <a:lnTo>
                    <a:pt x="350" y="2736"/>
                  </a:lnTo>
                  <a:lnTo>
                    <a:pt x="350" y="2741"/>
                  </a:lnTo>
                  <a:lnTo>
                    <a:pt x="342" y="2741"/>
                  </a:lnTo>
                  <a:lnTo>
                    <a:pt x="342" y="2736"/>
                  </a:lnTo>
                  <a:close/>
                  <a:moveTo>
                    <a:pt x="342" y="2718"/>
                  </a:moveTo>
                  <a:lnTo>
                    <a:pt x="350" y="2718"/>
                  </a:lnTo>
                  <a:lnTo>
                    <a:pt x="350" y="2723"/>
                  </a:lnTo>
                  <a:lnTo>
                    <a:pt x="342" y="2723"/>
                  </a:lnTo>
                  <a:lnTo>
                    <a:pt x="342" y="2718"/>
                  </a:lnTo>
                  <a:close/>
                  <a:moveTo>
                    <a:pt x="342" y="2699"/>
                  </a:moveTo>
                  <a:lnTo>
                    <a:pt x="350" y="2699"/>
                  </a:lnTo>
                  <a:lnTo>
                    <a:pt x="350" y="2704"/>
                  </a:lnTo>
                  <a:lnTo>
                    <a:pt x="342" y="2704"/>
                  </a:lnTo>
                  <a:lnTo>
                    <a:pt x="342" y="2699"/>
                  </a:lnTo>
                  <a:close/>
                  <a:moveTo>
                    <a:pt x="342" y="2680"/>
                  </a:moveTo>
                  <a:lnTo>
                    <a:pt x="350" y="2680"/>
                  </a:lnTo>
                  <a:lnTo>
                    <a:pt x="350" y="2685"/>
                  </a:lnTo>
                  <a:lnTo>
                    <a:pt x="342" y="2685"/>
                  </a:lnTo>
                  <a:lnTo>
                    <a:pt x="342" y="2680"/>
                  </a:lnTo>
                  <a:close/>
                  <a:moveTo>
                    <a:pt x="344" y="2662"/>
                  </a:moveTo>
                  <a:lnTo>
                    <a:pt x="351" y="2662"/>
                  </a:lnTo>
                  <a:lnTo>
                    <a:pt x="351" y="2666"/>
                  </a:lnTo>
                  <a:lnTo>
                    <a:pt x="344" y="2666"/>
                  </a:lnTo>
                  <a:lnTo>
                    <a:pt x="344" y="2662"/>
                  </a:lnTo>
                  <a:close/>
                  <a:moveTo>
                    <a:pt x="344" y="2643"/>
                  </a:moveTo>
                  <a:lnTo>
                    <a:pt x="351" y="2643"/>
                  </a:lnTo>
                  <a:lnTo>
                    <a:pt x="351" y="2648"/>
                  </a:lnTo>
                  <a:lnTo>
                    <a:pt x="344" y="2648"/>
                  </a:lnTo>
                  <a:lnTo>
                    <a:pt x="344" y="2643"/>
                  </a:lnTo>
                  <a:close/>
                  <a:moveTo>
                    <a:pt x="344" y="2624"/>
                  </a:moveTo>
                  <a:lnTo>
                    <a:pt x="351" y="2624"/>
                  </a:lnTo>
                  <a:lnTo>
                    <a:pt x="351" y="2629"/>
                  </a:lnTo>
                  <a:lnTo>
                    <a:pt x="344" y="2629"/>
                  </a:lnTo>
                  <a:lnTo>
                    <a:pt x="344" y="2624"/>
                  </a:lnTo>
                  <a:close/>
                  <a:moveTo>
                    <a:pt x="342" y="2605"/>
                  </a:moveTo>
                  <a:lnTo>
                    <a:pt x="350" y="2605"/>
                  </a:lnTo>
                  <a:lnTo>
                    <a:pt x="351" y="2610"/>
                  </a:lnTo>
                  <a:lnTo>
                    <a:pt x="344" y="2610"/>
                  </a:lnTo>
                  <a:lnTo>
                    <a:pt x="342" y="2605"/>
                  </a:lnTo>
                  <a:close/>
                  <a:moveTo>
                    <a:pt x="342" y="2587"/>
                  </a:moveTo>
                  <a:lnTo>
                    <a:pt x="350" y="2587"/>
                  </a:lnTo>
                  <a:lnTo>
                    <a:pt x="350" y="2591"/>
                  </a:lnTo>
                  <a:lnTo>
                    <a:pt x="342" y="2591"/>
                  </a:lnTo>
                  <a:lnTo>
                    <a:pt x="342" y="2587"/>
                  </a:lnTo>
                  <a:close/>
                  <a:moveTo>
                    <a:pt x="342" y="2567"/>
                  </a:moveTo>
                  <a:lnTo>
                    <a:pt x="350" y="2567"/>
                  </a:lnTo>
                  <a:lnTo>
                    <a:pt x="350" y="2572"/>
                  </a:lnTo>
                  <a:lnTo>
                    <a:pt x="342" y="2572"/>
                  </a:lnTo>
                  <a:lnTo>
                    <a:pt x="342" y="2567"/>
                  </a:lnTo>
                  <a:close/>
                  <a:moveTo>
                    <a:pt x="342" y="2549"/>
                  </a:moveTo>
                  <a:lnTo>
                    <a:pt x="350" y="2549"/>
                  </a:lnTo>
                  <a:lnTo>
                    <a:pt x="350" y="2554"/>
                  </a:lnTo>
                  <a:lnTo>
                    <a:pt x="342" y="2554"/>
                  </a:lnTo>
                  <a:lnTo>
                    <a:pt x="342" y="2549"/>
                  </a:lnTo>
                  <a:close/>
                  <a:moveTo>
                    <a:pt x="344" y="2531"/>
                  </a:moveTo>
                  <a:lnTo>
                    <a:pt x="351" y="2531"/>
                  </a:lnTo>
                  <a:lnTo>
                    <a:pt x="351" y="2534"/>
                  </a:lnTo>
                  <a:lnTo>
                    <a:pt x="344" y="2534"/>
                  </a:lnTo>
                  <a:lnTo>
                    <a:pt x="344" y="2531"/>
                  </a:lnTo>
                  <a:close/>
                  <a:moveTo>
                    <a:pt x="344" y="2511"/>
                  </a:moveTo>
                  <a:lnTo>
                    <a:pt x="351" y="2511"/>
                  </a:lnTo>
                  <a:lnTo>
                    <a:pt x="351" y="2516"/>
                  </a:lnTo>
                  <a:lnTo>
                    <a:pt x="344" y="2516"/>
                  </a:lnTo>
                  <a:lnTo>
                    <a:pt x="344" y="2511"/>
                  </a:lnTo>
                  <a:close/>
                  <a:moveTo>
                    <a:pt x="344" y="2493"/>
                  </a:moveTo>
                  <a:lnTo>
                    <a:pt x="351" y="2493"/>
                  </a:lnTo>
                  <a:lnTo>
                    <a:pt x="351" y="2498"/>
                  </a:lnTo>
                  <a:lnTo>
                    <a:pt x="344" y="2498"/>
                  </a:lnTo>
                  <a:lnTo>
                    <a:pt x="344" y="2493"/>
                  </a:lnTo>
                  <a:close/>
                  <a:moveTo>
                    <a:pt x="344" y="2475"/>
                  </a:moveTo>
                  <a:lnTo>
                    <a:pt x="351" y="2475"/>
                  </a:lnTo>
                  <a:lnTo>
                    <a:pt x="351" y="2478"/>
                  </a:lnTo>
                  <a:lnTo>
                    <a:pt x="344" y="2478"/>
                  </a:lnTo>
                  <a:lnTo>
                    <a:pt x="344" y="2475"/>
                  </a:lnTo>
                  <a:close/>
                  <a:moveTo>
                    <a:pt x="344" y="2455"/>
                  </a:moveTo>
                  <a:lnTo>
                    <a:pt x="351" y="2455"/>
                  </a:lnTo>
                  <a:lnTo>
                    <a:pt x="351" y="2460"/>
                  </a:lnTo>
                  <a:lnTo>
                    <a:pt x="344" y="2460"/>
                  </a:lnTo>
                  <a:lnTo>
                    <a:pt x="344" y="2455"/>
                  </a:lnTo>
                  <a:close/>
                  <a:moveTo>
                    <a:pt x="342" y="2437"/>
                  </a:moveTo>
                  <a:lnTo>
                    <a:pt x="350" y="2437"/>
                  </a:lnTo>
                  <a:lnTo>
                    <a:pt x="351" y="2442"/>
                  </a:lnTo>
                  <a:lnTo>
                    <a:pt x="344" y="2442"/>
                  </a:lnTo>
                  <a:lnTo>
                    <a:pt x="342" y="2437"/>
                  </a:lnTo>
                  <a:close/>
                  <a:moveTo>
                    <a:pt x="342" y="2418"/>
                  </a:moveTo>
                  <a:lnTo>
                    <a:pt x="350" y="2418"/>
                  </a:lnTo>
                  <a:lnTo>
                    <a:pt x="350" y="2422"/>
                  </a:lnTo>
                  <a:lnTo>
                    <a:pt x="342" y="2422"/>
                  </a:lnTo>
                  <a:lnTo>
                    <a:pt x="342" y="2418"/>
                  </a:lnTo>
                  <a:close/>
                  <a:moveTo>
                    <a:pt x="342" y="2399"/>
                  </a:moveTo>
                  <a:lnTo>
                    <a:pt x="350" y="2399"/>
                  </a:lnTo>
                  <a:lnTo>
                    <a:pt x="350" y="2404"/>
                  </a:lnTo>
                  <a:lnTo>
                    <a:pt x="342" y="2404"/>
                  </a:lnTo>
                  <a:lnTo>
                    <a:pt x="342" y="2399"/>
                  </a:lnTo>
                  <a:close/>
                  <a:moveTo>
                    <a:pt x="342" y="2380"/>
                  </a:moveTo>
                  <a:lnTo>
                    <a:pt x="350" y="2380"/>
                  </a:lnTo>
                  <a:lnTo>
                    <a:pt x="350" y="2385"/>
                  </a:lnTo>
                  <a:lnTo>
                    <a:pt x="342" y="2385"/>
                  </a:lnTo>
                  <a:lnTo>
                    <a:pt x="342" y="2380"/>
                  </a:lnTo>
                  <a:close/>
                  <a:moveTo>
                    <a:pt x="342" y="2362"/>
                  </a:moveTo>
                  <a:lnTo>
                    <a:pt x="350" y="2362"/>
                  </a:lnTo>
                  <a:lnTo>
                    <a:pt x="350" y="2366"/>
                  </a:lnTo>
                  <a:lnTo>
                    <a:pt x="342" y="2366"/>
                  </a:lnTo>
                  <a:lnTo>
                    <a:pt x="342" y="2362"/>
                  </a:lnTo>
                  <a:close/>
                  <a:moveTo>
                    <a:pt x="342" y="2343"/>
                  </a:moveTo>
                  <a:lnTo>
                    <a:pt x="350" y="2343"/>
                  </a:lnTo>
                  <a:lnTo>
                    <a:pt x="350" y="2347"/>
                  </a:lnTo>
                  <a:lnTo>
                    <a:pt x="342" y="2347"/>
                  </a:lnTo>
                  <a:lnTo>
                    <a:pt x="342" y="2343"/>
                  </a:lnTo>
                  <a:close/>
                  <a:moveTo>
                    <a:pt x="344" y="2324"/>
                  </a:moveTo>
                  <a:lnTo>
                    <a:pt x="351" y="2324"/>
                  </a:lnTo>
                  <a:lnTo>
                    <a:pt x="351" y="2329"/>
                  </a:lnTo>
                  <a:lnTo>
                    <a:pt x="344" y="2329"/>
                  </a:lnTo>
                  <a:lnTo>
                    <a:pt x="344" y="2324"/>
                  </a:lnTo>
                  <a:close/>
                  <a:moveTo>
                    <a:pt x="344" y="2306"/>
                  </a:moveTo>
                  <a:lnTo>
                    <a:pt x="351" y="2306"/>
                  </a:lnTo>
                  <a:lnTo>
                    <a:pt x="351" y="2310"/>
                  </a:lnTo>
                  <a:lnTo>
                    <a:pt x="344" y="2310"/>
                  </a:lnTo>
                  <a:lnTo>
                    <a:pt x="344" y="2306"/>
                  </a:lnTo>
                  <a:close/>
                  <a:moveTo>
                    <a:pt x="344" y="2286"/>
                  </a:moveTo>
                  <a:lnTo>
                    <a:pt x="351" y="2286"/>
                  </a:lnTo>
                  <a:lnTo>
                    <a:pt x="351" y="2291"/>
                  </a:lnTo>
                  <a:lnTo>
                    <a:pt x="344" y="2291"/>
                  </a:lnTo>
                  <a:lnTo>
                    <a:pt x="344" y="2286"/>
                  </a:lnTo>
                  <a:close/>
                  <a:moveTo>
                    <a:pt x="344" y="2268"/>
                  </a:moveTo>
                  <a:lnTo>
                    <a:pt x="351" y="2268"/>
                  </a:lnTo>
                  <a:lnTo>
                    <a:pt x="351" y="2273"/>
                  </a:lnTo>
                  <a:lnTo>
                    <a:pt x="344" y="2273"/>
                  </a:lnTo>
                  <a:lnTo>
                    <a:pt x="344" y="2268"/>
                  </a:lnTo>
                  <a:close/>
                  <a:moveTo>
                    <a:pt x="342" y="2250"/>
                  </a:moveTo>
                  <a:lnTo>
                    <a:pt x="350" y="2250"/>
                  </a:lnTo>
                  <a:lnTo>
                    <a:pt x="350" y="2253"/>
                  </a:lnTo>
                  <a:lnTo>
                    <a:pt x="342" y="2253"/>
                  </a:lnTo>
                  <a:lnTo>
                    <a:pt x="342" y="2250"/>
                  </a:lnTo>
                  <a:close/>
                  <a:moveTo>
                    <a:pt x="342" y="2230"/>
                  </a:moveTo>
                  <a:lnTo>
                    <a:pt x="350" y="2230"/>
                  </a:lnTo>
                  <a:lnTo>
                    <a:pt x="350" y="2235"/>
                  </a:lnTo>
                  <a:lnTo>
                    <a:pt x="342" y="2235"/>
                  </a:lnTo>
                  <a:lnTo>
                    <a:pt x="342" y="2230"/>
                  </a:lnTo>
                  <a:close/>
                  <a:moveTo>
                    <a:pt x="342" y="2212"/>
                  </a:moveTo>
                  <a:lnTo>
                    <a:pt x="350" y="2212"/>
                  </a:lnTo>
                  <a:lnTo>
                    <a:pt x="350" y="2217"/>
                  </a:lnTo>
                  <a:lnTo>
                    <a:pt x="342" y="2217"/>
                  </a:lnTo>
                  <a:lnTo>
                    <a:pt x="342" y="2212"/>
                  </a:lnTo>
                  <a:close/>
                  <a:moveTo>
                    <a:pt x="342" y="2193"/>
                  </a:moveTo>
                  <a:lnTo>
                    <a:pt x="350" y="2193"/>
                  </a:lnTo>
                  <a:lnTo>
                    <a:pt x="350" y="2197"/>
                  </a:lnTo>
                  <a:lnTo>
                    <a:pt x="342" y="2197"/>
                  </a:lnTo>
                  <a:lnTo>
                    <a:pt x="342" y="2193"/>
                  </a:lnTo>
                  <a:close/>
                  <a:moveTo>
                    <a:pt x="342" y="2174"/>
                  </a:moveTo>
                  <a:lnTo>
                    <a:pt x="350" y="2174"/>
                  </a:lnTo>
                  <a:lnTo>
                    <a:pt x="350" y="2179"/>
                  </a:lnTo>
                  <a:lnTo>
                    <a:pt x="342" y="2179"/>
                  </a:lnTo>
                  <a:lnTo>
                    <a:pt x="342" y="2174"/>
                  </a:lnTo>
                  <a:close/>
                  <a:moveTo>
                    <a:pt x="344" y="2156"/>
                  </a:moveTo>
                  <a:lnTo>
                    <a:pt x="351" y="2156"/>
                  </a:lnTo>
                  <a:lnTo>
                    <a:pt x="351" y="2160"/>
                  </a:lnTo>
                  <a:lnTo>
                    <a:pt x="344" y="2160"/>
                  </a:lnTo>
                  <a:lnTo>
                    <a:pt x="344" y="2156"/>
                  </a:lnTo>
                  <a:close/>
                  <a:moveTo>
                    <a:pt x="344" y="2137"/>
                  </a:moveTo>
                  <a:lnTo>
                    <a:pt x="351" y="2137"/>
                  </a:lnTo>
                  <a:lnTo>
                    <a:pt x="351" y="2141"/>
                  </a:lnTo>
                  <a:lnTo>
                    <a:pt x="344" y="2141"/>
                  </a:lnTo>
                  <a:lnTo>
                    <a:pt x="344" y="2137"/>
                  </a:lnTo>
                  <a:close/>
                  <a:moveTo>
                    <a:pt x="344" y="2118"/>
                  </a:moveTo>
                  <a:lnTo>
                    <a:pt x="351" y="2118"/>
                  </a:lnTo>
                  <a:lnTo>
                    <a:pt x="351" y="2123"/>
                  </a:lnTo>
                  <a:lnTo>
                    <a:pt x="344" y="2123"/>
                  </a:lnTo>
                  <a:lnTo>
                    <a:pt x="344" y="2118"/>
                  </a:lnTo>
                  <a:close/>
                  <a:moveTo>
                    <a:pt x="344" y="2099"/>
                  </a:moveTo>
                  <a:lnTo>
                    <a:pt x="351" y="2099"/>
                  </a:lnTo>
                  <a:lnTo>
                    <a:pt x="351" y="2104"/>
                  </a:lnTo>
                  <a:lnTo>
                    <a:pt x="344" y="2104"/>
                  </a:lnTo>
                  <a:lnTo>
                    <a:pt x="344" y="2099"/>
                  </a:lnTo>
                  <a:close/>
                  <a:moveTo>
                    <a:pt x="344" y="2081"/>
                  </a:moveTo>
                  <a:lnTo>
                    <a:pt x="351" y="2081"/>
                  </a:lnTo>
                  <a:lnTo>
                    <a:pt x="351" y="2085"/>
                  </a:lnTo>
                  <a:lnTo>
                    <a:pt x="344" y="2085"/>
                  </a:lnTo>
                  <a:lnTo>
                    <a:pt x="344" y="2081"/>
                  </a:lnTo>
                  <a:close/>
                  <a:moveTo>
                    <a:pt x="344" y="2061"/>
                  </a:moveTo>
                  <a:lnTo>
                    <a:pt x="351" y="2061"/>
                  </a:lnTo>
                  <a:lnTo>
                    <a:pt x="351" y="2066"/>
                  </a:lnTo>
                  <a:lnTo>
                    <a:pt x="344" y="2066"/>
                  </a:lnTo>
                  <a:lnTo>
                    <a:pt x="344" y="2061"/>
                  </a:lnTo>
                  <a:close/>
                  <a:moveTo>
                    <a:pt x="342" y="2043"/>
                  </a:moveTo>
                  <a:lnTo>
                    <a:pt x="350" y="2043"/>
                  </a:lnTo>
                  <a:lnTo>
                    <a:pt x="350" y="2048"/>
                  </a:lnTo>
                  <a:lnTo>
                    <a:pt x="342" y="2048"/>
                  </a:lnTo>
                  <a:lnTo>
                    <a:pt x="342" y="2043"/>
                  </a:lnTo>
                  <a:close/>
                  <a:moveTo>
                    <a:pt x="342" y="2024"/>
                  </a:moveTo>
                  <a:lnTo>
                    <a:pt x="350" y="2024"/>
                  </a:lnTo>
                  <a:lnTo>
                    <a:pt x="350" y="2028"/>
                  </a:lnTo>
                  <a:lnTo>
                    <a:pt x="342" y="2028"/>
                  </a:lnTo>
                  <a:lnTo>
                    <a:pt x="342" y="2024"/>
                  </a:lnTo>
                  <a:close/>
                  <a:moveTo>
                    <a:pt x="342" y="2005"/>
                  </a:moveTo>
                  <a:lnTo>
                    <a:pt x="350" y="2005"/>
                  </a:lnTo>
                  <a:lnTo>
                    <a:pt x="350" y="2010"/>
                  </a:lnTo>
                  <a:lnTo>
                    <a:pt x="342" y="2010"/>
                  </a:lnTo>
                  <a:lnTo>
                    <a:pt x="342" y="2005"/>
                  </a:lnTo>
                  <a:close/>
                  <a:moveTo>
                    <a:pt x="342" y="1987"/>
                  </a:moveTo>
                  <a:lnTo>
                    <a:pt x="350" y="1987"/>
                  </a:lnTo>
                  <a:lnTo>
                    <a:pt x="350" y="1992"/>
                  </a:lnTo>
                  <a:lnTo>
                    <a:pt x="342" y="1992"/>
                  </a:lnTo>
                  <a:lnTo>
                    <a:pt x="342" y="1987"/>
                  </a:lnTo>
                  <a:close/>
                  <a:moveTo>
                    <a:pt x="342" y="1967"/>
                  </a:moveTo>
                  <a:lnTo>
                    <a:pt x="350" y="1967"/>
                  </a:lnTo>
                  <a:lnTo>
                    <a:pt x="350" y="1972"/>
                  </a:lnTo>
                  <a:lnTo>
                    <a:pt x="342" y="1972"/>
                  </a:lnTo>
                  <a:lnTo>
                    <a:pt x="342" y="1967"/>
                  </a:lnTo>
                  <a:close/>
                  <a:moveTo>
                    <a:pt x="344" y="1949"/>
                  </a:moveTo>
                  <a:lnTo>
                    <a:pt x="351" y="1949"/>
                  </a:lnTo>
                  <a:lnTo>
                    <a:pt x="351" y="1954"/>
                  </a:lnTo>
                  <a:lnTo>
                    <a:pt x="344" y="1954"/>
                  </a:lnTo>
                  <a:lnTo>
                    <a:pt x="344" y="1949"/>
                  </a:lnTo>
                  <a:close/>
                  <a:moveTo>
                    <a:pt x="344" y="1931"/>
                  </a:moveTo>
                  <a:lnTo>
                    <a:pt x="351" y="1931"/>
                  </a:lnTo>
                  <a:lnTo>
                    <a:pt x="351" y="1936"/>
                  </a:lnTo>
                  <a:lnTo>
                    <a:pt x="344" y="1936"/>
                  </a:lnTo>
                  <a:lnTo>
                    <a:pt x="344" y="1931"/>
                  </a:lnTo>
                  <a:close/>
                  <a:moveTo>
                    <a:pt x="344" y="1911"/>
                  </a:moveTo>
                  <a:lnTo>
                    <a:pt x="351" y="1911"/>
                  </a:lnTo>
                  <a:lnTo>
                    <a:pt x="351" y="1916"/>
                  </a:lnTo>
                  <a:lnTo>
                    <a:pt x="344" y="1916"/>
                  </a:lnTo>
                  <a:lnTo>
                    <a:pt x="344" y="1911"/>
                  </a:lnTo>
                  <a:close/>
                  <a:moveTo>
                    <a:pt x="344" y="1893"/>
                  </a:moveTo>
                  <a:lnTo>
                    <a:pt x="351" y="1893"/>
                  </a:lnTo>
                  <a:lnTo>
                    <a:pt x="351" y="1898"/>
                  </a:lnTo>
                  <a:lnTo>
                    <a:pt x="344" y="1898"/>
                  </a:lnTo>
                  <a:lnTo>
                    <a:pt x="344" y="1893"/>
                  </a:lnTo>
                  <a:close/>
                  <a:moveTo>
                    <a:pt x="342" y="1874"/>
                  </a:moveTo>
                  <a:lnTo>
                    <a:pt x="350" y="1874"/>
                  </a:lnTo>
                  <a:lnTo>
                    <a:pt x="350" y="1879"/>
                  </a:lnTo>
                  <a:lnTo>
                    <a:pt x="342" y="1879"/>
                  </a:lnTo>
                  <a:lnTo>
                    <a:pt x="342" y="1874"/>
                  </a:lnTo>
                  <a:close/>
                  <a:moveTo>
                    <a:pt x="342" y="1855"/>
                  </a:moveTo>
                  <a:lnTo>
                    <a:pt x="350" y="1855"/>
                  </a:lnTo>
                  <a:lnTo>
                    <a:pt x="350" y="1860"/>
                  </a:lnTo>
                  <a:lnTo>
                    <a:pt x="342" y="1860"/>
                  </a:lnTo>
                  <a:lnTo>
                    <a:pt x="342" y="1855"/>
                  </a:lnTo>
                  <a:close/>
                  <a:moveTo>
                    <a:pt x="342" y="1837"/>
                  </a:moveTo>
                  <a:lnTo>
                    <a:pt x="350" y="1837"/>
                  </a:lnTo>
                  <a:lnTo>
                    <a:pt x="350" y="1841"/>
                  </a:lnTo>
                  <a:lnTo>
                    <a:pt x="342" y="1841"/>
                  </a:lnTo>
                  <a:lnTo>
                    <a:pt x="342" y="1837"/>
                  </a:lnTo>
                  <a:close/>
                  <a:moveTo>
                    <a:pt x="342" y="1818"/>
                  </a:moveTo>
                  <a:lnTo>
                    <a:pt x="350" y="1818"/>
                  </a:lnTo>
                  <a:lnTo>
                    <a:pt x="350" y="1823"/>
                  </a:lnTo>
                  <a:lnTo>
                    <a:pt x="342" y="1823"/>
                  </a:lnTo>
                  <a:lnTo>
                    <a:pt x="342" y="1818"/>
                  </a:lnTo>
                  <a:close/>
                  <a:moveTo>
                    <a:pt x="342" y="1799"/>
                  </a:moveTo>
                  <a:lnTo>
                    <a:pt x="350" y="1799"/>
                  </a:lnTo>
                  <a:lnTo>
                    <a:pt x="350" y="1804"/>
                  </a:lnTo>
                  <a:lnTo>
                    <a:pt x="342" y="1804"/>
                  </a:lnTo>
                  <a:lnTo>
                    <a:pt x="342" y="1799"/>
                  </a:lnTo>
                  <a:close/>
                  <a:moveTo>
                    <a:pt x="344" y="1780"/>
                  </a:moveTo>
                  <a:lnTo>
                    <a:pt x="351" y="1780"/>
                  </a:lnTo>
                  <a:lnTo>
                    <a:pt x="351" y="1785"/>
                  </a:lnTo>
                  <a:lnTo>
                    <a:pt x="344" y="1785"/>
                  </a:lnTo>
                  <a:lnTo>
                    <a:pt x="344" y="1780"/>
                  </a:lnTo>
                  <a:close/>
                  <a:moveTo>
                    <a:pt x="344" y="1762"/>
                  </a:moveTo>
                  <a:lnTo>
                    <a:pt x="351" y="1762"/>
                  </a:lnTo>
                  <a:lnTo>
                    <a:pt x="351" y="1767"/>
                  </a:lnTo>
                  <a:lnTo>
                    <a:pt x="344" y="1767"/>
                  </a:lnTo>
                  <a:lnTo>
                    <a:pt x="344" y="1762"/>
                  </a:lnTo>
                  <a:close/>
                  <a:moveTo>
                    <a:pt x="344" y="1742"/>
                  </a:moveTo>
                  <a:lnTo>
                    <a:pt x="351" y="1742"/>
                  </a:lnTo>
                  <a:lnTo>
                    <a:pt x="351" y="1747"/>
                  </a:lnTo>
                  <a:lnTo>
                    <a:pt x="344" y="1747"/>
                  </a:lnTo>
                  <a:lnTo>
                    <a:pt x="344" y="1742"/>
                  </a:lnTo>
                  <a:close/>
                  <a:moveTo>
                    <a:pt x="344" y="1724"/>
                  </a:moveTo>
                  <a:lnTo>
                    <a:pt x="351" y="1724"/>
                  </a:lnTo>
                  <a:lnTo>
                    <a:pt x="351" y="1729"/>
                  </a:lnTo>
                  <a:lnTo>
                    <a:pt x="344" y="1729"/>
                  </a:lnTo>
                  <a:lnTo>
                    <a:pt x="344" y="1724"/>
                  </a:lnTo>
                  <a:close/>
                  <a:moveTo>
                    <a:pt x="342" y="1706"/>
                  </a:moveTo>
                  <a:lnTo>
                    <a:pt x="350" y="1706"/>
                  </a:lnTo>
                  <a:lnTo>
                    <a:pt x="350" y="1711"/>
                  </a:lnTo>
                  <a:lnTo>
                    <a:pt x="342" y="1711"/>
                  </a:lnTo>
                  <a:lnTo>
                    <a:pt x="342" y="1706"/>
                  </a:lnTo>
                  <a:close/>
                  <a:moveTo>
                    <a:pt x="341" y="1686"/>
                  </a:moveTo>
                  <a:lnTo>
                    <a:pt x="348" y="1686"/>
                  </a:lnTo>
                  <a:lnTo>
                    <a:pt x="348" y="1691"/>
                  </a:lnTo>
                  <a:lnTo>
                    <a:pt x="341" y="1691"/>
                  </a:lnTo>
                  <a:lnTo>
                    <a:pt x="341" y="1686"/>
                  </a:lnTo>
                  <a:close/>
                  <a:moveTo>
                    <a:pt x="340" y="1668"/>
                  </a:moveTo>
                  <a:lnTo>
                    <a:pt x="347" y="1668"/>
                  </a:lnTo>
                  <a:lnTo>
                    <a:pt x="347" y="1673"/>
                  </a:lnTo>
                  <a:lnTo>
                    <a:pt x="340" y="1673"/>
                  </a:lnTo>
                  <a:lnTo>
                    <a:pt x="340" y="1668"/>
                  </a:lnTo>
                  <a:close/>
                  <a:moveTo>
                    <a:pt x="339" y="1650"/>
                  </a:moveTo>
                  <a:lnTo>
                    <a:pt x="346" y="1650"/>
                  </a:lnTo>
                  <a:lnTo>
                    <a:pt x="346" y="1655"/>
                  </a:lnTo>
                  <a:lnTo>
                    <a:pt x="339" y="1655"/>
                  </a:lnTo>
                  <a:lnTo>
                    <a:pt x="339" y="1650"/>
                  </a:lnTo>
                  <a:close/>
                  <a:moveTo>
                    <a:pt x="344" y="1630"/>
                  </a:moveTo>
                  <a:lnTo>
                    <a:pt x="345" y="1635"/>
                  </a:lnTo>
                  <a:lnTo>
                    <a:pt x="337" y="1636"/>
                  </a:lnTo>
                  <a:lnTo>
                    <a:pt x="336" y="1631"/>
                  </a:lnTo>
                  <a:lnTo>
                    <a:pt x="344" y="1630"/>
                  </a:lnTo>
                  <a:close/>
                  <a:moveTo>
                    <a:pt x="341" y="1612"/>
                  </a:moveTo>
                  <a:lnTo>
                    <a:pt x="341" y="1617"/>
                  </a:lnTo>
                  <a:lnTo>
                    <a:pt x="334" y="1618"/>
                  </a:lnTo>
                  <a:lnTo>
                    <a:pt x="334" y="1613"/>
                  </a:lnTo>
                  <a:lnTo>
                    <a:pt x="341" y="1612"/>
                  </a:lnTo>
                  <a:close/>
                  <a:moveTo>
                    <a:pt x="335" y="1593"/>
                  </a:moveTo>
                  <a:lnTo>
                    <a:pt x="337" y="1597"/>
                  </a:lnTo>
                  <a:lnTo>
                    <a:pt x="330" y="1600"/>
                  </a:lnTo>
                  <a:lnTo>
                    <a:pt x="328" y="1596"/>
                  </a:lnTo>
                  <a:lnTo>
                    <a:pt x="335" y="1593"/>
                  </a:lnTo>
                  <a:close/>
                  <a:moveTo>
                    <a:pt x="328" y="1576"/>
                  </a:moveTo>
                  <a:lnTo>
                    <a:pt x="330" y="1580"/>
                  </a:lnTo>
                  <a:lnTo>
                    <a:pt x="323" y="1582"/>
                  </a:lnTo>
                  <a:lnTo>
                    <a:pt x="320" y="1579"/>
                  </a:lnTo>
                  <a:lnTo>
                    <a:pt x="328" y="1576"/>
                  </a:lnTo>
                  <a:close/>
                  <a:moveTo>
                    <a:pt x="318" y="1559"/>
                  </a:moveTo>
                  <a:lnTo>
                    <a:pt x="320" y="1563"/>
                  </a:lnTo>
                  <a:lnTo>
                    <a:pt x="314" y="1567"/>
                  </a:lnTo>
                  <a:lnTo>
                    <a:pt x="312" y="1563"/>
                  </a:lnTo>
                  <a:lnTo>
                    <a:pt x="318" y="1559"/>
                  </a:lnTo>
                  <a:close/>
                  <a:moveTo>
                    <a:pt x="306" y="1546"/>
                  </a:moveTo>
                  <a:lnTo>
                    <a:pt x="309" y="1548"/>
                  </a:lnTo>
                  <a:lnTo>
                    <a:pt x="303" y="1552"/>
                  </a:lnTo>
                  <a:lnTo>
                    <a:pt x="300" y="1549"/>
                  </a:lnTo>
                  <a:lnTo>
                    <a:pt x="306" y="1546"/>
                  </a:lnTo>
                  <a:close/>
                  <a:moveTo>
                    <a:pt x="292" y="1530"/>
                  </a:moveTo>
                  <a:lnTo>
                    <a:pt x="297" y="1535"/>
                  </a:lnTo>
                  <a:lnTo>
                    <a:pt x="291" y="1538"/>
                  </a:lnTo>
                  <a:lnTo>
                    <a:pt x="290" y="1537"/>
                  </a:lnTo>
                  <a:lnTo>
                    <a:pt x="290" y="1537"/>
                  </a:lnTo>
                  <a:lnTo>
                    <a:pt x="289" y="1536"/>
                  </a:lnTo>
                  <a:lnTo>
                    <a:pt x="292" y="1530"/>
                  </a:lnTo>
                  <a:close/>
                  <a:moveTo>
                    <a:pt x="276" y="1519"/>
                  </a:moveTo>
                  <a:lnTo>
                    <a:pt x="280" y="1523"/>
                  </a:lnTo>
                  <a:lnTo>
                    <a:pt x="276" y="1529"/>
                  </a:lnTo>
                  <a:lnTo>
                    <a:pt x="273" y="1525"/>
                  </a:lnTo>
                  <a:lnTo>
                    <a:pt x="276" y="1519"/>
                  </a:lnTo>
                  <a:close/>
                  <a:moveTo>
                    <a:pt x="262" y="1508"/>
                  </a:moveTo>
                  <a:lnTo>
                    <a:pt x="265" y="1512"/>
                  </a:lnTo>
                  <a:lnTo>
                    <a:pt x="262" y="1518"/>
                  </a:lnTo>
                  <a:lnTo>
                    <a:pt x="258" y="1514"/>
                  </a:lnTo>
                  <a:lnTo>
                    <a:pt x="262" y="1508"/>
                  </a:lnTo>
                  <a:close/>
                  <a:moveTo>
                    <a:pt x="246" y="1497"/>
                  </a:moveTo>
                  <a:lnTo>
                    <a:pt x="250" y="1501"/>
                  </a:lnTo>
                  <a:lnTo>
                    <a:pt x="246" y="1507"/>
                  </a:lnTo>
                  <a:lnTo>
                    <a:pt x="243" y="1504"/>
                  </a:lnTo>
                  <a:lnTo>
                    <a:pt x="246" y="1497"/>
                  </a:lnTo>
                  <a:close/>
                  <a:moveTo>
                    <a:pt x="229" y="1488"/>
                  </a:moveTo>
                  <a:lnTo>
                    <a:pt x="234" y="1491"/>
                  </a:lnTo>
                  <a:lnTo>
                    <a:pt x="231" y="1498"/>
                  </a:lnTo>
                  <a:lnTo>
                    <a:pt x="226" y="1496"/>
                  </a:lnTo>
                  <a:lnTo>
                    <a:pt x="229" y="1488"/>
                  </a:lnTo>
                  <a:close/>
                  <a:moveTo>
                    <a:pt x="213" y="1480"/>
                  </a:moveTo>
                  <a:lnTo>
                    <a:pt x="217" y="1481"/>
                  </a:lnTo>
                  <a:lnTo>
                    <a:pt x="214" y="1488"/>
                  </a:lnTo>
                  <a:lnTo>
                    <a:pt x="210" y="1487"/>
                  </a:lnTo>
                  <a:lnTo>
                    <a:pt x="213" y="1480"/>
                  </a:lnTo>
                  <a:close/>
                  <a:moveTo>
                    <a:pt x="196" y="1470"/>
                  </a:moveTo>
                  <a:lnTo>
                    <a:pt x="199" y="1472"/>
                  </a:lnTo>
                  <a:lnTo>
                    <a:pt x="197" y="1480"/>
                  </a:lnTo>
                  <a:lnTo>
                    <a:pt x="193" y="1477"/>
                  </a:lnTo>
                  <a:lnTo>
                    <a:pt x="196" y="1470"/>
                  </a:lnTo>
                  <a:close/>
                  <a:moveTo>
                    <a:pt x="179" y="1461"/>
                  </a:moveTo>
                  <a:lnTo>
                    <a:pt x="181" y="1463"/>
                  </a:lnTo>
                  <a:lnTo>
                    <a:pt x="184" y="1464"/>
                  </a:lnTo>
                  <a:lnTo>
                    <a:pt x="181" y="1471"/>
                  </a:lnTo>
                  <a:lnTo>
                    <a:pt x="176" y="1469"/>
                  </a:lnTo>
                  <a:lnTo>
                    <a:pt x="179" y="1461"/>
                  </a:lnTo>
                  <a:close/>
                  <a:moveTo>
                    <a:pt x="163" y="1454"/>
                  </a:moveTo>
                  <a:lnTo>
                    <a:pt x="167" y="1457"/>
                  </a:lnTo>
                  <a:lnTo>
                    <a:pt x="164" y="1464"/>
                  </a:lnTo>
                  <a:lnTo>
                    <a:pt x="160" y="1461"/>
                  </a:lnTo>
                  <a:lnTo>
                    <a:pt x="163" y="1454"/>
                  </a:lnTo>
                  <a:close/>
                  <a:moveTo>
                    <a:pt x="146" y="1447"/>
                  </a:moveTo>
                  <a:lnTo>
                    <a:pt x="149" y="1448"/>
                  </a:lnTo>
                  <a:lnTo>
                    <a:pt x="147" y="1455"/>
                  </a:lnTo>
                  <a:lnTo>
                    <a:pt x="143" y="1454"/>
                  </a:lnTo>
                  <a:lnTo>
                    <a:pt x="146" y="1447"/>
                  </a:lnTo>
                  <a:close/>
                  <a:moveTo>
                    <a:pt x="129" y="1438"/>
                  </a:moveTo>
                  <a:lnTo>
                    <a:pt x="132" y="1441"/>
                  </a:lnTo>
                  <a:lnTo>
                    <a:pt x="130" y="1448"/>
                  </a:lnTo>
                  <a:lnTo>
                    <a:pt x="126" y="1446"/>
                  </a:lnTo>
                  <a:lnTo>
                    <a:pt x="129" y="1438"/>
                  </a:lnTo>
                  <a:close/>
                  <a:moveTo>
                    <a:pt x="112" y="1431"/>
                  </a:moveTo>
                  <a:lnTo>
                    <a:pt x="115" y="1432"/>
                  </a:lnTo>
                  <a:lnTo>
                    <a:pt x="113" y="1439"/>
                  </a:lnTo>
                  <a:lnTo>
                    <a:pt x="109" y="1438"/>
                  </a:lnTo>
                  <a:lnTo>
                    <a:pt x="112" y="1431"/>
                  </a:lnTo>
                  <a:close/>
                  <a:moveTo>
                    <a:pt x="94" y="1422"/>
                  </a:moveTo>
                  <a:lnTo>
                    <a:pt x="98" y="1425"/>
                  </a:lnTo>
                  <a:lnTo>
                    <a:pt x="96" y="1432"/>
                  </a:lnTo>
                  <a:lnTo>
                    <a:pt x="92" y="1430"/>
                  </a:lnTo>
                  <a:lnTo>
                    <a:pt x="94" y="1422"/>
                  </a:lnTo>
                  <a:close/>
                  <a:moveTo>
                    <a:pt x="77" y="1414"/>
                  </a:moveTo>
                  <a:lnTo>
                    <a:pt x="82" y="1416"/>
                  </a:lnTo>
                  <a:lnTo>
                    <a:pt x="80" y="1424"/>
                  </a:lnTo>
                  <a:lnTo>
                    <a:pt x="75" y="1421"/>
                  </a:lnTo>
                  <a:lnTo>
                    <a:pt x="77" y="1414"/>
                  </a:lnTo>
                  <a:close/>
                  <a:moveTo>
                    <a:pt x="61" y="1405"/>
                  </a:moveTo>
                  <a:lnTo>
                    <a:pt x="65" y="1408"/>
                  </a:lnTo>
                  <a:lnTo>
                    <a:pt x="63" y="1415"/>
                  </a:lnTo>
                  <a:lnTo>
                    <a:pt x="59" y="1413"/>
                  </a:lnTo>
                  <a:lnTo>
                    <a:pt x="61" y="1405"/>
                  </a:lnTo>
                  <a:close/>
                  <a:moveTo>
                    <a:pt x="44" y="1397"/>
                  </a:moveTo>
                  <a:lnTo>
                    <a:pt x="48" y="1399"/>
                  </a:lnTo>
                  <a:lnTo>
                    <a:pt x="46" y="1406"/>
                  </a:lnTo>
                  <a:lnTo>
                    <a:pt x="42" y="1404"/>
                  </a:lnTo>
                  <a:lnTo>
                    <a:pt x="44" y="1397"/>
                  </a:lnTo>
                  <a:close/>
                  <a:moveTo>
                    <a:pt x="31" y="1386"/>
                  </a:moveTo>
                  <a:lnTo>
                    <a:pt x="35" y="1389"/>
                  </a:lnTo>
                  <a:lnTo>
                    <a:pt x="30" y="1394"/>
                  </a:lnTo>
                  <a:lnTo>
                    <a:pt x="26" y="1391"/>
                  </a:lnTo>
                  <a:lnTo>
                    <a:pt x="31" y="1386"/>
                  </a:lnTo>
                  <a:close/>
                  <a:moveTo>
                    <a:pt x="17" y="1373"/>
                  </a:moveTo>
                  <a:lnTo>
                    <a:pt x="21" y="1376"/>
                  </a:lnTo>
                  <a:lnTo>
                    <a:pt x="16" y="1381"/>
                  </a:lnTo>
                  <a:lnTo>
                    <a:pt x="13" y="1378"/>
                  </a:lnTo>
                  <a:lnTo>
                    <a:pt x="17" y="1373"/>
                  </a:lnTo>
                  <a:close/>
                  <a:moveTo>
                    <a:pt x="0" y="1360"/>
                  </a:moveTo>
                  <a:lnTo>
                    <a:pt x="4" y="1362"/>
                  </a:lnTo>
                  <a:lnTo>
                    <a:pt x="5" y="1361"/>
                  </a:lnTo>
                  <a:lnTo>
                    <a:pt x="8" y="1364"/>
                  </a:lnTo>
                  <a:lnTo>
                    <a:pt x="7" y="1365"/>
                  </a:lnTo>
                  <a:lnTo>
                    <a:pt x="7" y="1366"/>
                  </a:lnTo>
                  <a:lnTo>
                    <a:pt x="5" y="1366"/>
                  </a:lnTo>
                  <a:lnTo>
                    <a:pt x="3" y="1369"/>
                  </a:lnTo>
                  <a:lnTo>
                    <a:pt x="0" y="1366"/>
                  </a:lnTo>
                  <a:lnTo>
                    <a:pt x="0" y="1360"/>
                  </a:lnTo>
                  <a:close/>
                  <a:moveTo>
                    <a:pt x="13" y="1345"/>
                  </a:moveTo>
                  <a:lnTo>
                    <a:pt x="19" y="1349"/>
                  </a:lnTo>
                  <a:lnTo>
                    <a:pt x="15" y="1353"/>
                  </a:lnTo>
                  <a:lnTo>
                    <a:pt x="9" y="1349"/>
                  </a:lnTo>
                  <a:lnTo>
                    <a:pt x="13" y="1345"/>
                  </a:lnTo>
                  <a:close/>
                  <a:moveTo>
                    <a:pt x="24" y="1331"/>
                  </a:moveTo>
                  <a:lnTo>
                    <a:pt x="30" y="1334"/>
                  </a:lnTo>
                  <a:lnTo>
                    <a:pt x="26" y="1338"/>
                  </a:lnTo>
                  <a:lnTo>
                    <a:pt x="20" y="1334"/>
                  </a:lnTo>
                  <a:lnTo>
                    <a:pt x="24" y="1331"/>
                  </a:lnTo>
                  <a:close/>
                  <a:moveTo>
                    <a:pt x="42" y="1322"/>
                  </a:moveTo>
                  <a:lnTo>
                    <a:pt x="43" y="1329"/>
                  </a:lnTo>
                  <a:lnTo>
                    <a:pt x="39" y="1331"/>
                  </a:lnTo>
                  <a:lnTo>
                    <a:pt x="38" y="1323"/>
                  </a:lnTo>
                  <a:lnTo>
                    <a:pt x="42" y="1322"/>
                  </a:lnTo>
                  <a:close/>
                  <a:moveTo>
                    <a:pt x="60" y="1316"/>
                  </a:moveTo>
                  <a:lnTo>
                    <a:pt x="61" y="1323"/>
                  </a:lnTo>
                  <a:lnTo>
                    <a:pt x="57" y="1325"/>
                  </a:lnTo>
                  <a:lnTo>
                    <a:pt x="55" y="1317"/>
                  </a:lnTo>
                  <a:lnTo>
                    <a:pt x="60" y="1316"/>
                  </a:lnTo>
                  <a:close/>
                  <a:moveTo>
                    <a:pt x="79" y="1311"/>
                  </a:moveTo>
                  <a:lnTo>
                    <a:pt x="80" y="1318"/>
                  </a:lnTo>
                  <a:lnTo>
                    <a:pt x="75" y="1320"/>
                  </a:lnTo>
                  <a:lnTo>
                    <a:pt x="74" y="1312"/>
                  </a:lnTo>
                  <a:lnTo>
                    <a:pt x="79" y="1311"/>
                  </a:lnTo>
                  <a:close/>
                  <a:moveTo>
                    <a:pt x="97" y="1306"/>
                  </a:moveTo>
                  <a:lnTo>
                    <a:pt x="98" y="1314"/>
                  </a:lnTo>
                  <a:lnTo>
                    <a:pt x="93" y="1315"/>
                  </a:lnTo>
                  <a:lnTo>
                    <a:pt x="92" y="1307"/>
                  </a:lnTo>
                  <a:lnTo>
                    <a:pt x="97" y="1306"/>
                  </a:lnTo>
                  <a:close/>
                  <a:moveTo>
                    <a:pt x="114" y="1300"/>
                  </a:moveTo>
                  <a:lnTo>
                    <a:pt x="115" y="1307"/>
                  </a:lnTo>
                  <a:lnTo>
                    <a:pt x="112" y="1309"/>
                  </a:lnTo>
                  <a:lnTo>
                    <a:pt x="110" y="1301"/>
                  </a:lnTo>
                  <a:lnTo>
                    <a:pt x="114" y="1300"/>
                  </a:lnTo>
                  <a:close/>
                  <a:moveTo>
                    <a:pt x="132" y="1295"/>
                  </a:moveTo>
                  <a:lnTo>
                    <a:pt x="134" y="1303"/>
                  </a:lnTo>
                  <a:lnTo>
                    <a:pt x="129" y="1304"/>
                  </a:lnTo>
                  <a:lnTo>
                    <a:pt x="127" y="1296"/>
                  </a:lnTo>
                  <a:lnTo>
                    <a:pt x="132" y="1295"/>
                  </a:lnTo>
                  <a:close/>
                  <a:moveTo>
                    <a:pt x="146" y="1292"/>
                  </a:moveTo>
                  <a:lnTo>
                    <a:pt x="151" y="1292"/>
                  </a:lnTo>
                  <a:lnTo>
                    <a:pt x="152" y="1299"/>
                  </a:lnTo>
                  <a:lnTo>
                    <a:pt x="147" y="1299"/>
                  </a:lnTo>
                  <a:lnTo>
                    <a:pt x="146" y="1292"/>
                  </a:lnTo>
                  <a:close/>
                  <a:moveTo>
                    <a:pt x="169" y="1288"/>
                  </a:moveTo>
                  <a:lnTo>
                    <a:pt x="170" y="1295"/>
                  </a:lnTo>
                  <a:lnTo>
                    <a:pt x="165" y="1296"/>
                  </a:lnTo>
                  <a:lnTo>
                    <a:pt x="164" y="1289"/>
                  </a:lnTo>
                  <a:lnTo>
                    <a:pt x="169" y="1288"/>
                  </a:lnTo>
                  <a:close/>
                  <a:moveTo>
                    <a:pt x="187" y="1284"/>
                  </a:moveTo>
                  <a:lnTo>
                    <a:pt x="188" y="1292"/>
                  </a:lnTo>
                  <a:lnTo>
                    <a:pt x="184" y="1293"/>
                  </a:lnTo>
                  <a:lnTo>
                    <a:pt x="182" y="1285"/>
                  </a:lnTo>
                  <a:lnTo>
                    <a:pt x="187" y="1284"/>
                  </a:lnTo>
                  <a:close/>
                  <a:moveTo>
                    <a:pt x="202" y="1282"/>
                  </a:moveTo>
                  <a:lnTo>
                    <a:pt x="206" y="1282"/>
                  </a:lnTo>
                  <a:lnTo>
                    <a:pt x="207" y="1289"/>
                  </a:lnTo>
                  <a:lnTo>
                    <a:pt x="203" y="1289"/>
                  </a:lnTo>
                  <a:lnTo>
                    <a:pt x="202" y="1282"/>
                  </a:lnTo>
                  <a:close/>
                  <a:moveTo>
                    <a:pt x="224" y="1278"/>
                  </a:moveTo>
                  <a:lnTo>
                    <a:pt x="225" y="1285"/>
                  </a:lnTo>
                  <a:lnTo>
                    <a:pt x="221" y="1287"/>
                  </a:lnTo>
                  <a:lnTo>
                    <a:pt x="220" y="1279"/>
                  </a:lnTo>
                  <a:lnTo>
                    <a:pt x="224" y="1278"/>
                  </a:lnTo>
                  <a:close/>
                  <a:moveTo>
                    <a:pt x="243" y="1274"/>
                  </a:moveTo>
                  <a:lnTo>
                    <a:pt x="245" y="1282"/>
                  </a:lnTo>
                  <a:lnTo>
                    <a:pt x="240" y="1283"/>
                  </a:lnTo>
                  <a:lnTo>
                    <a:pt x="239" y="1276"/>
                  </a:lnTo>
                  <a:lnTo>
                    <a:pt x="243" y="1274"/>
                  </a:lnTo>
                  <a:close/>
                  <a:moveTo>
                    <a:pt x="262" y="1271"/>
                  </a:moveTo>
                  <a:lnTo>
                    <a:pt x="263" y="1278"/>
                  </a:lnTo>
                  <a:lnTo>
                    <a:pt x="258" y="1279"/>
                  </a:lnTo>
                  <a:lnTo>
                    <a:pt x="257" y="1272"/>
                  </a:lnTo>
                  <a:lnTo>
                    <a:pt x="262" y="1271"/>
                  </a:lnTo>
                  <a:close/>
                  <a:moveTo>
                    <a:pt x="275" y="1268"/>
                  </a:moveTo>
                  <a:lnTo>
                    <a:pt x="280" y="1268"/>
                  </a:lnTo>
                  <a:lnTo>
                    <a:pt x="281" y="1276"/>
                  </a:lnTo>
                  <a:lnTo>
                    <a:pt x="276" y="1276"/>
                  </a:lnTo>
                  <a:lnTo>
                    <a:pt x="275" y="1268"/>
                  </a:lnTo>
                  <a:close/>
                  <a:moveTo>
                    <a:pt x="298" y="1265"/>
                  </a:moveTo>
                  <a:lnTo>
                    <a:pt x="300" y="1272"/>
                  </a:lnTo>
                  <a:lnTo>
                    <a:pt x="295" y="1273"/>
                  </a:lnTo>
                  <a:lnTo>
                    <a:pt x="294" y="1266"/>
                  </a:lnTo>
                  <a:lnTo>
                    <a:pt x="298" y="1265"/>
                  </a:lnTo>
                  <a:close/>
                  <a:moveTo>
                    <a:pt x="317" y="1261"/>
                  </a:moveTo>
                  <a:lnTo>
                    <a:pt x="318" y="1268"/>
                  </a:lnTo>
                  <a:lnTo>
                    <a:pt x="313" y="1270"/>
                  </a:lnTo>
                  <a:lnTo>
                    <a:pt x="312" y="1262"/>
                  </a:lnTo>
                  <a:lnTo>
                    <a:pt x="317" y="1261"/>
                  </a:lnTo>
                  <a:close/>
                  <a:moveTo>
                    <a:pt x="330" y="1259"/>
                  </a:moveTo>
                  <a:lnTo>
                    <a:pt x="335" y="1259"/>
                  </a:lnTo>
                  <a:lnTo>
                    <a:pt x="336" y="1266"/>
                  </a:lnTo>
                  <a:lnTo>
                    <a:pt x="331" y="1266"/>
                  </a:lnTo>
                  <a:lnTo>
                    <a:pt x="330" y="1259"/>
                  </a:lnTo>
                  <a:close/>
                  <a:moveTo>
                    <a:pt x="350" y="1256"/>
                  </a:moveTo>
                  <a:lnTo>
                    <a:pt x="355" y="1256"/>
                  </a:lnTo>
                  <a:lnTo>
                    <a:pt x="355" y="1263"/>
                  </a:lnTo>
                  <a:lnTo>
                    <a:pt x="350" y="1263"/>
                  </a:lnTo>
                  <a:lnTo>
                    <a:pt x="350" y="1256"/>
                  </a:lnTo>
                  <a:close/>
                  <a:moveTo>
                    <a:pt x="368" y="1254"/>
                  </a:moveTo>
                  <a:lnTo>
                    <a:pt x="373" y="1254"/>
                  </a:lnTo>
                  <a:lnTo>
                    <a:pt x="373" y="1261"/>
                  </a:lnTo>
                  <a:lnTo>
                    <a:pt x="368" y="1261"/>
                  </a:lnTo>
                  <a:lnTo>
                    <a:pt x="368" y="1254"/>
                  </a:lnTo>
                  <a:close/>
                  <a:moveTo>
                    <a:pt x="386" y="1251"/>
                  </a:moveTo>
                  <a:lnTo>
                    <a:pt x="391" y="1251"/>
                  </a:lnTo>
                  <a:lnTo>
                    <a:pt x="391" y="1259"/>
                  </a:lnTo>
                  <a:lnTo>
                    <a:pt x="386" y="1259"/>
                  </a:lnTo>
                  <a:lnTo>
                    <a:pt x="386" y="1251"/>
                  </a:lnTo>
                  <a:close/>
                  <a:moveTo>
                    <a:pt x="406" y="1249"/>
                  </a:moveTo>
                  <a:lnTo>
                    <a:pt x="410" y="1249"/>
                  </a:lnTo>
                  <a:lnTo>
                    <a:pt x="410" y="1256"/>
                  </a:lnTo>
                  <a:lnTo>
                    <a:pt x="406" y="1256"/>
                  </a:lnTo>
                  <a:lnTo>
                    <a:pt x="406" y="1249"/>
                  </a:lnTo>
                  <a:close/>
                  <a:moveTo>
                    <a:pt x="424" y="1246"/>
                  </a:moveTo>
                  <a:lnTo>
                    <a:pt x="429" y="1246"/>
                  </a:lnTo>
                  <a:lnTo>
                    <a:pt x="429" y="1254"/>
                  </a:lnTo>
                  <a:lnTo>
                    <a:pt x="424" y="1254"/>
                  </a:lnTo>
                  <a:lnTo>
                    <a:pt x="424" y="1246"/>
                  </a:lnTo>
                  <a:close/>
                  <a:moveTo>
                    <a:pt x="443" y="1244"/>
                  </a:moveTo>
                  <a:lnTo>
                    <a:pt x="447" y="1244"/>
                  </a:lnTo>
                  <a:lnTo>
                    <a:pt x="447" y="1251"/>
                  </a:lnTo>
                  <a:lnTo>
                    <a:pt x="443" y="1251"/>
                  </a:lnTo>
                  <a:lnTo>
                    <a:pt x="443" y="1244"/>
                  </a:lnTo>
                  <a:close/>
                  <a:moveTo>
                    <a:pt x="461" y="1241"/>
                  </a:moveTo>
                  <a:lnTo>
                    <a:pt x="466" y="1241"/>
                  </a:lnTo>
                  <a:lnTo>
                    <a:pt x="466" y="1249"/>
                  </a:lnTo>
                  <a:lnTo>
                    <a:pt x="461" y="1249"/>
                  </a:lnTo>
                  <a:lnTo>
                    <a:pt x="461" y="1241"/>
                  </a:lnTo>
                  <a:close/>
                  <a:moveTo>
                    <a:pt x="480" y="1239"/>
                  </a:moveTo>
                  <a:lnTo>
                    <a:pt x="484" y="1239"/>
                  </a:lnTo>
                  <a:lnTo>
                    <a:pt x="484" y="1246"/>
                  </a:lnTo>
                  <a:lnTo>
                    <a:pt x="480" y="1246"/>
                  </a:lnTo>
                  <a:lnTo>
                    <a:pt x="480" y="1239"/>
                  </a:lnTo>
                  <a:close/>
                  <a:moveTo>
                    <a:pt x="499" y="1237"/>
                  </a:moveTo>
                  <a:lnTo>
                    <a:pt x="504" y="1237"/>
                  </a:lnTo>
                  <a:lnTo>
                    <a:pt x="504" y="1244"/>
                  </a:lnTo>
                  <a:lnTo>
                    <a:pt x="499" y="1244"/>
                  </a:lnTo>
                  <a:lnTo>
                    <a:pt x="499" y="1237"/>
                  </a:lnTo>
                  <a:close/>
                  <a:moveTo>
                    <a:pt x="517" y="1234"/>
                  </a:moveTo>
                  <a:lnTo>
                    <a:pt x="522" y="1234"/>
                  </a:lnTo>
                  <a:lnTo>
                    <a:pt x="522" y="1241"/>
                  </a:lnTo>
                  <a:lnTo>
                    <a:pt x="517" y="1241"/>
                  </a:lnTo>
                  <a:lnTo>
                    <a:pt x="517" y="1234"/>
                  </a:lnTo>
                  <a:close/>
                  <a:moveTo>
                    <a:pt x="535" y="1232"/>
                  </a:moveTo>
                  <a:lnTo>
                    <a:pt x="540" y="1232"/>
                  </a:lnTo>
                  <a:lnTo>
                    <a:pt x="540" y="1239"/>
                  </a:lnTo>
                  <a:lnTo>
                    <a:pt x="535" y="1239"/>
                  </a:lnTo>
                  <a:lnTo>
                    <a:pt x="535" y="1232"/>
                  </a:lnTo>
                  <a:close/>
                  <a:moveTo>
                    <a:pt x="554" y="1229"/>
                  </a:moveTo>
                  <a:lnTo>
                    <a:pt x="559" y="1229"/>
                  </a:lnTo>
                  <a:lnTo>
                    <a:pt x="559" y="1237"/>
                  </a:lnTo>
                  <a:lnTo>
                    <a:pt x="554" y="1237"/>
                  </a:lnTo>
                  <a:lnTo>
                    <a:pt x="554" y="1229"/>
                  </a:lnTo>
                  <a:close/>
                  <a:moveTo>
                    <a:pt x="573" y="1227"/>
                  </a:moveTo>
                  <a:lnTo>
                    <a:pt x="577" y="1227"/>
                  </a:lnTo>
                  <a:lnTo>
                    <a:pt x="577" y="1234"/>
                  </a:lnTo>
                  <a:lnTo>
                    <a:pt x="573" y="1234"/>
                  </a:lnTo>
                  <a:lnTo>
                    <a:pt x="573" y="1227"/>
                  </a:lnTo>
                  <a:close/>
                  <a:moveTo>
                    <a:pt x="592" y="1224"/>
                  </a:moveTo>
                  <a:lnTo>
                    <a:pt x="596" y="1224"/>
                  </a:lnTo>
                  <a:lnTo>
                    <a:pt x="596" y="1232"/>
                  </a:lnTo>
                  <a:lnTo>
                    <a:pt x="592" y="1232"/>
                  </a:lnTo>
                  <a:lnTo>
                    <a:pt x="592" y="1224"/>
                  </a:lnTo>
                  <a:close/>
                  <a:moveTo>
                    <a:pt x="610" y="1222"/>
                  </a:moveTo>
                  <a:lnTo>
                    <a:pt x="615" y="1222"/>
                  </a:lnTo>
                  <a:lnTo>
                    <a:pt x="615" y="1229"/>
                  </a:lnTo>
                  <a:lnTo>
                    <a:pt x="610" y="1229"/>
                  </a:lnTo>
                  <a:lnTo>
                    <a:pt x="610" y="1222"/>
                  </a:lnTo>
                  <a:close/>
                  <a:moveTo>
                    <a:pt x="628" y="1219"/>
                  </a:moveTo>
                  <a:lnTo>
                    <a:pt x="633" y="1219"/>
                  </a:lnTo>
                  <a:lnTo>
                    <a:pt x="633" y="1227"/>
                  </a:lnTo>
                  <a:lnTo>
                    <a:pt x="628" y="1227"/>
                  </a:lnTo>
                  <a:lnTo>
                    <a:pt x="628" y="1219"/>
                  </a:lnTo>
                  <a:close/>
                  <a:moveTo>
                    <a:pt x="648" y="1217"/>
                  </a:moveTo>
                  <a:lnTo>
                    <a:pt x="651" y="1217"/>
                  </a:lnTo>
                  <a:lnTo>
                    <a:pt x="651" y="1224"/>
                  </a:lnTo>
                  <a:lnTo>
                    <a:pt x="648" y="1224"/>
                  </a:lnTo>
                  <a:lnTo>
                    <a:pt x="648" y="1217"/>
                  </a:lnTo>
                  <a:close/>
                  <a:moveTo>
                    <a:pt x="666" y="1215"/>
                  </a:moveTo>
                  <a:lnTo>
                    <a:pt x="671" y="1215"/>
                  </a:lnTo>
                  <a:lnTo>
                    <a:pt x="671" y="1222"/>
                  </a:lnTo>
                  <a:lnTo>
                    <a:pt x="666" y="1222"/>
                  </a:lnTo>
                  <a:lnTo>
                    <a:pt x="666" y="1215"/>
                  </a:lnTo>
                  <a:close/>
                  <a:moveTo>
                    <a:pt x="684" y="1212"/>
                  </a:moveTo>
                  <a:lnTo>
                    <a:pt x="689" y="1212"/>
                  </a:lnTo>
                  <a:lnTo>
                    <a:pt x="689" y="1219"/>
                  </a:lnTo>
                  <a:lnTo>
                    <a:pt x="684" y="1219"/>
                  </a:lnTo>
                  <a:lnTo>
                    <a:pt x="684" y="1212"/>
                  </a:lnTo>
                  <a:close/>
                  <a:moveTo>
                    <a:pt x="703" y="1210"/>
                  </a:moveTo>
                  <a:lnTo>
                    <a:pt x="708" y="1210"/>
                  </a:lnTo>
                  <a:lnTo>
                    <a:pt x="708" y="1217"/>
                  </a:lnTo>
                  <a:lnTo>
                    <a:pt x="703" y="1217"/>
                  </a:lnTo>
                  <a:lnTo>
                    <a:pt x="703" y="1210"/>
                  </a:lnTo>
                  <a:close/>
                  <a:moveTo>
                    <a:pt x="721" y="1207"/>
                  </a:moveTo>
                  <a:lnTo>
                    <a:pt x="726" y="1207"/>
                  </a:lnTo>
                  <a:lnTo>
                    <a:pt x="726" y="1215"/>
                  </a:lnTo>
                  <a:lnTo>
                    <a:pt x="721" y="1215"/>
                  </a:lnTo>
                  <a:lnTo>
                    <a:pt x="721" y="1207"/>
                  </a:lnTo>
                  <a:close/>
                  <a:moveTo>
                    <a:pt x="741" y="1205"/>
                  </a:moveTo>
                  <a:lnTo>
                    <a:pt x="744" y="1205"/>
                  </a:lnTo>
                  <a:lnTo>
                    <a:pt x="744" y="1212"/>
                  </a:lnTo>
                  <a:lnTo>
                    <a:pt x="741" y="1212"/>
                  </a:lnTo>
                  <a:lnTo>
                    <a:pt x="741" y="1205"/>
                  </a:lnTo>
                  <a:close/>
                  <a:moveTo>
                    <a:pt x="759" y="1202"/>
                  </a:moveTo>
                  <a:lnTo>
                    <a:pt x="764" y="1202"/>
                  </a:lnTo>
                  <a:lnTo>
                    <a:pt x="764" y="1210"/>
                  </a:lnTo>
                  <a:lnTo>
                    <a:pt x="759" y="1210"/>
                  </a:lnTo>
                  <a:lnTo>
                    <a:pt x="759" y="1202"/>
                  </a:lnTo>
                  <a:close/>
                  <a:moveTo>
                    <a:pt x="777" y="1200"/>
                  </a:moveTo>
                  <a:lnTo>
                    <a:pt x="782" y="1200"/>
                  </a:lnTo>
                  <a:lnTo>
                    <a:pt x="782" y="1207"/>
                  </a:lnTo>
                  <a:lnTo>
                    <a:pt x="777" y="1207"/>
                  </a:lnTo>
                  <a:lnTo>
                    <a:pt x="777" y="1200"/>
                  </a:lnTo>
                  <a:close/>
                  <a:moveTo>
                    <a:pt x="796" y="1197"/>
                  </a:moveTo>
                  <a:lnTo>
                    <a:pt x="800" y="1197"/>
                  </a:lnTo>
                  <a:lnTo>
                    <a:pt x="800" y="1205"/>
                  </a:lnTo>
                  <a:lnTo>
                    <a:pt x="796" y="1205"/>
                  </a:lnTo>
                  <a:lnTo>
                    <a:pt x="796" y="1197"/>
                  </a:lnTo>
                  <a:close/>
                  <a:moveTo>
                    <a:pt x="815" y="1195"/>
                  </a:moveTo>
                  <a:lnTo>
                    <a:pt x="819" y="1195"/>
                  </a:lnTo>
                  <a:lnTo>
                    <a:pt x="819" y="1202"/>
                  </a:lnTo>
                  <a:lnTo>
                    <a:pt x="815" y="1202"/>
                  </a:lnTo>
                  <a:lnTo>
                    <a:pt x="815" y="1195"/>
                  </a:lnTo>
                  <a:close/>
                  <a:moveTo>
                    <a:pt x="833" y="1193"/>
                  </a:moveTo>
                  <a:lnTo>
                    <a:pt x="838" y="1193"/>
                  </a:lnTo>
                  <a:lnTo>
                    <a:pt x="838" y="1200"/>
                  </a:lnTo>
                  <a:lnTo>
                    <a:pt x="833" y="1200"/>
                  </a:lnTo>
                  <a:lnTo>
                    <a:pt x="833" y="1193"/>
                  </a:lnTo>
                  <a:close/>
                  <a:moveTo>
                    <a:pt x="852" y="1190"/>
                  </a:moveTo>
                  <a:lnTo>
                    <a:pt x="857" y="1190"/>
                  </a:lnTo>
                  <a:lnTo>
                    <a:pt x="857" y="1197"/>
                  </a:lnTo>
                  <a:lnTo>
                    <a:pt x="852" y="1197"/>
                  </a:lnTo>
                  <a:lnTo>
                    <a:pt x="852" y="1190"/>
                  </a:lnTo>
                  <a:close/>
                  <a:moveTo>
                    <a:pt x="870" y="1188"/>
                  </a:moveTo>
                  <a:lnTo>
                    <a:pt x="874" y="1188"/>
                  </a:lnTo>
                  <a:lnTo>
                    <a:pt x="875" y="1195"/>
                  </a:lnTo>
                  <a:lnTo>
                    <a:pt x="871" y="1195"/>
                  </a:lnTo>
                  <a:lnTo>
                    <a:pt x="870" y="1188"/>
                  </a:lnTo>
                  <a:close/>
                  <a:moveTo>
                    <a:pt x="893" y="1184"/>
                  </a:moveTo>
                  <a:lnTo>
                    <a:pt x="894" y="1191"/>
                  </a:lnTo>
                  <a:lnTo>
                    <a:pt x="890" y="1193"/>
                  </a:lnTo>
                  <a:lnTo>
                    <a:pt x="888" y="1185"/>
                  </a:lnTo>
                  <a:lnTo>
                    <a:pt x="893" y="1184"/>
                  </a:lnTo>
                  <a:close/>
                  <a:moveTo>
                    <a:pt x="912" y="1180"/>
                  </a:moveTo>
                  <a:lnTo>
                    <a:pt x="913" y="1188"/>
                  </a:lnTo>
                  <a:lnTo>
                    <a:pt x="908" y="1189"/>
                  </a:lnTo>
                  <a:lnTo>
                    <a:pt x="907" y="1182"/>
                  </a:lnTo>
                  <a:lnTo>
                    <a:pt x="912" y="1180"/>
                  </a:lnTo>
                  <a:close/>
                  <a:moveTo>
                    <a:pt x="925" y="1178"/>
                  </a:moveTo>
                  <a:lnTo>
                    <a:pt x="930" y="1178"/>
                  </a:lnTo>
                  <a:lnTo>
                    <a:pt x="931" y="1185"/>
                  </a:lnTo>
                  <a:lnTo>
                    <a:pt x="926" y="1185"/>
                  </a:lnTo>
                  <a:lnTo>
                    <a:pt x="925" y="1178"/>
                  </a:lnTo>
                  <a:close/>
                  <a:moveTo>
                    <a:pt x="948" y="1174"/>
                  </a:moveTo>
                  <a:lnTo>
                    <a:pt x="949" y="1182"/>
                  </a:lnTo>
                  <a:lnTo>
                    <a:pt x="945" y="1183"/>
                  </a:lnTo>
                  <a:lnTo>
                    <a:pt x="943" y="1175"/>
                  </a:lnTo>
                  <a:lnTo>
                    <a:pt x="948" y="1174"/>
                  </a:lnTo>
                  <a:close/>
                  <a:moveTo>
                    <a:pt x="967" y="1171"/>
                  </a:moveTo>
                  <a:lnTo>
                    <a:pt x="968" y="1178"/>
                  </a:lnTo>
                  <a:lnTo>
                    <a:pt x="963" y="1179"/>
                  </a:lnTo>
                  <a:lnTo>
                    <a:pt x="962" y="1172"/>
                  </a:lnTo>
                  <a:lnTo>
                    <a:pt x="967" y="1171"/>
                  </a:lnTo>
                  <a:close/>
                  <a:moveTo>
                    <a:pt x="985" y="1168"/>
                  </a:moveTo>
                  <a:lnTo>
                    <a:pt x="986" y="1175"/>
                  </a:lnTo>
                  <a:lnTo>
                    <a:pt x="981" y="1177"/>
                  </a:lnTo>
                  <a:lnTo>
                    <a:pt x="980" y="1169"/>
                  </a:lnTo>
                  <a:lnTo>
                    <a:pt x="985" y="1168"/>
                  </a:lnTo>
                  <a:close/>
                  <a:moveTo>
                    <a:pt x="1003" y="1164"/>
                  </a:moveTo>
                  <a:lnTo>
                    <a:pt x="1004" y="1172"/>
                  </a:lnTo>
                  <a:lnTo>
                    <a:pt x="1001" y="1173"/>
                  </a:lnTo>
                  <a:lnTo>
                    <a:pt x="999" y="1166"/>
                  </a:lnTo>
                  <a:lnTo>
                    <a:pt x="1003" y="1164"/>
                  </a:lnTo>
                  <a:close/>
                  <a:moveTo>
                    <a:pt x="1018" y="1162"/>
                  </a:moveTo>
                  <a:lnTo>
                    <a:pt x="1021" y="1162"/>
                  </a:lnTo>
                  <a:lnTo>
                    <a:pt x="1023" y="1169"/>
                  </a:lnTo>
                  <a:lnTo>
                    <a:pt x="1019" y="1169"/>
                  </a:lnTo>
                  <a:lnTo>
                    <a:pt x="1018" y="1162"/>
                  </a:lnTo>
                  <a:close/>
                  <a:moveTo>
                    <a:pt x="1041" y="1158"/>
                  </a:moveTo>
                  <a:lnTo>
                    <a:pt x="1042" y="1166"/>
                  </a:lnTo>
                  <a:lnTo>
                    <a:pt x="1037" y="1167"/>
                  </a:lnTo>
                  <a:lnTo>
                    <a:pt x="1036" y="1160"/>
                  </a:lnTo>
                  <a:lnTo>
                    <a:pt x="1041" y="1158"/>
                  </a:lnTo>
                  <a:close/>
                  <a:moveTo>
                    <a:pt x="1058" y="1153"/>
                  </a:moveTo>
                  <a:lnTo>
                    <a:pt x="1061" y="1160"/>
                  </a:lnTo>
                  <a:lnTo>
                    <a:pt x="1056" y="1162"/>
                  </a:lnTo>
                  <a:lnTo>
                    <a:pt x="1053" y="1156"/>
                  </a:lnTo>
                  <a:lnTo>
                    <a:pt x="1058" y="1153"/>
                  </a:lnTo>
                  <a:close/>
                  <a:moveTo>
                    <a:pt x="1074" y="1144"/>
                  </a:moveTo>
                  <a:lnTo>
                    <a:pt x="1076" y="1150"/>
                  </a:lnTo>
                  <a:lnTo>
                    <a:pt x="1072" y="1152"/>
                  </a:lnTo>
                  <a:lnTo>
                    <a:pt x="1069" y="1146"/>
                  </a:lnTo>
                  <a:lnTo>
                    <a:pt x="1074" y="1144"/>
                  </a:lnTo>
                  <a:close/>
                  <a:moveTo>
                    <a:pt x="1090" y="1134"/>
                  </a:moveTo>
                  <a:lnTo>
                    <a:pt x="1092" y="1140"/>
                  </a:lnTo>
                  <a:lnTo>
                    <a:pt x="1089" y="1142"/>
                  </a:lnTo>
                  <a:lnTo>
                    <a:pt x="1086" y="1136"/>
                  </a:lnTo>
                  <a:lnTo>
                    <a:pt x="1090" y="1134"/>
                  </a:lnTo>
                  <a:close/>
                  <a:moveTo>
                    <a:pt x="1106" y="1124"/>
                  </a:moveTo>
                  <a:lnTo>
                    <a:pt x="1108" y="1130"/>
                  </a:lnTo>
                  <a:lnTo>
                    <a:pt x="1105" y="1133"/>
                  </a:lnTo>
                  <a:lnTo>
                    <a:pt x="1102" y="1127"/>
                  </a:lnTo>
                  <a:lnTo>
                    <a:pt x="1106" y="1124"/>
                  </a:lnTo>
                  <a:close/>
                  <a:moveTo>
                    <a:pt x="1098" y="1117"/>
                  </a:moveTo>
                  <a:lnTo>
                    <a:pt x="1102" y="1118"/>
                  </a:lnTo>
                  <a:lnTo>
                    <a:pt x="1101" y="1125"/>
                  </a:lnTo>
                  <a:lnTo>
                    <a:pt x="1097" y="1124"/>
                  </a:lnTo>
                  <a:lnTo>
                    <a:pt x="1098" y="1117"/>
                  </a:lnTo>
                  <a:close/>
                  <a:moveTo>
                    <a:pt x="1080" y="1111"/>
                  </a:moveTo>
                  <a:lnTo>
                    <a:pt x="1085" y="1112"/>
                  </a:lnTo>
                  <a:lnTo>
                    <a:pt x="1084" y="1119"/>
                  </a:lnTo>
                  <a:lnTo>
                    <a:pt x="1079" y="1118"/>
                  </a:lnTo>
                  <a:lnTo>
                    <a:pt x="1080" y="1111"/>
                  </a:lnTo>
                  <a:close/>
                  <a:moveTo>
                    <a:pt x="1063" y="1105"/>
                  </a:moveTo>
                  <a:lnTo>
                    <a:pt x="1067" y="1106"/>
                  </a:lnTo>
                  <a:lnTo>
                    <a:pt x="1065" y="1113"/>
                  </a:lnTo>
                  <a:lnTo>
                    <a:pt x="1062" y="1112"/>
                  </a:lnTo>
                  <a:lnTo>
                    <a:pt x="1063" y="1105"/>
                  </a:lnTo>
                  <a:close/>
                  <a:moveTo>
                    <a:pt x="1045" y="1098"/>
                  </a:moveTo>
                  <a:lnTo>
                    <a:pt x="1050" y="1100"/>
                  </a:lnTo>
                  <a:lnTo>
                    <a:pt x="1048" y="1107"/>
                  </a:lnTo>
                  <a:lnTo>
                    <a:pt x="1043" y="1106"/>
                  </a:lnTo>
                  <a:lnTo>
                    <a:pt x="1045" y="1098"/>
                  </a:lnTo>
                  <a:close/>
                  <a:moveTo>
                    <a:pt x="1028" y="1091"/>
                  </a:moveTo>
                  <a:lnTo>
                    <a:pt x="1031" y="1094"/>
                  </a:lnTo>
                  <a:lnTo>
                    <a:pt x="1030" y="1101"/>
                  </a:lnTo>
                  <a:lnTo>
                    <a:pt x="1026" y="1098"/>
                  </a:lnTo>
                  <a:lnTo>
                    <a:pt x="1028" y="1091"/>
                  </a:lnTo>
                  <a:close/>
                  <a:moveTo>
                    <a:pt x="1009" y="1086"/>
                  </a:moveTo>
                  <a:lnTo>
                    <a:pt x="1014" y="1087"/>
                  </a:lnTo>
                  <a:lnTo>
                    <a:pt x="1013" y="1095"/>
                  </a:lnTo>
                  <a:lnTo>
                    <a:pt x="1008" y="1094"/>
                  </a:lnTo>
                  <a:lnTo>
                    <a:pt x="1009" y="1086"/>
                  </a:lnTo>
                  <a:close/>
                  <a:moveTo>
                    <a:pt x="991" y="1084"/>
                  </a:moveTo>
                  <a:lnTo>
                    <a:pt x="996" y="1084"/>
                  </a:lnTo>
                  <a:lnTo>
                    <a:pt x="995" y="1091"/>
                  </a:lnTo>
                  <a:lnTo>
                    <a:pt x="990" y="1091"/>
                  </a:lnTo>
                  <a:lnTo>
                    <a:pt x="991" y="1084"/>
                  </a:lnTo>
                  <a:close/>
                  <a:moveTo>
                    <a:pt x="973" y="1080"/>
                  </a:moveTo>
                  <a:lnTo>
                    <a:pt x="977" y="1081"/>
                  </a:lnTo>
                  <a:lnTo>
                    <a:pt x="976" y="1089"/>
                  </a:lnTo>
                  <a:lnTo>
                    <a:pt x="971" y="1087"/>
                  </a:lnTo>
                  <a:lnTo>
                    <a:pt x="973" y="1080"/>
                  </a:lnTo>
                  <a:close/>
                  <a:moveTo>
                    <a:pt x="954" y="1078"/>
                  </a:moveTo>
                  <a:lnTo>
                    <a:pt x="958" y="1078"/>
                  </a:lnTo>
                  <a:lnTo>
                    <a:pt x="957" y="1085"/>
                  </a:lnTo>
                  <a:lnTo>
                    <a:pt x="953" y="1085"/>
                  </a:lnTo>
                  <a:lnTo>
                    <a:pt x="954" y="1078"/>
                  </a:lnTo>
                  <a:close/>
                  <a:moveTo>
                    <a:pt x="935" y="1074"/>
                  </a:moveTo>
                  <a:lnTo>
                    <a:pt x="940" y="1075"/>
                  </a:lnTo>
                  <a:lnTo>
                    <a:pt x="938" y="1083"/>
                  </a:lnTo>
                  <a:lnTo>
                    <a:pt x="934" y="1081"/>
                  </a:lnTo>
                  <a:lnTo>
                    <a:pt x="935" y="1074"/>
                  </a:lnTo>
                  <a:close/>
                  <a:moveTo>
                    <a:pt x="916" y="1072"/>
                  </a:moveTo>
                  <a:lnTo>
                    <a:pt x="921" y="1073"/>
                  </a:lnTo>
                  <a:lnTo>
                    <a:pt x="920" y="1080"/>
                  </a:lnTo>
                  <a:lnTo>
                    <a:pt x="915" y="1079"/>
                  </a:lnTo>
                  <a:lnTo>
                    <a:pt x="916" y="1072"/>
                  </a:lnTo>
                  <a:close/>
                  <a:moveTo>
                    <a:pt x="898" y="1069"/>
                  </a:moveTo>
                  <a:lnTo>
                    <a:pt x="903" y="1069"/>
                  </a:lnTo>
                  <a:lnTo>
                    <a:pt x="902" y="1076"/>
                  </a:lnTo>
                  <a:lnTo>
                    <a:pt x="897" y="1076"/>
                  </a:lnTo>
                  <a:lnTo>
                    <a:pt x="898" y="1069"/>
                  </a:lnTo>
                  <a:close/>
                  <a:moveTo>
                    <a:pt x="880" y="1065"/>
                  </a:moveTo>
                  <a:lnTo>
                    <a:pt x="885" y="1067"/>
                  </a:lnTo>
                  <a:lnTo>
                    <a:pt x="883" y="1074"/>
                  </a:lnTo>
                  <a:lnTo>
                    <a:pt x="879" y="1073"/>
                  </a:lnTo>
                  <a:lnTo>
                    <a:pt x="880" y="1065"/>
                  </a:lnTo>
                  <a:close/>
                  <a:moveTo>
                    <a:pt x="861" y="1063"/>
                  </a:moveTo>
                  <a:lnTo>
                    <a:pt x="866" y="1063"/>
                  </a:lnTo>
                  <a:lnTo>
                    <a:pt x="865" y="1070"/>
                  </a:lnTo>
                  <a:lnTo>
                    <a:pt x="860" y="1070"/>
                  </a:lnTo>
                  <a:lnTo>
                    <a:pt x="861" y="1063"/>
                  </a:lnTo>
                  <a:close/>
                  <a:moveTo>
                    <a:pt x="843" y="1059"/>
                  </a:moveTo>
                  <a:lnTo>
                    <a:pt x="847" y="1061"/>
                  </a:lnTo>
                  <a:lnTo>
                    <a:pt x="846" y="1068"/>
                  </a:lnTo>
                  <a:lnTo>
                    <a:pt x="842" y="1067"/>
                  </a:lnTo>
                  <a:lnTo>
                    <a:pt x="843" y="1059"/>
                  </a:lnTo>
                  <a:close/>
                  <a:moveTo>
                    <a:pt x="824" y="1057"/>
                  </a:moveTo>
                  <a:lnTo>
                    <a:pt x="828" y="1058"/>
                  </a:lnTo>
                  <a:lnTo>
                    <a:pt x="827" y="1065"/>
                  </a:lnTo>
                  <a:lnTo>
                    <a:pt x="822" y="1064"/>
                  </a:lnTo>
                  <a:lnTo>
                    <a:pt x="824" y="1057"/>
                  </a:lnTo>
                  <a:close/>
                  <a:moveTo>
                    <a:pt x="805" y="1053"/>
                  </a:moveTo>
                  <a:lnTo>
                    <a:pt x="810" y="1054"/>
                  </a:lnTo>
                  <a:lnTo>
                    <a:pt x="809" y="1062"/>
                  </a:lnTo>
                  <a:lnTo>
                    <a:pt x="804" y="1061"/>
                  </a:lnTo>
                  <a:lnTo>
                    <a:pt x="805" y="1053"/>
                  </a:lnTo>
                  <a:close/>
                  <a:moveTo>
                    <a:pt x="787" y="1051"/>
                  </a:moveTo>
                  <a:lnTo>
                    <a:pt x="791" y="1052"/>
                  </a:lnTo>
                  <a:lnTo>
                    <a:pt x="791" y="1059"/>
                  </a:lnTo>
                  <a:lnTo>
                    <a:pt x="787" y="1058"/>
                  </a:lnTo>
                  <a:lnTo>
                    <a:pt x="787" y="1051"/>
                  </a:lnTo>
                  <a:close/>
                  <a:moveTo>
                    <a:pt x="767" y="1048"/>
                  </a:moveTo>
                  <a:lnTo>
                    <a:pt x="772" y="1050"/>
                  </a:lnTo>
                  <a:lnTo>
                    <a:pt x="772" y="1057"/>
                  </a:lnTo>
                  <a:lnTo>
                    <a:pt x="767" y="1056"/>
                  </a:lnTo>
                  <a:lnTo>
                    <a:pt x="767" y="1048"/>
                  </a:lnTo>
                  <a:close/>
                  <a:moveTo>
                    <a:pt x="749" y="1047"/>
                  </a:moveTo>
                  <a:lnTo>
                    <a:pt x="754" y="1047"/>
                  </a:lnTo>
                  <a:lnTo>
                    <a:pt x="754" y="1054"/>
                  </a:lnTo>
                  <a:lnTo>
                    <a:pt x="749" y="1054"/>
                  </a:lnTo>
                  <a:lnTo>
                    <a:pt x="749" y="1047"/>
                  </a:lnTo>
                  <a:close/>
                  <a:moveTo>
                    <a:pt x="731" y="1045"/>
                  </a:moveTo>
                  <a:lnTo>
                    <a:pt x="736" y="1045"/>
                  </a:lnTo>
                  <a:lnTo>
                    <a:pt x="736" y="1052"/>
                  </a:lnTo>
                  <a:lnTo>
                    <a:pt x="731" y="1052"/>
                  </a:lnTo>
                  <a:lnTo>
                    <a:pt x="731" y="1045"/>
                  </a:lnTo>
                  <a:close/>
                  <a:moveTo>
                    <a:pt x="712" y="1042"/>
                  </a:moveTo>
                  <a:lnTo>
                    <a:pt x="717" y="1042"/>
                  </a:lnTo>
                  <a:lnTo>
                    <a:pt x="717" y="1050"/>
                  </a:lnTo>
                  <a:lnTo>
                    <a:pt x="712" y="1050"/>
                  </a:lnTo>
                  <a:lnTo>
                    <a:pt x="712" y="1042"/>
                  </a:lnTo>
                  <a:close/>
                  <a:moveTo>
                    <a:pt x="693" y="1040"/>
                  </a:moveTo>
                  <a:lnTo>
                    <a:pt x="698" y="1040"/>
                  </a:lnTo>
                  <a:lnTo>
                    <a:pt x="698" y="1047"/>
                  </a:lnTo>
                  <a:lnTo>
                    <a:pt x="693" y="1047"/>
                  </a:lnTo>
                  <a:lnTo>
                    <a:pt x="693" y="1040"/>
                  </a:lnTo>
                  <a:close/>
                  <a:moveTo>
                    <a:pt x="675" y="1037"/>
                  </a:moveTo>
                  <a:lnTo>
                    <a:pt x="679" y="1037"/>
                  </a:lnTo>
                  <a:lnTo>
                    <a:pt x="679" y="1045"/>
                  </a:lnTo>
                  <a:lnTo>
                    <a:pt x="675" y="1045"/>
                  </a:lnTo>
                  <a:lnTo>
                    <a:pt x="675" y="1037"/>
                  </a:lnTo>
                  <a:close/>
                  <a:moveTo>
                    <a:pt x="656" y="1035"/>
                  </a:moveTo>
                  <a:lnTo>
                    <a:pt x="661" y="1035"/>
                  </a:lnTo>
                  <a:lnTo>
                    <a:pt x="661" y="1042"/>
                  </a:lnTo>
                  <a:lnTo>
                    <a:pt x="656" y="1042"/>
                  </a:lnTo>
                  <a:lnTo>
                    <a:pt x="656" y="1035"/>
                  </a:lnTo>
                  <a:close/>
                  <a:moveTo>
                    <a:pt x="638" y="1032"/>
                  </a:moveTo>
                  <a:lnTo>
                    <a:pt x="643" y="1032"/>
                  </a:lnTo>
                  <a:lnTo>
                    <a:pt x="643" y="1040"/>
                  </a:lnTo>
                  <a:lnTo>
                    <a:pt x="638" y="1040"/>
                  </a:lnTo>
                  <a:lnTo>
                    <a:pt x="638" y="1032"/>
                  </a:lnTo>
                  <a:close/>
                  <a:moveTo>
                    <a:pt x="620" y="1030"/>
                  </a:moveTo>
                  <a:lnTo>
                    <a:pt x="623" y="1030"/>
                  </a:lnTo>
                  <a:lnTo>
                    <a:pt x="623" y="1037"/>
                  </a:lnTo>
                  <a:lnTo>
                    <a:pt x="620" y="1037"/>
                  </a:lnTo>
                  <a:lnTo>
                    <a:pt x="620" y="1030"/>
                  </a:lnTo>
                  <a:close/>
                  <a:moveTo>
                    <a:pt x="600" y="1028"/>
                  </a:moveTo>
                  <a:lnTo>
                    <a:pt x="605" y="1028"/>
                  </a:lnTo>
                  <a:lnTo>
                    <a:pt x="605" y="1035"/>
                  </a:lnTo>
                  <a:lnTo>
                    <a:pt x="600" y="1035"/>
                  </a:lnTo>
                  <a:lnTo>
                    <a:pt x="600" y="1028"/>
                  </a:lnTo>
                  <a:close/>
                  <a:moveTo>
                    <a:pt x="582" y="1025"/>
                  </a:moveTo>
                  <a:lnTo>
                    <a:pt x="587" y="1025"/>
                  </a:lnTo>
                  <a:lnTo>
                    <a:pt x="587" y="1032"/>
                  </a:lnTo>
                  <a:lnTo>
                    <a:pt x="582" y="1032"/>
                  </a:lnTo>
                  <a:lnTo>
                    <a:pt x="582" y="1025"/>
                  </a:lnTo>
                  <a:close/>
                  <a:moveTo>
                    <a:pt x="563" y="1023"/>
                  </a:moveTo>
                  <a:lnTo>
                    <a:pt x="568" y="1023"/>
                  </a:lnTo>
                  <a:lnTo>
                    <a:pt x="568" y="1030"/>
                  </a:lnTo>
                  <a:lnTo>
                    <a:pt x="563" y="1030"/>
                  </a:lnTo>
                  <a:lnTo>
                    <a:pt x="563" y="1023"/>
                  </a:lnTo>
                  <a:close/>
                  <a:moveTo>
                    <a:pt x="545" y="1020"/>
                  </a:moveTo>
                  <a:lnTo>
                    <a:pt x="550" y="1020"/>
                  </a:lnTo>
                  <a:lnTo>
                    <a:pt x="550" y="1028"/>
                  </a:lnTo>
                  <a:lnTo>
                    <a:pt x="545" y="1028"/>
                  </a:lnTo>
                  <a:lnTo>
                    <a:pt x="545" y="1020"/>
                  </a:lnTo>
                  <a:close/>
                  <a:moveTo>
                    <a:pt x="527" y="1018"/>
                  </a:moveTo>
                  <a:lnTo>
                    <a:pt x="532" y="1018"/>
                  </a:lnTo>
                  <a:lnTo>
                    <a:pt x="530" y="1025"/>
                  </a:lnTo>
                  <a:lnTo>
                    <a:pt x="526" y="1025"/>
                  </a:lnTo>
                  <a:lnTo>
                    <a:pt x="527" y="1018"/>
                  </a:lnTo>
                  <a:close/>
                  <a:moveTo>
                    <a:pt x="508" y="1015"/>
                  </a:moveTo>
                  <a:lnTo>
                    <a:pt x="513" y="1015"/>
                  </a:lnTo>
                  <a:lnTo>
                    <a:pt x="512" y="1023"/>
                  </a:lnTo>
                  <a:lnTo>
                    <a:pt x="507" y="1023"/>
                  </a:lnTo>
                  <a:lnTo>
                    <a:pt x="508" y="1015"/>
                  </a:lnTo>
                  <a:close/>
                  <a:moveTo>
                    <a:pt x="490" y="1013"/>
                  </a:moveTo>
                  <a:lnTo>
                    <a:pt x="494" y="1013"/>
                  </a:lnTo>
                  <a:lnTo>
                    <a:pt x="493" y="1020"/>
                  </a:lnTo>
                  <a:lnTo>
                    <a:pt x="489" y="1020"/>
                  </a:lnTo>
                  <a:lnTo>
                    <a:pt x="490" y="1013"/>
                  </a:lnTo>
                  <a:close/>
                  <a:moveTo>
                    <a:pt x="471" y="1009"/>
                  </a:moveTo>
                  <a:lnTo>
                    <a:pt x="476" y="1010"/>
                  </a:lnTo>
                  <a:lnTo>
                    <a:pt x="474" y="1018"/>
                  </a:lnTo>
                  <a:lnTo>
                    <a:pt x="469" y="1017"/>
                  </a:lnTo>
                  <a:lnTo>
                    <a:pt x="471" y="1009"/>
                  </a:lnTo>
                  <a:close/>
                  <a:moveTo>
                    <a:pt x="452" y="1007"/>
                  </a:moveTo>
                  <a:lnTo>
                    <a:pt x="457" y="1008"/>
                  </a:lnTo>
                  <a:lnTo>
                    <a:pt x="456" y="1015"/>
                  </a:lnTo>
                  <a:lnTo>
                    <a:pt x="451" y="1014"/>
                  </a:lnTo>
                  <a:lnTo>
                    <a:pt x="452" y="1007"/>
                  </a:lnTo>
                  <a:close/>
                  <a:moveTo>
                    <a:pt x="434" y="1004"/>
                  </a:moveTo>
                  <a:lnTo>
                    <a:pt x="439" y="1006"/>
                  </a:lnTo>
                  <a:lnTo>
                    <a:pt x="438" y="1013"/>
                  </a:lnTo>
                  <a:lnTo>
                    <a:pt x="433" y="1012"/>
                  </a:lnTo>
                  <a:lnTo>
                    <a:pt x="434" y="1004"/>
                  </a:lnTo>
                  <a:close/>
                  <a:moveTo>
                    <a:pt x="416" y="1002"/>
                  </a:moveTo>
                  <a:lnTo>
                    <a:pt x="421" y="1003"/>
                  </a:lnTo>
                  <a:lnTo>
                    <a:pt x="419" y="1010"/>
                  </a:lnTo>
                  <a:lnTo>
                    <a:pt x="414" y="1009"/>
                  </a:lnTo>
                  <a:lnTo>
                    <a:pt x="416" y="1002"/>
                  </a:lnTo>
                  <a:close/>
                  <a:moveTo>
                    <a:pt x="397" y="999"/>
                  </a:moveTo>
                  <a:lnTo>
                    <a:pt x="401" y="999"/>
                  </a:lnTo>
                  <a:lnTo>
                    <a:pt x="400" y="1007"/>
                  </a:lnTo>
                  <a:lnTo>
                    <a:pt x="396" y="1007"/>
                  </a:lnTo>
                  <a:lnTo>
                    <a:pt x="397" y="999"/>
                  </a:lnTo>
                  <a:close/>
                  <a:moveTo>
                    <a:pt x="378" y="997"/>
                  </a:moveTo>
                  <a:lnTo>
                    <a:pt x="383" y="997"/>
                  </a:lnTo>
                  <a:lnTo>
                    <a:pt x="381" y="1004"/>
                  </a:lnTo>
                  <a:lnTo>
                    <a:pt x="377" y="1004"/>
                  </a:lnTo>
                  <a:lnTo>
                    <a:pt x="378" y="997"/>
                  </a:lnTo>
                  <a:close/>
                  <a:moveTo>
                    <a:pt x="359" y="995"/>
                  </a:moveTo>
                  <a:lnTo>
                    <a:pt x="364" y="995"/>
                  </a:lnTo>
                  <a:lnTo>
                    <a:pt x="363" y="1002"/>
                  </a:lnTo>
                  <a:lnTo>
                    <a:pt x="358" y="1002"/>
                  </a:lnTo>
                  <a:lnTo>
                    <a:pt x="359" y="995"/>
                  </a:lnTo>
                  <a:close/>
                  <a:moveTo>
                    <a:pt x="341" y="991"/>
                  </a:moveTo>
                  <a:lnTo>
                    <a:pt x="346" y="992"/>
                  </a:lnTo>
                  <a:lnTo>
                    <a:pt x="345" y="999"/>
                  </a:lnTo>
                  <a:lnTo>
                    <a:pt x="340" y="998"/>
                  </a:lnTo>
                  <a:lnTo>
                    <a:pt x="341" y="991"/>
                  </a:lnTo>
                  <a:close/>
                  <a:moveTo>
                    <a:pt x="323" y="988"/>
                  </a:moveTo>
                  <a:lnTo>
                    <a:pt x="328" y="990"/>
                  </a:lnTo>
                  <a:lnTo>
                    <a:pt x="327" y="997"/>
                  </a:lnTo>
                  <a:lnTo>
                    <a:pt x="322" y="996"/>
                  </a:lnTo>
                  <a:lnTo>
                    <a:pt x="323" y="988"/>
                  </a:lnTo>
                  <a:close/>
                  <a:moveTo>
                    <a:pt x="305" y="986"/>
                  </a:moveTo>
                  <a:lnTo>
                    <a:pt x="308" y="987"/>
                  </a:lnTo>
                  <a:lnTo>
                    <a:pt x="307" y="995"/>
                  </a:lnTo>
                  <a:lnTo>
                    <a:pt x="303" y="993"/>
                  </a:lnTo>
                  <a:lnTo>
                    <a:pt x="305" y="986"/>
                  </a:lnTo>
                  <a:close/>
                  <a:moveTo>
                    <a:pt x="285" y="984"/>
                  </a:moveTo>
                  <a:lnTo>
                    <a:pt x="290" y="984"/>
                  </a:lnTo>
                  <a:lnTo>
                    <a:pt x="289" y="991"/>
                  </a:lnTo>
                  <a:lnTo>
                    <a:pt x="284" y="991"/>
                  </a:lnTo>
                  <a:lnTo>
                    <a:pt x="285" y="984"/>
                  </a:lnTo>
                  <a:close/>
                  <a:moveTo>
                    <a:pt x="267" y="980"/>
                  </a:moveTo>
                  <a:lnTo>
                    <a:pt x="272" y="980"/>
                  </a:lnTo>
                  <a:lnTo>
                    <a:pt x="270" y="987"/>
                  </a:lnTo>
                  <a:lnTo>
                    <a:pt x="265" y="987"/>
                  </a:lnTo>
                  <a:lnTo>
                    <a:pt x="267" y="980"/>
                  </a:lnTo>
                  <a:close/>
                  <a:moveTo>
                    <a:pt x="248" y="976"/>
                  </a:moveTo>
                  <a:lnTo>
                    <a:pt x="253" y="976"/>
                  </a:lnTo>
                  <a:lnTo>
                    <a:pt x="252" y="984"/>
                  </a:lnTo>
                  <a:lnTo>
                    <a:pt x="247" y="984"/>
                  </a:lnTo>
                  <a:lnTo>
                    <a:pt x="248" y="976"/>
                  </a:lnTo>
                  <a:close/>
                  <a:moveTo>
                    <a:pt x="230" y="973"/>
                  </a:moveTo>
                  <a:lnTo>
                    <a:pt x="235" y="973"/>
                  </a:lnTo>
                  <a:lnTo>
                    <a:pt x="234" y="980"/>
                  </a:lnTo>
                  <a:lnTo>
                    <a:pt x="229" y="980"/>
                  </a:lnTo>
                  <a:lnTo>
                    <a:pt x="230" y="973"/>
                  </a:lnTo>
                  <a:close/>
                  <a:moveTo>
                    <a:pt x="212" y="969"/>
                  </a:moveTo>
                  <a:lnTo>
                    <a:pt x="217" y="969"/>
                  </a:lnTo>
                  <a:lnTo>
                    <a:pt x="215" y="976"/>
                  </a:lnTo>
                  <a:lnTo>
                    <a:pt x="210" y="976"/>
                  </a:lnTo>
                  <a:lnTo>
                    <a:pt x="212" y="969"/>
                  </a:lnTo>
                  <a:close/>
                  <a:moveTo>
                    <a:pt x="193" y="965"/>
                  </a:moveTo>
                  <a:lnTo>
                    <a:pt x="198" y="965"/>
                  </a:lnTo>
                  <a:lnTo>
                    <a:pt x="197" y="973"/>
                  </a:lnTo>
                  <a:lnTo>
                    <a:pt x="192" y="973"/>
                  </a:lnTo>
                  <a:lnTo>
                    <a:pt x="193" y="965"/>
                  </a:lnTo>
                  <a:close/>
                  <a:moveTo>
                    <a:pt x="175" y="962"/>
                  </a:moveTo>
                  <a:lnTo>
                    <a:pt x="180" y="962"/>
                  </a:lnTo>
                  <a:lnTo>
                    <a:pt x="179" y="969"/>
                  </a:lnTo>
                  <a:lnTo>
                    <a:pt x="174" y="969"/>
                  </a:lnTo>
                  <a:lnTo>
                    <a:pt x="175" y="962"/>
                  </a:lnTo>
                  <a:close/>
                  <a:moveTo>
                    <a:pt x="157" y="958"/>
                  </a:moveTo>
                  <a:lnTo>
                    <a:pt x="162" y="958"/>
                  </a:lnTo>
                  <a:lnTo>
                    <a:pt x="160" y="965"/>
                  </a:lnTo>
                  <a:lnTo>
                    <a:pt x="156" y="965"/>
                  </a:lnTo>
                  <a:lnTo>
                    <a:pt x="157" y="958"/>
                  </a:lnTo>
                  <a:close/>
                  <a:moveTo>
                    <a:pt x="138" y="954"/>
                  </a:moveTo>
                  <a:lnTo>
                    <a:pt x="143" y="954"/>
                  </a:lnTo>
                  <a:lnTo>
                    <a:pt x="142" y="962"/>
                  </a:lnTo>
                  <a:lnTo>
                    <a:pt x="137" y="962"/>
                  </a:lnTo>
                  <a:lnTo>
                    <a:pt x="138" y="954"/>
                  </a:lnTo>
                  <a:close/>
                  <a:moveTo>
                    <a:pt x="121" y="949"/>
                  </a:moveTo>
                  <a:lnTo>
                    <a:pt x="124" y="951"/>
                  </a:lnTo>
                  <a:lnTo>
                    <a:pt x="125" y="951"/>
                  </a:lnTo>
                  <a:lnTo>
                    <a:pt x="124" y="958"/>
                  </a:lnTo>
                  <a:lnTo>
                    <a:pt x="121" y="958"/>
                  </a:lnTo>
                  <a:lnTo>
                    <a:pt x="119" y="957"/>
                  </a:lnTo>
                  <a:lnTo>
                    <a:pt x="121" y="949"/>
                  </a:lnTo>
                  <a:close/>
                  <a:moveTo>
                    <a:pt x="103" y="942"/>
                  </a:moveTo>
                  <a:lnTo>
                    <a:pt x="108" y="944"/>
                  </a:lnTo>
                  <a:lnTo>
                    <a:pt x="105" y="952"/>
                  </a:lnTo>
                  <a:lnTo>
                    <a:pt x="101" y="949"/>
                  </a:lnTo>
                  <a:lnTo>
                    <a:pt x="103" y="942"/>
                  </a:lnTo>
                  <a:close/>
                  <a:moveTo>
                    <a:pt x="86" y="936"/>
                  </a:moveTo>
                  <a:lnTo>
                    <a:pt x="91" y="937"/>
                  </a:lnTo>
                  <a:lnTo>
                    <a:pt x="88" y="944"/>
                  </a:lnTo>
                  <a:lnTo>
                    <a:pt x="83" y="943"/>
                  </a:lnTo>
                  <a:lnTo>
                    <a:pt x="86" y="936"/>
                  </a:lnTo>
                  <a:close/>
                  <a:moveTo>
                    <a:pt x="69" y="929"/>
                  </a:moveTo>
                  <a:lnTo>
                    <a:pt x="72" y="931"/>
                  </a:lnTo>
                  <a:lnTo>
                    <a:pt x="70" y="938"/>
                  </a:lnTo>
                  <a:lnTo>
                    <a:pt x="66" y="936"/>
                  </a:lnTo>
                  <a:lnTo>
                    <a:pt x="69" y="929"/>
                  </a:lnTo>
                  <a:close/>
                  <a:moveTo>
                    <a:pt x="52" y="921"/>
                  </a:moveTo>
                  <a:lnTo>
                    <a:pt x="55" y="924"/>
                  </a:lnTo>
                  <a:lnTo>
                    <a:pt x="53" y="931"/>
                  </a:lnTo>
                  <a:lnTo>
                    <a:pt x="49" y="929"/>
                  </a:lnTo>
                  <a:lnTo>
                    <a:pt x="52" y="921"/>
                  </a:lnTo>
                  <a:close/>
                  <a:moveTo>
                    <a:pt x="42" y="914"/>
                  </a:moveTo>
                  <a:lnTo>
                    <a:pt x="42" y="918"/>
                  </a:lnTo>
                  <a:lnTo>
                    <a:pt x="35" y="919"/>
                  </a:lnTo>
                  <a:lnTo>
                    <a:pt x="35" y="915"/>
                  </a:lnTo>
                  <a:lnTo>
                    <a:pt x="42" y="914"/>
                  </a:lnTo>
                  <a:close/>
                  <a:moveTo>
                    <a:pt x="37" y="896"/>
                  </a:moveTo>
                  <a:lnTo>
                    <a:pt x="38" y="899"/>
                  </a:lnTo>
                  <a:lnTo>
                    <a:pt x="31" y="900"/>
                  </a:lnTo>
                  <a:lnTo>
                    <a:pt x="30" y="897"/>
                  </a:lnTo>
                  <a:lnTo>
                    <a:pt x="37" y="896"/>
                  </a:lnTo>
                  <a:close/>
                  <a:moveTo>
                    <a:pt x="37" y="877"/>
                  </a:moveTo>
                  <a:lnTo>
                    <a:pt x="41" y="883"/>
                  </a:lnTo>
                  <a:lnTo>
                    <a:pt x="37" y="887"/>
                  </a:lnTo>
                  <a:lnTo>
                    <a:pt x="33" y="881"/>
                  </a:lnTo>
                  <a:lnTo>
                    <a:pt x="37" y="877"/>
                  </a:lnTo>
                  <a:close/>
                  <a:moveTo>
                    <a:pt x="50" y="865"/>
                  </a:moveTo>
                  <a:lnTo>
                    <a:pt x="54" y="871"/>
                  </a:lnTo>
                  <a:lnTo>
                    <a:pt x="50" y="875"/>
                  </a:lnTo>
                  <a:lnTo>
                    <a:pt x="47" y="869"/>
                  </a:lnTo>
                  <a:lnTo>
                    <a:pt x="50" y="865"/>
                  </a:lnTo>
                  <a:close/>
                  <a:moveTo>
                    <a:pt x="65" y="853"/>
                  </a:moveTo>
                  <a:lnTo>
                    <a:pt x="69" y="859"/>
                  </a:lnTo>
                  <a:lnTo>
                    <a:pt x="65" y="863"/>
                  </a:lnTo>
                  <a:lnTo>
                    <a:pt x="61" y="856"/>
                  </a:lnTo>
                  <a:lnTo>
                    <a:pt x="65" y="853"/>
                  </a:lnTo>
                  <a:close/>
                  <a:moveTo>
                    <a:pt x="81" y="843"/>
                  </a:moveTo>
                  <a:lnTo>
                    <a:pt x="83" y="849"/>
                  </a:lnTo>
                  <a:lnTo>
                    <a:pt x="80" y="852"/>
                  </a:lnTo>
                  <a:lnTo>
                    <a:pt x="77" y="845"/>
                  </a:lnTo>
                  <a:lnTo>
                    <a:pt x="81" y="843"/>
                  </a:lnTo>
                  <a:close/>
                  <a:moveTo>
                    <a:pt x="97" y="833"/>
                  </a:moveTo>
                  <a:lnTo>
                    <a:pt x="99" y="839"/>
                  </a:lnTo>
                  <a:lnTo>
                    <a:pt x="96" y="842"/>
                  </a:lnTo>
                  <a:lnTo>
                    <a:pt x="93" y="836"/>
                  </a:lnTo>
                  <a:lnTo>
                    <a:pt x="97" y="833"/>
                  </a:lnTo>
                  <a:close/>
                  <a:moveTo>
                    <a:pt x="113" y="823"/>
                  </a:moveTo>
                  <a:lnTo>
                    <a:pt x="115" y="830"/>
                  </a:lnTo>
                  <a:lnTo>
                    <a:pt x="112" y="832"/>
                  </a:lnTo>
                  <a:lnTo>
                    <a:pt x="109" y="826"/>
                  </a:lnTo>
                  <a:lnTo>
                    <a:pt x="113" y="823"/>
                  </a:lnTo>
                  <a:close/>
                  <a:moveTo>
                    <a:pt x="129" y="814"/>
                  </a:moveTo>
                  <a:lnTo>
                    <a:pt x="131" y="820"/>
                  </a:lnTo>
                  <a:lnTo>
                    <a:pt x="130" y="821"/>
                  </a:lnTo>
                  <a:lnTo>
                    <a:pt x="127" y="822"/>
                  </a:lnTo>
                  <a:lnTo>
                    <a:pt x="125" y="816"/>
                  </a:lnTo>
                  <a:lnTo>
                    <a:pt x="127" y="815"/>
                  </a:lnTo>
                  <a:lnTo>
                    <a:pt x="129" y="814"/>
                  </a:lnTo>
                  <a:close/>
                  <a:moveTo>
                    <a:pt x="146" y="805"/>
                  </a:moveTo>
                  <a:lnTo>
                    <a:pt x="148" y="811"/>
                  </a:lnTo>
                  <a:lnTo>
                    <a:pt x="143" y="812"/>
                  </a:lnTo>
                  <a:lnTo>
                    <a:pt x="141" y="806"/>
                  </a:lnTo>
                  <a:lnTo>
                    <a:pt x="146" y="805"/>
                  </a:lnTo>
                  <a:close/>
                  <a:moveTo>
                    <a:pt x="162" y="795"/>
                  </a:moveTo>
                  <a:lnTo>
                    <a:pt x="164" y="801"/>
                  </a:lnTo>
                  <a:lnTo>
                    <a:pt x="160" y="804"/>
                  </a:lnTo>
                  <a:lnTo>
                    <a:pt x="158" y="798"/>
                  </a:lnTo>
                  <a:lnTo>
                    <a:pt x="162" y="795"/>
                  </a:lnTo>
                  <a:close/>
                  <a:moveTo>
                    <a:pt x="179" y="787"/>
                  </a:moveTo>
                  <a:lnTo>
                    <a:pt x="181" y="793"/>
                  </a:lnTo>
                  <a:lnTo>
                    <a:pt x="176" y="795"/>
                  </a:lnTo>
                  <a:lnTo>
                    <a:pt x="174" y="789"/>
                  </a:lnTo>
                  <a:lnTo>
                    <a:pt x="179" y="787"/>
                  </a:lnTo>
                  <a:close/>
                  <a:moveTo>
                    <a:pt x="195" y="777"/>
                  </a:moveTo>
                  <a:lnTo>
                    <a:pt x="198" y="783"/>
                  </a:lnTo>
                  <a:lnTo>
                    <a:pt x="193" y="786"/>
                  </a:lnTo>
                  <a:lnTo>
                    <a:pt x="190" y="779"/>
                  </a:lnTo>
                  <a:lnTo>
                    <a:pt x="195" y="777"/>
                  </a:lnTo>
                  <a:close/>
                  <a:moveTo>
                    <a:pt x="209" y="767"/>
                  </a:moveTo>
                  <a:lnTo>
                    <a:pt x="213" y="773"/>
                  </a:lnTo>
                  <a:lnTo>
                    <a:pt x="209" y="776"/>
                  </a:lnTo>
                  <a:lnTo>
                    <a:pt x="206" y="770"/>
                  </a:lnTo>
                  <a:lnTo>
                    <a:pt x="209" y="767"/>
                  </a:lnTo>
                  <a:close/>
                  <a:moveTo>
                    <a:pt x="225" y="757"/>
                  </a:moveTo>
                  <a:lnTo>
                    <a:pt x="229" y="764"/>
                  </a:lnTo>
                  <a:lnTo>
                    <a:pt x="225" y="766"/>
                  </a:lnTo>
                  <a:lnTo>
                    <a:pt x="221" y="760"/>
                  </a:lnTo>
                  <a:lnTo>
                    <a:pt x="225" y="757"/>
                  </a:lnTo>
                  <a:close/>
                  <a:moveTo>
                    <a:pt x="241" y="746"/>
                  </a:moveTo>
                  <a:lnTo>
                    <a:pt x="245" y="753"/>
                  </a:lnTo>
                  <a:lnTo>
                    <a:pt x="245" y="754"/>
                  </a:lnTo>
                  <a:lnTo>
                    <a:pt x="241" y="755"/>
                  </a:lnTo>
                  <a:lnTo>
                    <a:pt x="237" y="749"/>
                  </a:lnTo>
                  <a:lnTo>
                    <a:pt x="241" y="748"/>
                  </a:lnTo>
                  <a:lnTo>
                    <a:pt x="241" y="746"/>
                  </a:lnTo>
                  <a:close/>
                  <a:moveTo>
                    <a:pt x="256" y="734"/>
                  </a:moveTo>
                  <a:lnTo>
                    <a:pt x="259" y="740"/>
                  </a:lnTo>
                  <a:lnTo>
                    <a:pt x="256" y="744"/>
                  </a:lnTo>
                  <a:lnTo>
                    <a:pt x="252" y="738"/>
                  </a:lnTo>
                  <a:lnTo>
                    <a:pt x="256" y="734"/>
                  </a:lnTo>
                  <a:close/>
                  <a:moveTo>
                    <a:pt x="270" y="723"/>
                  </a:moveTo>
                  <a:lnTo>
                    <a:pt x="274" y="729"/>
                  </a:lnTo>
                  <a:lnTo>
                    <a:pt x="270" y="732"/>
                  </a:lnTo>
                  <a:lnTo>
                    <a:pt x="267" y="726"/>
                  </a:lnTo>
                  <a:lnTo>
                    <a:pt x="270" y="723"/>
                  </a:lnTo>
                  <a:close/>
                  <a:moveTo>
                    <a:pt x="284" y="712"/>
                  </a:moveTo>
                  <a:lnTo>
                    <a:pt x="289" y="717"/>
                  </a:lnTo>
                  <a:lnTo>
                    <a:pt x="287" y="718"/>
                  </a:lnTo>
                  <a:lnTo>
                    <a:pt x="287" y="720"/>
                  </a:lnTo>
                  <a:lnTo>
                    <a:pt x="285" y="721"/>
                  </a:lnTo>
                  <a:lnTo>
                    <a:pt x="281" y="715"/>
                  </a:lnTo>
                  <a:lnTo>
                    <a:pt x="283" y="713"/>
                  </a:lnTo>
                  <a:lnTo>
                    <a:pt x="283" y="713"/>
                  </a:lnTo>
                  <a:lnTo>
                    <a:pt x="284" y="712"/>
                  </a:lnTo>
                  <a:close/>
                  <a:moveTo>
                    <a:pt x="297" y="698"/>
                  </a:moveTo>
                  <a:lnTo>
                    <a:pt x="302" y="702"/>
                  </a:lnTo>
                  <a:lnTo>
                    <a:pt x="298" y="706"/>
                  </a:lnTo>
                  <a:lnTo>
                    <a:pt x="294" y="701"/>
                  </a:lnTo>
                  <a:lnTo>
                    <a:pt x="297" y="698"/>
                  </a:lnTo>
                  <a:close/>
                  <a:moveTo>
                    <a:pt x="309" y="684"/>
                  </a:moveTo>
                  <a:lnTo>
                    <a:pt x="314" y="689"/>
                  </a:lnTo>
                  <a:lnTo>
                    <a:pt x="311" y="693"/>
                  </a:lnTo>
                  <a:lnTo>
                    <a:pt x="306" y="688"/>
                  </a:lnTo>
                  <a:lnTo>
                    <a:pt x="309" y="684"/>
                  </a:lnTo>
                  <a:close/>
                  <a:moveTo>
                    <a:pt x="318" y="669"/>
                  </a:moveTo>
                  <a:lnTo>
                    <a:pt x="324" y="672"/>
                  </a:lnTo>
                  <a:lnTo>
                    <a:pt x="323" y="676"/>
                  </a:lnTo>
                  <a:lnTo>
                    <a:pt x="317" y="673"/>
                  </a:lnTo>
                  <a:lnTo>
                    <a:pt x="318" y="669"/>
                  </a:lnTo>
                  <a:close/>
                  <a:moveTo>
                    <a:pt x="328" y="652"/>
                  </a:moveTo>
                  <a:lnTo>
                    <a:pt x="334" y="655"/>
                  </a:lnTo>
                  <a:lnTo>
                    <a:pt x="331" y="660"/>
                  </a:lnTo>
                  <a:lnTo>
                    <a:pt x="325" y="657"/>
                  </a:lnTo>
                  <a:lnTo>
                    <a:pt x="328" y="652"/>
                  </a:lnTo>
                  <a:close/>
                  <a:moveTo>
                    <a:pt x="333" y="635"/>
                  </a:moveTo>
                  <a:lnTo>
                    <a:pt x="340" y="636"/>
                  </a:lnTo>
                  <a:lnTo>
                    <a:pt x="339" y="641"/>
                  </a:lnTo>
                  <a:lnTo>
                    <a:pt x="331" y="640"/>
                  </a:lnTo>
                  <a:lnTo>
                    <a:pt x="333" y="635"/>
                  </a:lnTo>
                  <a:close/>
                  <a:moveTo>
                    <a:pt x="337" y="618"/>
                  </a:moveTo>
                  <a:lnTo>
                    <a:pt x="345" y="619"/>
                  </a:lnTo>
                  <a:lnTo>
                    <a:pt x="344" y="623"/>
                  </a:lnTo>
                  <a:lnTo>
                    <a:pt x="336" y="622"/>
                  </a:lnTo>
                  <a:lnTo>
                    <a:pt x="337" y="618"/>
                  </a:lnTo>
                  <a:close/>
                  <a:moveTo>
                    <a:pt x="340" y="600"/>
                  </a:moveTo>
                  <a:lnTo>
                    <a:pt x="347" y="600"/>
                  </a:lnTo>
                  <a:lnTo>
                    <a:pt x="347" y="605"/>
                  </a:lnTo>
                  <a:lnTo>
                    <a:pt x="340" y="605"/>
                  </a:lnTo>
                  <a:lnTo>
                    <a:pt x="340" y="600"/>
                  </a:lnTo>
                  <a:close/>
                  <a:moveTo>
                    <a:pt x="341" y="581"/>
                  </a:moveTo>
                  <a:lnTo>
                    <a:pt x="348" y="581"/>
                  </a:lnTo>
                  <a:lnTo>
                    <a:pt x="348" y="585"/>
                  </a:lnTo>
                  <a:lnTo>
                    <a:pt x="341" y="585"/>
                  </a:lnTo>
                  <a:lnTo>
                    <a:pt x="341" y="581"/>
                  </a:lnTo>
                  <a:close/>
                  <a:moveTo>
                    <a:pt x="342" y="562"/>
                  </a:moveTo>
                  <a:lnTo>
                    <a:pt x="350" y="562"/>
                  </a:lnTo>
                  <a:lnTo>
                    <a:pt x="348" y="567"/>
                  </a:lnTo>
                  <a:lnTo>
                    <a:pt x="341" y="567"/>
                  </a:lnTo>
                  <a:lnTo>
                    <a:pt x="342" y="562"/>
                  </a:lnTo>
                  <a:close/>
                  <a:moveTo>
                    <a:pt x="342" y="544"/>
                  </a:moveTo>
                  <a:lnTo>
                    <a:pt x="350" y="544"/>
                  </a:lnTo>
                  <a:lnTo>
                    <a:pt x="350" y="548"/>
                  </a:lnTo>
                  <a:lnTo>
                    <a:pt x="342" y="548"/>
                  </a:lnTo>
                  <a:lnTo>
                    <a:pt x="342" y="544"/>
                  </a:lnTo>
                  <a:close/>
                  <a:moveTo>
                    <a:pt x="342" y="525"/>
                  </a:moveTo>
                  <a:lnTo>
                    <a:pt x="350" y="525"/>
                  </a:lnTo>
                  <a:lnTo>
                    <a:pt x="350" y="529"/>
                  </a:lnTo>
                  <a:lnTo>
                    <a:pt x="342" y="529"/>
                  </a:lnTo>
                  <a:lnTo>
                    <a:pt x="342" y="525"/>
                  </a:lnTo>
                  <a:close/>
                  <a:moveTo>
                    <a:pt x="342" y="506"/>
                  </a:moveTo>
                  <a:lnTo>
                    <a:pt x="350" y="506"/>
                  </a:lnTo>
                  <a:lnTo>
                    <a:pt x="350" y="511"/>
                  </a:lnTo>
                  <a:lnTo>
                    <a:pt x="342" y="511"/>
                  </a:lnTo>
                  <a:lnTo>
                    <a:pt x="342" y="506"/>
                  </a:lnTo>
                  <a:close/>
                  <a:moveTo>
                    <a:pt x="344" y="487"/>
                  </a:moveTo>
                  <a:lnTo>
                    <a:pt x="351" y="487"/>
                  </a:lnTo>
                  <a:lnTo>
                    <a:pt x="351" y="492"/>
                  </a:lnTo>
                  <a:lnTo>
                    <a:pt x="344" y="492"/>
                  </a:lnTo>
                  <a:lnTo>
                    <a:pt x="344" y="487"/>
                  </a:lnTo>
                  <a:close/>
                  <a:moveTo>
                    <a:pt x="344" y="469"/>
                  </a:moveTo>
                  <a:lnTo>
                    <a:pt x="351" y="469"/>
                  </a:lnTo>
                  <a:lnTo>
                    <a:pt x="351" y="473"/>
                  </a:lnTo>
                  <a:lnTo>
                    <a:pt x="344" y="473"/>
                  </a:lnTo>
                  <a:lnTo>
                    <a:pt x="344" y="469"/>
                  </a:lnTo>
                  <a:close/>
                  <a:moveTo>
                    <a:pt x="344" y="449"/>
                  </a:moveTo>
                  <a:lnTo>
                    <a:pt x="351" y="449"/>
                  </a:lnTo>
                  <a:lnTo>
                    <a:pt x="351" y="454"/>
                  </a:lnTo>
                  <a:lnTo>
                    <a:pt x="344" y="454"/>
                  </a:lnTo>
                  <a:lnTo>
                    <a:pt x="344" y="449"/>
                  </a:lnTo>
                  <a:close/>
                  <a:moveTo>
                    <a:pt x="344" y="431"/>
                  </a:moveTo>
                  <a:lnTo>
                    <a:pt x="351" y="431"/>
                  </a:lnTo>
                  <a:lnTo>
                    <a:pt x="351" y="436"/>
                  </a:lnTo>
                  <a:lnTo>
                    <a:pt x="344" y="436"/>
                  </a:lnTo>
                  <a:lnTo>
                    <a:pt x="344" y="431"/>
                  </a:lnTo>
                  <a:close/>
                  <a:moveTo>
                    <a:pt x="344" y="413"/>
                  </a:moveTo>
                  <a:lnTo>
                    <a:pt x="351" y="413"/>
                  </a:lnTo>
                  <a:lnTo>
                    <a:pt x="351" y="416"/>
                  </a:lnTo>
                  <a:lnTo>
                    <a:pt x="344" y="416"/>
                  </a:lnTo>
                  <a:lnTo>
                    <a:pt x="344" y="413"/>
                  </a:lnTo>
                  <a:close/>
                  <a:moveTo>
                    <a:pt x="344" y="393"/>
                  </a:moveTo>
                  <a:lnTo>
                    <a:pt x="351" y="393"/>
                  </a:lnTo>
                  <a:lnTo>
                    <a:pt x="351" y="398"/>
                  </a:lnTo>
                  <a:lnTo>
                    <a:pt x="344" y="398"/>
                  </a:lnTo>
                  <a:lnTo>
                    <a:pt x="344" y="393"/>
                  </a:lnTo>
                  <a:close/>
                  <a:moveTo>
                    <a:pt x="342" y="375"/>
                  </a:moveTo>
                  <a:lnTo>
                    <a:pt x="350" y="375"/>
                  </a:lnTo>
                  <a:lnTo>
                    <a:pt x="350" y="380"/>
                  </a:lnTo>
                  <a:lnTo>
                    <a:pt x="342" y="380"/>
                  </a:lnTo>
                  <a:lnTo>
                    <a:pt x="342" y="375"/>
                  </a:lnTo>
                  <a:close/>
                  <a:moveTo>
                    <a:pt x="342" y="357"/>
                  </a:moveTo>
                  <a:lnTo>
                    <a:pt x="350" y="357"/>
                  </a:lnTo>
                  <a:lnTo>
                    <a:pt x="350" y="360"/>
                  </a:lnTo>
                  <a:lnTo>
                    <a:pt x="342" y="360"/>
                  </a:lnTo>
                  <a:lnTo>
                    <a:pt x="342" y="357"/>
                  </a:lnTo>
                  <a:close/>
                  <a:moveTo>
                    <a:pt x="342" y="337"/>
                  </a:moveTo>
                  <a:lnTo>
                    <a:pt x="350" y="337"/>
                  </a:lnTo>
                  <a:lnTo>
                    <a:pt x="350" y="342"/>
                  </a:lnTo>
                  <a:lnTo>
                    <a:pt x="342" y="342"/>
                  </a:lnTo>
                  <a:lnTo>
                    <a:pt x="342" y="337"/>
                  </a:lnTo>
                  <a:close/>
                  <a:moveTo>
                    <a:pt x="342" y="319"/>
                  </a:moveTo>
                  <a:lnTo>
                    <a:pt x="350" y="319"/>
                  </a:lnTo>
                  <a:lnTo>
                    <a:pt x="350" y="324"/>
                  </a:lnTo>
                  <a:lnTo>
                    <a:pt x="342" y="324"/>
                  </a:lnTo>
                  <a:lnTo>
                    <a:pt x="342" y="319"/>
                  </a:lnTo>
                  <a:close/>
                  <a:moveTo>
                    <a:pt x="342" y="299"/>
                  </a:moveTo>
                  <a:lnTo>
                    <a:pt x="350" y="299"/>
                  </a:lnTo>
                  <a:lnTo>
                    <a:pt x="350" y="304"/>
                  </a:lnTo>
                  <a:lnTo>
                    <a:pt x="342" y="304"/>
                  </a:lnTo>
                  <a:lnTo>
                    <a:pt x="342" y="299"/>
                  </a:lnTo>
                  <a:close/>
                  <a:moveTo>
                    <a:pt x="344" y="281"/>
                  </a:moveTo>
                  <a:lnTo>
                    <a:pt x="351" y="281"/>
                  </a:lnTo>
                  <a:lnTo>
                    <a:pt x="351" y="286"/>
                  </a:lnTo>
                  <a:lnTo>
                    <a:pt x="344" y="286"/>
                  </a:lnTo>
                  <a:lnTo>
                    <a:pt x="344" y="281"/>
                  </a:lnTo>
                  <a:close/>
                  <a:moveTo>
                    <a:pt x="344" y="262"/>
                  </a:moveTo>
                  <a:lnTo>
                    <a:pt x="351" y="262"/>
                  </a:lnTo>
                  <a:lnTo>
                    <a:pt x="351" y="267"/>
                  </a:lnTo>
                  <a:lnTo>
                    <a:pt x="344" y="267"/>
                  </a:lnTo>
                  <a:lnTo>
                    <a:pt x="344" y="262"/>
                  </a:lnTo>
                  <a:close/>
                  <a:moveTo>
                    <a:pt x="344" y="243"/>
                  </a:moveTo>
                  <a:lnTo>
                    <a:pt x="351" y="243"/>
                  </a:lnTo>
                  <a:lnTo>
                    <a:pt x="351" y="248"/>
                  </a:lnTo>
                  <a:lnTo>
                    <a:pt x="344" y="248"/>
                  </a:lnTo>
                  <a:lnTo>
                    <a:pt x="344" y="243"/>
                  </a:lnTo>
                  <a:close/>
                  <a:moveTo>
                    <a:pt x="344" y="225"/>
                  </a:moveTo>
                  <a:lnTo>
                    <a:pt x="351" y="225"/>
                  </a:lnTo>
                  <a:lnTo>
                    <a:pt x="351" y="229"/>
                  </a:lnTo>
                  <a:lnTo>
                    <a:pt x="344" y="229"/>
                  </a:lnTo>
                  <a:lnTo>
                    <a:pt x="344" y="225"/>
                  </a:lnTo>
                  <a:close/>
                  <a:moveTo>
                    <a:pt x="344" y="206"/>
                  </a:moveTo>
                  <a:lnTo>
                    <a:pt x="351" y="206"/>
                  </a:lnTo>
                  <a:lnTo>
                    <a:pt x="351" y="211"/>
                  </a:lnTo>
                  <a:lnTo>
                    <a:pt x="344" y="211"/>
                  </a:lnTo>
                  <a:lnTo>
                    <a:pt x="344" y="206"/>
                  </a:lnTo>
                  <a:close/>
                  <a:moveTo>
                    <a:pt x="344" y="187"/>
                  </a:moveTo>
                  <a:lnTo>
                    <a:pt x="351" y="187"/>
                  </a:lnTo>
                  <a:lnTo>
                    <a:pt x="351" y="192"/>
                  </a:lnTo>
                  <a:lnTo>
                    <a:pt x="344" y="192"/>
                  </a:lnTo>
                  <a:lnTo>
                    <a:pt x="344" y="187"/>
                  </a:lnTo>
                  <a:close/>
                  <a:moveTo>
                    <a:pt x="342" y="168"/>
                  </a:moveTo>
                  <a:lnTo>
                    <a:pt x="350" y="168"/>
                  </a:lnTo>
                  <a:lnTo>
                    <a:pt x="350" y="173"/>
                  </a:lnTo>
                  <a:lnTo>
                    <a:pt x="342" y="173"/>
                  </a:lnTo>
                  <a:lnTo>
                    <a:pt x="342" y="168"/>
                  </a:lnTo>
                  <a:close/>
                  <a:moveTo>
                    <a:pt x="342" y="150"/>
                  </a:moveTo>
                  <a:lnTo>
                    <a:pt x="350" y="150"/>
                  </a:lnTo>
                  <a:lnTo>
                    <a:pt x="350" y="155"/>
                  </a:lnTo>
                  <a:lnTo>
                    <a:pt x="342" y="155"/>
                  </a:lnTo>
                  <a:lnTo>
                    <a:pt x="342" y="150"/>
                  </a:lnTo>
                  <a:close/>
                  <a:moveTo>
                    <a:pt x="342" y="130"/>
                  </a:moveTo>
                  <a:lnTo>
                    <a:pt x="350" y="130"/>
                  </a:lnTo>
                  <a:lnTo>
                    <a:pt x="350" y="135"/>
                  </a:lnTo>
                  <a:lnTo>
                    <a:pt x="342" y="135"/>
                  </a:lnTo>
                  <a:lnTo>
                    <a:pt x="342" y="130"/>
                  </a:lnTo>
                  <a:close/>
                  <a:moveTo>
                    <a:pt x="342" y="112"/>
                  </a:moveTo>
                  <a:lnTo>
                    <a:pt x="350" y="112"/>
                  </a:lnTo>
                  <a:lnTo>
                    <a:pt x="350" y="117"/>
                  </a:lnTo>
                  <a:lnTo>
                    <a:pt x="342" y="117"/>
                  </a:lnTo>
                  <a:lnTo>
                    <a:pt x="342" y="112"/>
                  </a:lnTo>
                  <a:close/>
                  <a:moveTo>
                    <a:pt x="342" y="94"/>
                  </a:moveTo>
                  <a:lnTo>
                    <a:pt x="350" y="94"/>
                  </a:lnTo>
                  <a:lnTo>
                    <a:pt x="350" y="99"/>
                  </a:lnTo>
                  <a:lnTo>
                    <a:pt x="342" y="99"/>
                  </a:lnTo>
                  <a:lnTo>
                    <a:pt x="342" y="94"/>
                  </a:lnTo>
                  <a:close/>
                  <a:moveTo>
                    <a:pt x="344" y="74"/>
                  </a:moveTo>
                  <a:lnTo>
                    <a:pt x="351" y="74"/>
                  </a:lnTo>
                  <a:lnTo>
                    <a:pt x="351" y="79"/>
                  </a:lnTo>
                  <a:lnTo>
                    <a:pt x="344" y="79"/>
                  </a:lnTo>
                  <a:lnTo>
                    <a:pt x="344" y="74"/>
                  </a:lnTo>
                  <a:close/>
                  <a:moveTo>
                    <a:pt x="344" y="56"/>
                  </a:moveTo>
                  <a:lnTo>
                    <a:pt x="351" y="56"/>
                  </a:lnTo>
                  <a:lnTo>
                    <a:pt x="351" y="61"/>
                  </a:lnTo>
                  <a:lnTo>
                    <a:pt x="344" y="61"/>
                  </a:lnTo>
                  <a:lnTo>
                    <a:pt x="344" y="56"/>
                  </a:lnTo>
                  <a:close/>
                  <a:moveTo>
                    <a:pt x="344" y="38"/>
                  </a:moveTo>
                  <a:lnTo>
                    <a:pt x="351" y="38"/>
                  </a:lnTo>
                  <a:lnTo>
                    <a:pt x="351" y="42"/>
                  </a:lnTo>
                  <a:lnTo>
                    <a:pt x="344" y="42"/>
                  </a:lnTo>
                  <a:lnTo>
                    <a:pt x="344" y="38"/>
                  </a:lnTo>
                  <a:close/>
                  <a:moveTo>
                    <a:pt x="344" y="18"/>
                  </a:moveTo>
                  <a:lnTo>
                    <a:pt x="351" y="18"/>
                  </a:lnTo>
                  <a:lnTo>
                    <a:pt x="351" y="23"/>
                  </a:lnTo>
                  <a:lnTo>
                    <a:pt x="344" y="23"/>
                  </a:lnTo>
                  <a:lnTo>
                    <a:pt x="344" y="18"/>
                  </a:lnTo>
                  <a:close/>
                  <a:moveTo>
                    <a:pt x="344" y="0"/>
                  </a:moveTo>
                  <a:lnTo>
                    <a:pt x="351" y="0"/>
                  </a:lnTo>
                  <a:lnTo>
                    <a:pt x="351" y="5"/>
                  </a:lnTo>
                  <a:lnTo>
                    <a:pt x="344" y="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FF"/>
            </a:solidFill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182" y="781"/>
              <a:ext cx="39" cy="62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1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7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1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0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59 h 62"/>
                <a:gd name="T60" fmla="*/ 7 w 39"/>
                <a:gd name="T61" fmla="*/ 56 h 62"/>
                <a:gd name="T62" fmla="*/ 2 w 39"/>
                <a:gd name="T63" fmla="*/ 45 h 62"/>
                <a:gd name="T64" fmla="*/ 0 w 39"/>
                <a:gd name="T65" fmla="*/ 31 h 62"/>
                <a:gd name="T66" fmla="*/ 8 w 39"/>
                <a:gd name="T67" fmla="*/ 31 h 62"/>
                <a:gd name="T68" fmla="*/ 8 w 39"/>
                <a:gd name="T69" fmla="*/ 38 h 62"/>
                <a:gd name="T70" fmla="*/ 9 w 39"/>
                <a:gd name="T71" fmla="*/ 43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4 h 62"/>
                <a:gd name="T80" fmla="*/ 20 w 39"/>
                <a:gd name="T81" fmla="*/ 55 h 62"/>
                <a:gd name="T82" fmla="*/ 22 w 39"/>
                <a:gd name="T83" fmla="*/ 54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3 h 62"/>
                <a:gd name="T92" fmla="*/ 31 w 39"/>
                <a:gd name="T93" fmla="*/ 38 h 62"/>
                <a:gd name="T94" fmla="*/ 32 w 39"/>
                <a:gd name="T95" fmla="*/ 31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7 h 62"/>
                <a:gd name="T108" fmla="*/ 20 w 39"/>
                <a:gd name="T109" fmla="*/ 7 h 62"/>
                <a:gd name="T110" fmla="*/ 16 w 39"/>
                <a:gd name="T111" fmla="*/ 7 h 62"/>
                <a:gd name="T112" fmla="*/ 14 w 39"/>
                <a:gd name="T113" fmla="*/ 9 h 62"/>
                <a:gd name="T114" fmla="*/ 11 w 39"/>
                <a:gd name="T115" fmla="*/ 11 h 62"/>
                <a:gd name="T116" fmla="*/ 9 w 39"/>
                <a:gd name="T117" fmla="*/ 20 h 62"/>
                <a:gd name="T118" fmla="*/ 8 w 39"/>
                <a:gd name="T11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6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2" y="31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20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65" y="1208"/>
              <a:ext cx="39" cy="61"/>
            </a:xfrm>
            <a:custGeom>
              <a:avLst/>
              <a:gdLst>
                <a:gd name="T0" fmla="*/ 0 w 39"/>
                <a:gd name="T1" fmla="*/ 30 h 61"/>
                <a:gd name="T2" fmla="*/ 0 w 39"/>
                <a:gd name="T3" fmla="*/ 24 h 61"/>
                <a:gd name="T4" fmla="*/ 1 w 39"/>
                <a:gd name="T5" fmla="*/ 18 h 61"/>
                <a:gd name="T6" fmla="*/ 3 w 39"/>
                <a:gd name="T7" fmla="*/ 13 h 61"/>
                <a:gd name="T8" fmla="*/ 4 w 39"/>
                <a:gd name="T9" fmla="*/ 9 h 61"/>
                <a:gd name="T10" fmla="*/ 6 w 39"/>
                <a:gd name="T11" fmla="*/ 6 h 61"/>
                <a:gd name="T12" fmla="*/ 9 w 39"/>
                <a:gd name="T13" fmla="*/ 3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2 h 61"/>
                <a:gd name="T24" fmla="*/ 32 w 39"/>
                <a:gd name="T25" fmla="*/ 4 h 61"/>
                <a:gd name="T26" fmla="*/ 34 w 39"/>
                <a:gd name="T27" fmla="*/ 7 h 61"/>
                <a:gd name="T28" fmla="*/ 37 w 39"/>
                <a:gd name="T29" fmla="*/ 12 h 61"/>
                <a:gd name="T30" fmla="*/ 38 w 39"/>
                <a:gd name="T31" fmla="*/ 17 h 61"/>
                <a:gd name="T32" fmla="*/ 39 w 39"/>
                <a:gd name="T33" fmla="*/ 20 h 61"/>
                <a:gd name="T34" fmla="*/ 39 w 39"/>
                <a:gd name="T35" fmla="*/ 25 h 61"/>
                <a:gd name="T36" fmla="*/ 39 w 39"/>
                <a:gd name="T37" fmla="*/ 30 h 61"/>
                <a:gd name="T38" fmla="*/ 39 w 39"/>
                <a:gd name="T39" fmla="*/ 37 h 61"/>
                <a:gd name="T40" fmla="*/ 39 w 39"/>
                <a:gd name="T41" fmla="*/ 42 h 61"/>
                <a:gd name="T42" fmla="*/ 38 w 39"/>
                <a:gd name="T43" fmla="*/ 47 h 61"/>
                <a:gd name="T44" fmla="*/ 36 w 39"/>
                <a:gd name="T45" fmla="*/ 52 h 61"/>
                <a:gd name="T46" fmla="*/ 33 w 39"/>
                <a:gd name="T47" fmla="*/ 56 h 61"/>
                <a:gd name="T48" fmla="*/ 31 w 39"/>
                <a:gd name="T49" fmla="*/ 58 h 61"/>
                <a:gd name="T50" fmla="*/ 28 w 39"/>
                <a:gd name="T51" fmla="*/ 59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1 h 61"/>
                <a:gd name="T58" fmla="*/ 10 w 39"/>
                <a:gd name="T59" fmla="*/ 58 h 61"/>
                <a:gd name="T60" fmla="*/ 6 w 39"/>
                <a:gd name="T61" fmla="*/ 56 h 61"/>
                <a:gd name="T62" fmla="*/ 1 w 39"/>
                <a:gd name="T63" fmla="*/ 45 h 61"/>
                <a:gd name="T64" fmla="*/ 0 w 39"/>
                <a:gd name="T65" fmla="*/ 30 h 61"/>
                <a:gd name="T66" fmla="*/ 7 w 39"/>
                <a:gd name="T67" fmla="*/ 30 h 61"/>
                <a:gd name="T68" fmla="*/ 9 w 39"/>
                <a:gd name="T69" fmla="*/ 37 h 61"/>
                <a:gd name="T70" fmla="*/ 9 w 39"/>
                <a:gd name="T71" fmla="*/ 42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2 h 61"/>
                <a:gd name="T78" fmla="*/ 17 w 39"/>
                <a:gd name="T79" fmla="*/ 53 h 61"/>
                <a:gd name="T80" fmla="*/ 20 w 39"/>
                <a:gd name="T81" fmla="*/ 55 h 61"/>
                <a:gd name="T82" fmla="*/ 23 w 39"/>
                <a:gd name="T83" fmla="*/ 53 h 61"/>
                <a:gd name="T84" fmla="*/ 26 w 39"/>
                <a:gd name="T85" fmla="*/ 52 h 61"/>
                <a:gd name="T86" fmla="*/ 28 w 39"/>
                <a:gd name="T87" fmla="*/ 50 h 61"/>
                <a:gd name="T88" fmla="*/ 29 w 39"/>
                <a:gd name="T89" fmla="*/ 47 h 61"/>
                <a:gd name="T90" fmla="*/ 31 w 39"/>
                <a:gd name="T91" fmla="*/ 42 h 61"/>
                <a:gd name="T92" fmla="*/ 32 w 39"/>
                <a:gd name="T93" fmla="*/ 37 h 61"/>
                <a:gd name="T94" fmla="*/ 32 w 39"/>
                <a:gd name="T95" fmla="*/ 30 h 61"/>
                <a:gd name="T96" fmla="*/ 32 w 39"/>
                <a:gd name="T97" fmla="*/ 24 h 61"/>
                <a:gd name="T98" fmla="*/ 31 w 39"/>
                <a:gd name="T99" fmla="*/ 18 h 61"/>
                <a:gd name="T100" fmla="*/ 29 w 39"/>
                <a:gd name="T101" fmla="*/ 14 h 61"/>
                <a:gd name="T102" fmla="*/ 28 w 39"/>
                <a:gd name="T103" fmla="*/ 12 h 61"/>
                <a:gd name="T104" fmla="*/ 26 w 39"/>
                <a:gd name="T105" fmla="*/ 9 h 61"/>
                <a:gd name="T106" fmla="*/ 23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8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0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7"/>
                  </a:lnTo>
                  <a:lnTo>
                    <a:pt x="9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116" y="1260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135" y="1208"/>
              <a:ext cx="40" cy="61"/>
            </a:xfrm>
            <a:custGeom>
              <a:avLst/>
              <a:gdLst>
                <a:gd name="T0" fmla="*/ 0 w 40"/>
                <a:gd name="T1" fmla="*/ 30 h 61"/>
                <a:gd name="T2" fmla="*/ 1 w 40"/>
                <a:gd name="T3" fmla="*/ 24 h 61"/>
                <a:gd name="T4" fmla="*/ 1 w 40"/>
                <a:gd name="T5" fmla="*/ 18 h 61"/>
                <a:gd name="T6" fmla="*/ 2 w 40"/>
                <a:gd name="T7" fmla="*/ 13 h 61"/>
                <a:gd name="T8" fmla="*/ 5 w 40"/>
                <a:gd name="T9" fmla="*/ 9 h 61"/>
                <a:gd name="T10" fmla="*/ 6 w 40"/>
                <a:gd name="T11" fmla="*/ 6 h 61"/>
                <a:gd name="T12" fmla="*/ 10 w 40"/>
                <a:gd name="T13" fmla="*/ 3 h 61"/>
                <a:gd name="T14" fmla="*/ 12 w 40"/>
                <a:gd name="T15" fmla="*/ 1 h 61"/>
                <a:gd name="T16" fmla="*/ 16 w 40"/>
                <a:gd name="T17" fmla="*/ 0 h 61"/>
                <a:gd name="T18" fmla="*/ 21 w 40"/>
                <a:gd name="T19" fmla="*/ 0 h 61"/>
                <a:gd name="T20" fmla="*/ 24 w 40"/>
                <a:gd name="T21" fmla="*/ 0 h 61"/>
                <a:gd name="T22" fmla="*/ 29 w 40"/>
                <a:gd name="T23" fmla="*/ 2 h 61"/>
                <a:gd name="T24" fmla="*/ 33 w 40"/>
                <a:gd name="T25" fmla="*/ 4 h 61"/>
                <a:gd name="T26" fmla="*/ 35 w 40"/>
                <a:gd name="T27" fmla="*/ 7 h 61"/>
                <a:gd name="T28" fmla="*/ 36 w 40"/>
                <a:gd name="T29" fmla="*/ 12 h 61"/>
                <a:gd name="T30" fmla="*/ 39 w 40"/>
                <a:gd name="T31" fmla="*/ 17 h 61"/>
                <a:gd name="T32" fmla="*/ 39 w 40"/>
                <a:gd name="T33" fmla="*/ 20 h 61"/>
                <a:gd name="T34" fmla="*/ 40 w 40"/>
                <a:gd name="T35" fmla="*/ 25 h 61"/>
                <a:gd name="T36" fmla="*/ 40 w 40"/>
                <a:gd name="T37" fmla="*/ 30 h 61"/>
                <a:gd name="T38" fmla="*/ 40 w 40"/>
                <a:gd name="T39" fmla="*/ 37 h 61"/>
                <a:gd name="T40" fmla="*/ 39 w 40"/>
                <a:gd name="T41" fmla="*/ 42 h 61"/>
                <a:gd name="T42" fmla="*/ 38 w 40"/>
                <a:gd name="T43" fmla="*/ 47 h 61"/>
                <a:gd name="T44" fmla="*/ 36 w 40"/>
                <a:gd name="T45" fmla="*/ 52 h 61"/>
                <a:gd name="T46" fmla="*/ 34 w 40"/>
                <a:gd name="T47" fmla="*/ 56 h 61"/>
                <a:gd name="T48" fmla="*/ 32 w 40"/>
                <a:gd name="T49" fmla="*/ 58 h 61"/>
                <a:gd name="T50" fmla="*/ 28 w 40"/>
                <a:gd name="T51" fmla="*/ 59 h 61"/>
                <a:gd name="T52" fmla="*/ 24 w 40"/>
                <a:gd name="T53" fmla="*/ 61 h 61"/>
                <a:gd name="T54" fmla="*/ 21 w 40"/>
                <a:gd name="T55" fmla="*/ 61 h 61"/>
                <a:gd name="T56" fmla="*/ 14 w 40"/>
                <a:gd name="T57" fmla="*/ 61 h 61"/>
                <a:gd name="T58" fmla="*/ 10 w 40"/>
                <a:gd name="T59" fmla="*/ 58 h 61"/>
                <a:gd name="T60" fmla="*/ 6 w 40"/>
                <a:gd name="T61" fmla="*/ 56 h 61"/>
                <a:gd name="T62" fmla="*/ 2 w 40"/>
                <a:gd name="T63" fmla="*/ 45 h 61"/>
                <a:gd name="T64" fmla="*/ 0 w 40"/>
                <a:gd name="T65" fmla="*/ 30 h 61"/>
                <a:gd name="T66" fmla="*/ 8 w 40"/>
                <a:gd name="T67" fmla="*/ 30 h 61"/>
                <a:gd name="T68" fmla="*/ 8 w 40"/>
                <a:gd name="T69" fmla="*/ 37 h 61"/>
                <a:gd name="T70" fmla="*/ 10 w 40"/>
                <a:gd name="T71" fmla="*/ 42 h 61"/>
                <a:gd name="T72" fmla="*/ 11 w 40"/>
                <a:gd name="T73" fmla="*/ 47 h 61"/>
                <a:gd name="T74" fmla="*/ 12 w 40"/>
                <a:gd name="T75" fmla="*/ 50 h 61"/>
                <a:gd name="T76" fmla="*/ 14 w 40"/>
                <a:gd name="T77" fmla="*/ 52 h 61"/>
                <a:gd name="T78" fmla="*/ 17 w 40"/>
                <a:gd name="T79" fmla="*/ 53 h 61"/>
                <a:gd name="T80" fmla="*/ 21 w 40"/>
                <a:gd name="T81" fmla="*/ 55 h 61"/>
                <a:gd name="T82" fmla="*/ 23 w 40"/>
                <a:gd name="T83" fmla="*/ 53 h 61"/>
                <a:gd name="T84" fmla="*/ 27 w 40"/>
                <a:gd name="T85" fmla="*/ 52 h 61"/>
                <a:gd name="T86" fmla="*/ 29 w 40"/>
                <a:gd name="T87" fmla="*/ 50 h 61"/>
                <a:gd name="T88" fmla="*/ 30 w 40"/>
                <a:gd name="T89" fmla="*/ 47 h 61"/>
                <a:gd name="T90" fmla="*/ 32 w 40"/>
                <a:gd name="T91" fmla="*/ 42 h 61"/>
                <a:gd name="T92" fmla="*/ 32 w 40"/>
                <a:gd name="T93" fmla="*/ 37 h 61"/>
                <a:gd name="T94" fmla="*/ 32 w 40"/>
                <a:gd name="T95" fmla="*/ 30 h 61"/>
                <a:gd name="T96" fmla="*/ 32 w 40"/>
                <a:gd name="T97" fmla="*/ 24 h 61"/>
                <a:gd name="T98" fmla="*/ 32 w 40"/>
                <a:gd name="T99" fmla="*/ 18 h 61"/>
                <a:gd name="T100" fmla="*/ 30 w 40"/>
                <a:gd name="T101" fmla="*/ 14 h 61"/>
                <a:gd name="T102" fmla="*/ 29 w 40"/>
                <a:gd name="T103" fmla="*/ 12 h 61"/>
                <a:gd name="T104" fmla="*/ 27 w 40"/>
                <a:gd name="T105" fmla="*/ 9 h 61"/>
                <a:gd name="T106" fmla="*/ 23 w 40"/>
                <a:gd name="T107" fmla="*/ 7 h 61"/>
                <a:gd name="T108" fmla="*/ 21 w 40"/>
                <a:gd name="T109" fmla="*/ 7 h 61"/>
                <a:gd name="T110" fmla="*/ 17 w 40"/>
                <a:gd name="T111" fmla="*/ 7 h 61"/>
                <a:gd name="T112" fmla="*/ 14 w 40"/>
                <a:gd name="T113" fmla="*/ 8 h 61"/>
                <a:gd name="T114" fmla="*/ 12 w 40"/>
                <a:gd name="T115" fmla="*/ 11 h 61"/>
                <a:gd name="T116" fmla="*/ 10 w 40"/>
                <a:gd name="T117" fmla="*/ 18 h 61"/>
                <a:gd name="T118" fmla="*/ 8 w 40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0"/>
                  </a:moveTo>
                  <a:lnTo>
                    <a:pt x="1" y="24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40" y="25"/>
                  </a:lnTo>
                  <a:lnTo>
                    <a:pt x="40" y="30"/>
                  </a:lnTo>
                  <a:lnTo>
                    <a:pt x="40" y="37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28" y="59"/>
                  </a:lnTo>
                  <a:lnTo>
                    <a:pt x="24" y="61"/>
                  </a:lnTo>
                  <a:lnTo>
                    <a:pt x="21" y="61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2" y="45"/>
                  </a:lnTo>
                  <a:lnTo>
                    <a:pt x="0" y="30"/>
                  </a:lnTo>
                  <a:close/>
                  <a:moveTo>
                    <a:pt x="8" y="30"/>
                  </a:moveTo>
                  <a:lnTo>
                    <a:pt x="8" y="37"/>
                  </a:lnTo>
                  <a:lnTo>
                    <a:pt x="10" y="42"/>
                  </a:lnTo>
                  <a:lnTo>
                    <a:pt x="11" y="47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7" y="52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2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2" y="11"/>
                  </a:lnTo>
                  <a:lnTo>
                    <a:pt x="10" y="18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82" y="1209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8 w 39"/>
                <a:gd name="T3" fmla="*/ 43 h 60"/>
                <a:gd name="T4" fmla="*/ 9 w 39"/>
                <a:gd name="T5" fmla="*/ 47 h 60"/>
                <a:gd name="T6" fmla="*/ 11 w 39"/>
                <a:gd name="T7" fmla="*/ 51 h 60"/>
                <a:gd name="T8" fmla="*/ 15 w 39"/>
                <a:gd name="T9" fmla="*/ 52 h 60"/>
                <a:gd name="T10" fmla="*/ 19 w 39"/>
                <a:gd name="T11" fmla="*/ 54 h 60"/>
                <a:gd name="T12" fmla="*/ 22 w 39"/>
                <a:gd name="T13" fmla="*/ 52 h 60"/>
                <a:gd name="T14" fmla="*/ 26 w 39"/>
                <a:gd name="T15" fmla="*/ 51 h 60"/>
                <a:gd name="T16" fmla="*/ 29 w 39"/>
                <a:gd name="T17" fmla="*/ 49 h 60"/>
                <a:gd name="T18" fmla="*/ 30 w 39"/>
                <a:gd name="T19" fmla="*/ 46 h 60"/>
                <a:gd name="T20" fmla="*/ 31 w 39"/>
                <a:gd name="T21" fmla="*/ 43 h 60"/>
                <a:gd name="T22" fmla="*/ 32 w 39"/>
                <a:gd name="T23" fmla="*/ 39 h 60"/>
                <a:gd name="T24" fmla="*/ 31 w 39"/>
                <a:gd name="T25" fmla="*/ 35 h 60"/>
                <a:gd name="T26" fmla="*/ 30 w 39"/>
                <a:gd name="T27" fmla="*/ 32 h 60"/>
                <a:gd name="T28" fmla="*/ 29 w 39"/>
                <a:gd name="T29" fmla="*/ 29 h 60"/>
                <a:gd name="T30" fmla="*/ 26 w 39"/>
                <a:gd name="T31" fmla="*/ 28 h 60"/>
                <a:gd name="T32" fmla="*/ 24 w 39"/>
                <a:gd name="T33" fmla="*/ 27 h 60"/>
                <a:gd name="T34" fmla="*/ 19 w 39"/>
                <a:gd name="T35" fmla="*/ 25 h 60"/>
                <a:gd name="T36" fmla="*/ 16 w 39"/>
                <a:gd name="T37" fmla="*/ 27 h 60"/>
                <a:gd name="T38" fmla="*/ 13 w 39"/>
                <a:gd name="T39" fmla="*/ 28 h 60"/>
                <a:gd name="T40" fmla="*/ 10 w 39"/>
                <a:gd name="T41" fmla="*/ 29 h 60"/>
                <a:gd name="T42" fmla="*/ 9 w 39"/>
                <a:gd name="T43" fmla="*/ 32 h 60"/>
                <a:gd name="T44" fmla="*/ 0 w 39"/>
                <a:gd name="T45" fmla="*/ 30 h 60"/>
                <a:gd name="T46" fmla="*/ 7 w 39"/>
                <a:gd name="T47" fmla="*/ 0 h 60"/>
                <a:gd name="T48" fmla="*/ 36 w 39"/>
                <a:gd name="T49" fmla="*/ 0 h 60"/>
                <a:gd name="T50" fmla="*/ 36 w 39"/>
                <a:gd name="T51" fmla="*/ 7 h 60"/>
                <a:gd name="T52" fmla="*/ 14 w 39"/>
                <a:gd name="T53" fmla="*/ 7 h 60"/>
                <a:gd name="T54" fmla="*/ 10 w 39"/>
                <a:gd name="T55" fmla="*/ 23 h 60"/>
                <a:gd name="T56" fmla="*/ 16 w 39"/>
                <a:gd name="T57" fmla="*/ 19 h 60"/>
                <a:gd name="T58" fmla="*/ 21 w 39"/>
                <a:gd name="T59" fmla="*/ 19 h 60"/>
                <a:gd name="T60" fmla="*/ 26 w 39"/>
                <a:gd name="T61" fmla="*/ 19 h 60"/>
                <a:gd name="T62" fmla="*/ 31 w 39"/>
                <a:gd name="T63" fmla="*/ 22 h 60"/>
                <a:gd name="T64" fmla="*/ 35 w 39"/>
                <a:gd name="T65" fmla="*/ 24 h 60"/>
                <a:gd name="T66" fmla="*/ 37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7 w 39"/>
                <a:gd name="T75" fmla="*/ 49 h 60"/>
                <a:gd name="T76" fmla="*/ 35 w 39"/>
                <a:gd name="T77" fmla="*/ 52 h 60"/>
                <a:gd name="T78" fmla="*/ 32 w 39"/>
                <a:gd name="T79" fmla="*/ 56 h 60"/>
                <a:gd name="T80" fmla="*/ 29 w 39"/>
                <a:gd name="T81" fmla="*/ 58 h 60"/>
                <a:gd name="T82" fmla="*/ 24 w 39"/>
                <a:gd name="T83" fmla="*/ 60 h 60"/>
                <a:gd name="T84" fmla="*/ 19 w 39"/>
                <a:gd name="T85" fmla="*/ 60 h 60"/>
                <a:gd name="T86" fmla="*/ 14 w 39"/>
                <a:gd name="T87" fmla="*/ 60 h 60"/>
                <a:gd name="T88" fmla="*/ 10 w 39"/>
                <a:gd name="T89" fmla="*/ 58 h 60"/>
                <a:gd name="T90" fmla="*/ 5 w 39"/>
                <a:gd name="T91" fmla="*/ 56 h 60"/>
                <a:gd name="T92" fmla="*/ 3 w 39"/>
                <a:gd name="T93" fmla="*/ 52 h 60"/>
                <a:gd name="T94" fmla="*/ 0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8" y="43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0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2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0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065" y="1634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1 w 39"/>
                <a:gd name="T5" fmla="*/ 18 h 61"/>
                <a:gd name="T6" fmla="*/ 3 w 39"/>
                <a:gd name="T7" fmla="*/ 14 h 61"/>
                <a:gd name="T8" fmla="*/ 4 w 39"/>
                <a:gd name="T9" fmla="*/ 9 h 61"/>
                <a:gd name="T10" fmla="*/ 6 w 39"/>
                <a:gd name="T11" fmla="*/ 6 h 61"/>
                <a:gd name="T12" fmla="*/ 9 w 39"/>
                <a:gd name="T13" fmla="*/ 4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1 h 61"/>
                <a:gd name="T24" fmla="*/ 32 w 39"/>
                <a:gd name="T25" fmla="*/ 4 h 61"/>
                <a:gd name="T26" fmla="*/ 34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9 w 39"/>
                <a:gd name="T33" fmla="*/ 21 h 61"/>
                <a:gd name="T34" fmla="*/ 39 w 39"/>
                <a:gd name="T35" fmla="*/ 25 h 61"/>
                <a:gd name="T36" fmla="*/ 39 w 39"/>
                <a:gd name="T37" fmla="*/ 31 h 61"/>
                <a:gd name="T38" fmla="*/ 39 w 39"/>
                <a:gd name="T39" fmla="*/ 37 h 61"/>
                <a:gd name="T40" fmla="*/ 39 w 39"/>
                <a:gd name="T41" fmla="*/ 43 h 61"/>
                <a:gd name="T42" fmla="*/ 38 w 39"/>
                <a:gd name="T43" fmla="*/ 48 h 61"/>
                <a:gd name="T44" fmla="*/ 36 w 39"/>
                <a:gd name="T45" fmla="*/ 53 h 61"/>
                <a:gd name="T46" fmla="*/ 33 w 39"/>
                <a:gd name="T47" fmla="*/ 55 h 61"/>
                <a:gd name="T48" fmla="*/ 31 w 39"/>
                <a:gd name="T49" fmla="*/ 58 h 61"/>
                <a:gd name="T50" fmla="*/ 28 w 39"/>
                <a:gd name="T51" fmla="*/ 60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1 h 61"/>
                <a:gd name="T58" fmla="*/ 10 w 39"/>
                <a:gd name="T59" fmla="*/ 59 h 61"/>
                <a:gd name="T60" fmla="*/ 6 w 39"/>
                <a:gd name="T61" fmla="*/ 55 h 61"/>
                <a:gd name="T62" fmla="*/ 1 w 39"/>
                <a:gd name="T63" fmla="*/ 45 h 61"/>
                <a:gd name="T64" fmla="*/ 0 w 39"/>
                <a:gd name="T65" fmla="*/ 31 h 61"/>
                <a:gd name="T66" fmla="*/ 7 w 39"/>
                <a:gd name="T67" fmla="*/ 31 h 61"/>
                <a:gd name="T68" fmla="*/ 9 w 39"/>
                <a:gd name="T69" fmla="*/ 38 h 61"/>
                <a:gd name="T70" fmla="*/ 9 w 39"/>
                <a:gd name="T71" fmla="*/ 43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3 h 61"/>
                <a:gd name="T78" fmla="*/ 17 w 39"/>
                <a:gd name="T79" fmla="*/ 54 h 61"/>
                <a:gd name="T80" fmla="*/ 20 w 39"/>
                <a:gd name="T81" fmla="*/ 54 h 61"/>
                <a:gd name="T82" fmla="*/ 23 w 39"/>
                <a:gd name="T83" fmla="*/ 54 h 61"/>
                <a:gd name="T84" fmla="*/ 26 w 39"/>
                <a:gd name="T85" fmla="*/ 53 h 61"/>
                <a:gd name="T86" fmla="*/ 28 w 39"/>
                <a:gd name="T87" fmla="*/ 50 h 61"/>
                <a:gd name="T88" fmla="*/ 29 w 39"/>
                <a:gd name="T89" fmla="*/ 47 h 61"/>
                <a:gd name="T90" fmla="*/ 31 w 39"/>
                <a:gd name="T91" fmla="*/ 43 h 61"/>
                <a:gd name="T92" fmla="*/ 32 w 39"/>
                <a:gd name="T93" fmla="*/ 37 h 61"/>
                <a:gd name="T94" fmla="*/ 32 w 39"/>
                <a:gd name="T95" fmla="*/ 31 h 61"/>
                <a:gd name="T96" fmla="*/ 32 w 39"/>
                <a:gd name="T97" fmla="*/ 25 h 61"/>
                <a:gd name="T98" fmla="*/ 31 w 39"/>
                <a:gd name="T99" fmla="*/ 18 h 61"/>
                <a:gd name="T100" fmla="*/ 29 w 39"/>
                <a:gd name="T101" fmla="*/ 15 h 61"/>
                <a:gd name="T102" fmla="*/ 28 w 39"/>
                <a:gd name="T103" fmla="*/ 11 h 61"/>
                <a:gd name="T104" fmla="*/ 26 w 39"/>
                <a:gd name="T105" fmla="*/ 9 h 61"/>
                <a:gd name="T106" fmla="*/ 23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3" y="14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21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7" y="31"/>
                  </a:moveTo>
                  <a:lnTo>
                    <a:pt x="9" y="38"/>
                  </a:lnTo>
                  <a:lnTo>
                    <a:pt x="9" y="43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1" y="18"/>
                  </a:lnTo>
                  <a:lnTo>
                    <a:pt x="29" y="15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116" y="1687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41" y="1634"/>
              <a:ext cx="22" cy="60"/>
            </a:xfrm>
            <a:custGeom>
              <a:avLst/>
              <a:gdLst>
                <a:gd name="T0" fmla="*/ 22 w 22"/>
                <a:gd name="T1" fmla="*/ 60 h 60"/>
                <a:gd name="T2" fmla="*/ 13 w 22"/>
                <a:gd name="T3" fmla="*/ 60 h 60"/>
                <a:gd name="T4" fmla="*/ 13 w 22"/>
                <a:gd name="T5" fmla="*/ 14 h 60"/>
                <a:gd name="T6" fmla="*/ 11 w 22"/>
                <a:gd name="T7" fmla="*/ 16 h 60"/>
                <a:gd name="T8" fmla="*/ 7 w 22"/>
                <a:gd name="T9" fmla="*/ 18 h 60"/>
                <a:gd name="T10" fmla="*/ 4 w 22"/>
                <a:gd name="T11" fmla="*/ 21 h 60"/>
                <a:gd name="T12" fmla="*/ 0 w 22"/>
                <a:gd name="T13" fmla="*/ 22 h 60"/>
                <a:gd name="T14" fmla="*/ 0 w 22"/>
                <a:gd name="T15" fmla="*/ 15 h 60"/>
                <a:gd name="T16" fmla="*/ 5 w 22"/>
                <a:gd name="T17" fmla="*/ 12 h 60"/>
                <a:gd name="T18" fmla="*/ 10 w 22"/>
                <a:gd name="T19" fmla="*/ 7 h 60"/>
                <a:gd name="T20" fmla="*/ 15 w 22"/>
                <a:gd name="T21" fmla="*/ 4 h 60"/>
                <a:gd name="T22" fmla="*/ 17 w 22"/>
                <a:gd name="T23" fmla="*/ 0 h 60"/>
                <a:gd name="T24" fmla="*/ 22 w 22"/>
                <a:gd name="T25" fmla="*/ 0 h 60"/>
                <a:gd name="T26" fmla="*/ 22 w 22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13" y="60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182" y="1634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0 w 39"/>
                <a:gd name="T5" fmla="*/ 18 h 61"/>
                <a:gd name="T6" fmla="*/ 2 w 39"/>
                <a:gd name="T7" fmla="*/ 14 h 61"/>
                <a:gd name="T8" fmla="*/ 4 w 39"/>
                <a:gd name="T9" fmla="*/ 9 h 61"/>
                <a:gd name="T10" fmla="*/ 7 w 39"/>
                <a:gd name="T11" fmla="*/ 6 h 61"/>
                <a:gd name="T12" fmla="*/ 9 w 39"/>
                <a:gd name="T13" fmla="*/ 4 h 61"/>
                <a:gd name="T14" fmla="*/ 11 w 39"/>
                <a:gd name="T15" fmla="*/ 1 h 61"/>
                <a:gd name="T16" fmla="*/ 15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9 w 39"/>
                <a:gd name="T23" fmla="*/ 1 h 61"/>
                <a:gd name="T24" fmla="*/ 32 w 39"/>
                <a:gd name="T25" fmla="*/ 4 h 61"/>
                <a:gd name="T26" fmla="*/ 35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8 w 39"/>
                <a:gd name="T33" fmla="*/ 21 h 61"/>
                <a:gd name="T34" fmla="*/ 39 w 39"/>
                <a:gd name="T35" fmla="*/ 25 h 61"/>
                <a:gd name="T36" fmla="*/ 39 w 39"/>
                <a:gd name="T37" fmla="*/ 31 h 61"/>
                <a:gd name="T38" fmla="*/ 39 w 39"/>
                <a:gd name="T39" fmla="*/ 37 h 61"/>
                <a:gd name="T40" fmla="*/ 38 w 39"/>
                <a:gd name="T41" fmla="*/ 43 h 61"/>
                <a:gd name="T42" fmla="*/ 37 w 39"/>
                <a:gd name="T43" fmla="*/ 48 h 61"/>
                <a:gd name="T44" fmla="*/ 36 w 39"/>
                <a:gd name="T45" fmla="*/ 53 h 61"/>
                <a:gd name="T46" fmla="*/ 33 w 39"/>
                <a:gd name="T47" fmla="*/ 55 h 61"/>
                <a:gd name="T48" fmla="*/ 31 w 39"/>
                <a:gd name="T49" fmla="*/ 58 h 61"/>
                <a:gd name="T50" fmla="*/ 27 w 39"/>
                <a:gd name="T51" fmla="*/ 60 h 61"/>
                <a:gd name="T52" fmla="*/ 24 w 39"/>
                <a:gd name="T53" fmla="*/ 61 h 61"/>
                <a:gd name="T54" fmla="*/ 20 w 39"/>
                <a:gd name="T55" fmla="*/ 61 h 61"/>
                <a:gd name="T56" fmla="*/ 14 w 39"/>
                <a:gd name="T57" fmla="*/ 61 h 61"/>
                <a:gd name="T58" fmla="*/ 10 w 39"/>
                <a:gd name="T59" fmla="*/ 59 h 61"/>
                <a:gd name="T60" fmla="*/ 7 w 39"/>
                <a:gd name="T61" fmla="*/ 55 h 61"/>
                <a:gd name="T62" fmla="*/ 2 w 39"/>
                <a:gd name="T63" fmla="*/ 45 h 61"/>
                <a:gd name="T64" fmla="*/ 0 w 39"/>
                <a:gd name="T65" fmla="*/ 31 h 61"/>
                <a:gd name="T66" fmla="*/ 8 w 39"/>
                <a:gd name="T67" fmla="*/ 31 h 61"/>
                <a:gd name="T68" fmla="*/ 8 w 39"/>
                <a:gd name="T69" fmla="*/ 38 h 61"/>
                <a:gd name="T70" fmla="*/ 9 w 39"/>
                <a:gd name="T71" fmla="*/ 43 h 61"/>
                <a:gd name="T72" fmla="*/ 10 w 39"/>
                <a:gd name="T73" fmla="*/ 47 h 61"/>
                <a:gd name="T74" fmla="*/ 11 w 39"/>
                <a:gd name="T75" fmla="*/ 50 h 61"/>
                <a:gd name="T76" fmla="*/ 14 w 39"/>
                <a:gd name="T77" fmla="*/ 53 h 61"/>
                <a:gd name="T78" fmla="*/ 16 w 39"/>
                <a:gd name="T79" fmla="*/ 54 h 61"/>
                <a:gd name="T80" fmla="*/ 20 w 39"/>
                <a:gd name="T81" fmla="*/ 54 h 61"/>
                <a:gd name="T82" fmla="*/ 22 w 39"/>
                <a:gd name="T83" fmla="*/ 54 h 61"/>
                <a:gd name="T84" fmla="*/ 26 w 39"/>
                <a:gd name="T85" fmla="*/ 53 h 61"/>
                <a:gd name="T86" fmla="*/ 29 w 39"/>
                <a:gd name="T87" fmla="*/ 50 h 61"/>
                <a:gd name="T88" fmla="*/ 30 w 39"/>
                <a:gd name="T89" fmla="*/ 47 h 61"/>
                <a:gd name="T90" fmla="*/ 31 w 39"/>
                <a:gd name="T91" fmla="*/ 43 h 61"/>
                <a:gd name="T92" fmla="*/ 31 w 39"/>
                <a:gd name="T93" fmla="*/ 37 h 61"/>
                <a:gd name="T94" fmla="*/ 32 w 39"/>
                <a:gd name="T95" fmla="*/ 31 h 61"/>
                <a:gd name="T96" fmla="*/ 31 w 39"/>
                <a:gd name="T97" fmla="*/ 25 h 61"/>
                <a:gd name="T98" fmla="*/ 31 w 39"/>
                <a:gd name="T99" fmla="*/ 18 h 61"/>
                <a:gd name="T100" fmla="*/ 30 w 39"/>
                <a:gd name="T101" fmla="*/ 15 h 61"/>
                <a:gd name="T102" fmla="*/ 29 w 39"/>
                <a:gd name="T103" fmla="*/ 11 h 61"/>
                <a:gd name="T104" fmla="*/ 26 w 39"/>
                <a:gd name="T105" fmla="*/ 9 h 61"/>
                <a:gd name="T106" fmla="*/ 22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8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2" y="4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25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8" y="43"/>
                  </a:lnTo>
                  <a:lnTo>
                    <a:pt x="37" y="48"/>
                  </a:lnTo>
                  <a:lnTo>
                    <a:pt x="36" y="53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32" y="31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30" y="15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065" y="2061"/>
              <a:ext cx="39" cy="61"/>
            </a:xfrm>
            <a:custGeom>
              <a:avLst/>
              <a:gdLst>
                <a:gd name="T0" fmla="*/ 0 w 39"/>
                <a:gd name="T1" fmla="*/ 30 h 61"/>
                <a:gd name="T2" fmla="*/ 0 w 39"/>
                <a:gd name="T3" fmla="*/ 23 h 61"/>
                <a:gd name="T4" fmla="*/ 1 w 39"/>
                <a:gd name="T5" fmla="*/ 18 h 61"/>
                <a:gd name="T6" fmla="*/ 3 w 39"/>
                <a:gd name="T7" fmla="*/ 13 h 61"/>
                <a:gd name="T8" fmla="*/ 4 w 39"/>
                <a:gd name="T9" fmla="*/ 8 h 61"/>
                <a:gd name="T10" fmla="*/ 6 w 39"/>
                <a:gd name="T11" fmla="*/ 5 h 61"/>
                <a:gd name="T12" fmla="*/ 9 w 39"/>
                <a:gd name="T13" fmla="*/ 2 h 61"/>
                <a:gd name="T14" fmla="*/ 12 w 39"/>
                <a:gd name="T15" fmla="*/ 1 h 61"/>
                <a:gd name="T16" fmla="*/ 16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1 h 61"/>
                <a:gd name="T24" fmla="*/ 32 w 39"/>
                <a:gd name="T25" fmla="*/ 3 h 61"/>
                <a:gd name="T26" fmla="*/ 34 w 39"/>
                <a:gd name="T27" fmla="*/ 7 h 61"/>
                <a:gd name="T28" fmla="*/ 37 w 39"/>
                <a:gd name="T29" fmla="*/ 11 h 61"/>
                <a:gd name="T30" fmla="*/ 38 w 39"/>
                <a:gd name="T31" fmla="*/ 16 h 61"/>
                <a:gd name="T32" fmla="*/ 39 w 39"/>
                <a:gd name="T33" fmla="*/ 19 h 61"/>
                <a:gd name="T34" fmla="*/ 39 w 39"/>
                <a:gd name="T35" fmla="*/ 24 h 61"/>
                <a:gd name="T36" fmla="*/ 39 w 39"/>
                <a:gd name="T37" fmla="*/ 30 h 61"/>
                <a:gd name="T38" fmla="*/ 39 w 39"/>
                <a:gd name="T39" fmla="*/ 36 h 61"/>
                <a:gd name="T40" fmla="*/ 39 w 39"/>
                <a:gd name="T41" fmla="*/ 42 h 61"/>
                <a:gd name="T42" fmla="*/ 38 w 39"/>
                <a:gd name="T43" fmla="*/ 47 h 61"/>
                <a:gd name="T44" fmla="*/ 36 w 39"/>
                <a:gd name="T45" fmla="*/ 51 h 61"/>
                <a:gd name="T46" fmla="*/ 33 w 39"/>
                <a:gd name="T47" fmla="*/ 55 h 61"/>
                <a:gd name="T48" fmla="*/ 31 w 39"/>
                <a:gd name="T49" fmla="*/ 57 h 61"/>
                <a:gd name="T50" fmla="*/ 28 w 39"/>
                <a:gd name="T51" fmla="*/ 60 h 61"/>
                <a:gd name="T52" fmla="*/ 25 w 39"/>
                <a:gd name="T53" fmla="*/ 61 h 61"/>
                <a:gd name="T54" fmla="*/ 20 w 39"/>
                <a:gd name="T55" fmla="*/ 61 h 61"/>
                <a:gd name="T56" fmla="*/ 15 w 39"/>
                <a:gd name="T57" fmla="*/ 60 h 61"/>
                <a:gd name="T58" fmla="*/ 10 w 39"/>
                <a:gd name="T59" fmla="*/ 58 h 61"/>
                <a:gd name="T60" fmla="*/ 6 w 39"/>
                <a:gd name="T61" fmla="*/ 55 h 61"/>
                <a:gd name="T62" fmla="*/ 1 w 39"/>
                <a:gd name="T63" fmla="*/ 45 h 61"/>
                <a:gd name="T64" fmla="*/ 0 w 39"/>
                <a:gd name="T65" fmla="*/ 30 h 61"/>
                <a:gd name="T66" fmla="*/ 7 w 39"/>
                <a:gd name="T67" fmla="*/ 30 h 61"/>
                <a:gd name="T68" fmla="*/ 9 w 39"/>
                <a:gd name="T69" fmla="*/ 36 h 61"/>
                <a:gd name="T70" fmla="*/ 9 w 39"/>
                <a:gd name="T71" fmla="*/ 42 h 61"/>
                <a:gd name="T72" fmla="*/ 10 w 39"/>
                <a:gd name="T73" fmla="*/ 46 h 61"/>
                <a:gd name="T74" fmla="*/ 11 w 39"/>
                <a:gd name="T75" fmla="*/ 50 h 61"/>
                <a:gd name="T76" fmla="*/ 14 w 39"/>
                <a:gd name="T77" fmla="*/ 52 h 61"/>
                <a:gd name="T78" fmla="*/ 17 w 39"/>
                <a:gd name="T79" fmla="*/ 53 h 61"/>
                <a:gd name="T80" fmla="*/ 20 w 39"/>
                <a:gd name="T81" fmla="*/ 53 h 61"/>
                <a:gd name="T82" fmla="*/ 23 w 39"/>
                <a:gd name="T83" fmla="*/ 53 h 61"/>
                <a:gd name="T84" fmla="*/ 26 w 39"/>
                <a:gd name="T85" fmla="*/ 52 h 61"/>
                <a:gd name="T86" fmla="*/ 28 w 39"/>
                <a:gd name="T87" fmla="*/ 50 h 61"/>
                <a:gd name="T88" fmla="*/ 29 w 39"/>
                <a:gd name="T89" fmla="*/ 46 h 61"/>
                <a:gd name="T90" fmla="*/ 31 w 39"/>
                <a:gd name="T91" fmla="*/ 42 h 61"/>
                <a:gd name="T92" fmla="*/ 32 w 39"/>
                <a:gd name="T93" fmla="*/ 36 h 61"/>
                <a:gd name="T94" fmla="*/ 32 w 39"/>
                <a:gd name="T95" fmla="*/ 30 h 61"/>
                <a:gd name="T96" fmla="*/ 32 w 39"/>
                <a:gd name="T97" fmla="*/ 23 h 61"/>
                <a:gd name="T98" fmla="*/ 31 w 39"/>
                <a:gd name="T99" fmla="*/ 18 h 61"/>
                <a:gd name="T100" fmla="*/ 29 w 39"/>
                <a:gd name="T101" fmla="*/ 14 h 61"/>
                <a:gd name="T102" fmla="*/ 28 w 39"/>
                <a:gd name="T103" fmla="*/ 11 h 61"/>
                <a:gd name="T104" fmla="*/ 26 w 39"/>
                <a:gd name="T105" fmla="*/ 8 h 61"/>
                <a:gd name="T106" fmla="*/ 23 w 39"/>
                <a:gd name="T107" fmla="*/ 7 h 61"/>
                <a:gd name="T108" fmla="*/ 20 w 39"/>
                <a:gd name="T109" fmla="*/ 6 h 61"/>
                <a:gd name="T110" fmla="*/ 16 w 39"/>
                <a:gd name="T111" fmla="*/ 7 h 61"/>
                <a:gd name="T112" fmla="*/ 14 w 39"/>
                <a:gd name="T113" fmla="*/ 8 h 61"/>
                <a:gd name="T114" fmla="*/ 11 w 39"/>
                <a:gd name="T115" fmla="*/ 11 h 61"/>
                <a:gd name="T116" fmla="*/ 9 w 39"/>
                <a:gd name="T117" fmla="*/ 18 h 61"/>
                <a:gd name="T118" fmla="*/ 7 w 39"/>
                <a:gd name="T1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0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9" y="30"/>
                  </a:lnTo>
                  <a:lnTo>
                    <a:pt x="39" y="36"/>
                  </a:lnTo>
                  <a:lnTo>
                    <a:pt x="39" y="42"/>
                  </a:lnTo>
                  <a:lnTo>
                    <a:pt x="38" y="47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31" y="57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0" y="58"/>
                  </a:lnTo>
                  <a:lnTo>
                    <a:pt x="6" y="55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6"/>
                  </a:lnTo>
                  <a:lnTo>
                    <a:pt x="9" y="42"/>
                  </a:lnTo>
                  <a:lnTo>
                    <a:pt x="10" y="46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3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6"/>
                  </a:lnTo>
                  <a:lnTo>
                    <a:pt x="31" y="42"/>
                  </a:lnTo>
                  <a:lnTo>
                    <a:pt x="32" y="36"/>
                  </a:lnTo>
                  <a:lnTo>
                    <a:pt x="32" y="30"/>
                  </a:lnTo>
                  <a:lnTo>
                    <a:pt x="32" y="23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8" y="11"/>
                  </a:lnTo>
                  <a:lnTo>
                    <a:pt x="26" y="8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116" y="2113"/>
              <a:ext cx="8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141" y="2061"/>
              <a:ext cx="22" cy="60"/>
            </a:xfrm>
            <a:custGeom>
              <a:avLst/>
              <a:gdLst>
                <a:gd name="T0" fmla="*/ 22 w 22"/>
                <a:gd name="T1" fmla="*/ 60 h 60"/>
                <a:gd name="T2" fmla="*/ 13 w 22"/>
                <a:gd name="T3" fmla="*/ 60 h 60"/>
                <a:gd name="T4" fmla="*/ 13 w 22"/>
                <a:gd name="T5" fmla="*/ 13 h 60"/>
                <a:gd name="T6" fmla="*/ 11 w 22"/>
                <a:gd name="T7" fmla="*/ 16 h 60"/>
                <a:gd name="T8" fmla="*/ 7 w 22"/>
                <a:gd name="T9" fmla="*/ 18 h 60"/>
                <a:gd name="T10" fmla="*/ 4 w 22"/>
                <a:gd name="T11" fmla="*/ 20 h 60"/>
                <a:gd name="T12" fmla="*/ 0 w 22"/>
                <a:gd name="T13" fmla="*/ 22 h 60"/>
                <a:gd name="T14" fmla="*/ 0 w 22"/>
                <a:gd name="T15" fmla="*/ 14 h 60"/>
                <a:gd name="T16" fmla="*/ 5 w 22"/>
                <a:gd name="T17" fmla="*/ 11 h 60"/>
                <a:gd name="T18" fmla="*/ 10 w 22"/>
                <a:gd name="T19" fmla="*/ 7 h 60"/>
                <a:gd name="T20" fmla="*/ 15 w 22"/>
                <a:gd name="T21" fmla="*/ 3 h 60"/>
                <a:gd name="T22" fmla="*/ 17 w 22"/>
                <a:gd name="T23" fmla="*/ 0 h 60"/>
                <a:gd name="T24" fmla="*/ 22 w 22"/>
                <a:gd name="T25" fmla="*/ 0 h 60"/>
                <a:gd name="T26" fmla="*/ 22 w 22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13" y="6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10" y="7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182" y="2061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4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3 h 61"/>
                <a:gd name="T10" fmla="*/ 19 w 39"/>
                <a:gd name="T11" fmla="*/ 53 h 61"/>
                <a:gd name="T12" fmla="*/ 22 w 39"/>
                <a:gd name="T13" fmla="*/ 53 h 61"/>
                <a:gd name="T14" fmla="*/ 26 w 39"/>
                <a:gd name="T15" fmla="*/ 52 h 61"/>
                <a:gd name="T16" fmla="*/ 29 w 39"/>
                <a:gd name="T17" fmla="*/ 50 h 61"/>
                <a:gd name="T18" fmla="*/ 30 w 39"/>
                <a:gd name="T19" fmla="*/ 47 h 61"/>
                <a:gd name="T20" fmla="*/ 31 w 39"/>
                <a:gd name="T21" fmla="*/ 44 h 61"/>
                <a:gd name="T22" fmla="*/ 32 w 39"/>
                <a:gd name="T23" fmla="*/ 40 h 61"/>
                <a:gd name="T24" fmla="*/ 31 w 39"/>
                <a:gd name="T25" fmla="*/ 36 h 61"/>
                <a:gd name="T26" fmla="*/ 30 w 39"/>
                <a:gd name="T27" fmla="*/ 33 h 61"/>
                <a:gd name="T28" fmla="*/ 29 w 39"/>
                <a:gd name="T29" fmla="*/ 30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30 h 61"/>
                <a:gd name="T42" fmla="*/ 9 w 39"/>
                <a:gd name="T43" fmla="*/ 31 h 61"/>
                <a:gd name="T44" fmla="*/ 0 w 39"/>
                <a:gd name="T45" fmla="*/ 31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8 h 61"/>
                <a:gd name="T52" fmla="*/ 14 w 39"/>
                <a:gd name="T53" fmla="*/ 8 h 61"/>
                <a:gd name="T54" fmla="*/ 10 w 39"/>
                <a:gd name="T55" fmla="*/ 23 h 61"/>
                <a:gd name="T56" fmla="*/ 16 w 39"/>
                <a:gd name="T57" fmla="*/ 20 h 61"/>
                <a:gd name="T58" fmla="*/ 21 w 39"/>
                <a:gd name="T59" fmla="*/ 19 h 61"/>
                <a:gd name="T60" fmla="*/ 26 w 39"/>
                <a:gd name="T61" fmla="*/ 20 h 61"/>
                <a:gd name="T62" fmla="*/ 31 w 39"/>
                <a:gd name="T63" fmla="*/ 22 h 61"/>
                <a:gd name="T64" fmla="*/ 35 w 39"/>
                <a:gd name="T65" fmla="*/ 25 h 61"/>
                <a:gd name="T66" fmla="*/ 37 w 39"/>
                <a:gd name="T67" fmla="*/ 29 h 61"/>
                <a:gd name="T68" fmla="*/ 39 w 39"/>
                <a:gd name="T69" fmla="*/ 34 h 61"/>
                <a:gd name="T70" fmla="*/ 39 w 39"/>
                <a:gd name="T71" fmla="*/ 39 h 61"/>
                <a:gd name="T72" fmla="*/ 39 w 39"/>
                <a:gd name="T73" fmla="*/ 45 h 61"/>
                <a:gd name="T74" fmla="*/ 37 w 39"/>
                <a:gd name="T75" fmla="*/ 49 h 61"/>
                <a:gd name="T76" fmla="*/ 35 w 39"/>
                <a:gd name="T77" fmla="*/ 53 h 61"/>
                <a:gd name="T78" fmla="*/ 32 w 39"/>
                <a:gd name="T79" fmla="*/ 57 h 61"/>
                <a:gd name="T80" fmla="*/ 29 w 39"/>
                <a:gd name="T81" fmla="*/ 58 h 61"/>
                <a:gd name="T82" fmla="*/ 24 w 39"/>
                <a:gd name="T83" fmla="*/ 61 h 61"/>
                <a:gd name="T84" fmla="*/ 19 w 39"/>
                <a:gd name="T85" fmla="*/ 61 h 61"/>
                <a:gd name="T86" fmla="*/ 14 w 39"/>
                <a:gd name="T87" fmla="*/ 61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4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6" y="52"/>
                  </a:lnTo>
                  <a:lnTo>
                    <a:pt x="29" y="50"/>
                  </a:lnTo>
                  <a:lnTo>
                    <a:pt x="30" y="47"/>
                  </a:lnTo>
                  <a:lnTo>
                    <a:pt x="31" y="44"/>
                  </a:lnTo>
                  <a:lnTo>
                    <a:pt x="32" y="40"/>
                  </a:lnTo>
                  <a:lnTo>
                    <a:pt x="31" y="36"/>
                  </a:lnTo>
                  <a:lnTo>
                    <a:pt x="30" y="33"/>
                  </a:lnTo>
                  <a:lnTo>
                    <a:pt x="29" y="30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30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14" y="8"/>
                  </a:lnTo>
                  <a:lnTo>
                    <a:pt x="10" y="23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5" y="25"/>
                  </a:lnTo>
                  <a:lnTo>
                    <a:pt x="37" y="29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37" y="49"/>
                  </a:lnTo>
                  <a:lnTo>
                    <a:pt x="35" y="53"/>
                  </a:lnTo>
                  <a:lnTo>
                    <a:pt x="32" y="57"/>
                  </a:lnTo>
                  <a:lnTo>
                    <a:pt x="29" y="58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065" y="2486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10 h 62"/>
                <a:gd name="T10" fmla="*/ 6 w 39"/>
                <a:gd name="T11" fmla="*/ 6 h 62"/>
                <a:gd name="T12" fmla="*/ 9 w 39"/>
                <a:gd name="T13" fmla="*/ 4 h 62"/>
                <a:gd name="T14" fmla="*/ 12 w 39"/>
                <a:gd name="T15" fmla="*/ 2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5 h 62"/>
                <a:gd name="T26" fmla="*/ 34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9 w 39"/>
                <a:gd name="T41" fmla="*/ 44 h 62"/>
                <a:gd name="T42" fmla="*/ 38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8 w 39"/>
                <a:gd name="T51" fmla="*/ 61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60 h 62"/>
                <a:gd name="T60" fmla="*/ 6 w 39"/>
                <a:gd name="T61" fmla="*/ 56 h 62"/>
                <a:gd name="T62" fmla="*/ 1 w 39"/>
                <a:gd name="T63" fmla="*/ 46 h 62"/>
                <a:gd name="T64" fmla="*/ 0 w 39"/>
                <a:gd name="T65" fmla="*/ 32 h 62"/>
                <a:gd name="T66" fmla="*/ 7 w 39"/>
                <a:gd name="T67" fmla="*/ 32 h 62"/>
                <a:gd name="T68" fmla="*/ 9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7 w 39"/>
                <a:gd name="T79" fmla="*/ 55 h 62"/>
                <a:gd name="T80" fmla="*/ 20 w 39"/>
                <a:gd name="T81" fmla="*/ 55 h 62"/>
                <a:gd name="T82" fmla="*/ 23 w 39"/>
                <a:gd name="T83" fmla="*/ 55 h 62"/>
                <a:gd name="T84" fmla="*/ 26 w 39"/>
                <a:gd name="T85" fmla="*/ 53 h 62"/>
                <a:gd name="T86" fmla="*/ 28 w 39"/>
                <a:gd name="T87" fmla="*/ 50 h 62"/>
                <a:gd name="T88" fmla="*/ 29 w 39"/>
                <a:gd name="T89" fmla="*/ 48 h 62"/>
                <a:gd name="T90" fmla="*/ 31 w 39"/>
                <a:gd name="T91" fmla="*/ 44 h 62"/>
                <a:gd name="T92" fmla="*/ 32 w 39"/>
                <a:gd name="T93" fmla="*/ 38 h 62"/>
                <a:gd name="T94" fmla="*/ 32 w 39"/>
                <a:gd name="T95" fmla="*/ 32 h 62"/>
                <a:gd name="T96" fmla="*/ 32 w 39"/>
                <a:gd name="T97" fmla="*/ 24 h 62"/>
                <a:gd name="T98" fmla="*/ 31 w 39"/>
                <a:gd name="T99" fmla="*/ 20 h 62"/>
                <a:gd name="T100" fmla="*/ 29 w 39"/>
                <a:gd name="T101" fmla="*/ 15 h 62"/>
                <a:gd name="T102" fmla="*/ 28 w 39"/>
                <a:gd name="T103" fmla="*/ 12 h 62"/>
                <a:gd name="T104" fmla="*/ 26 w 39"/>
                <a:gd name="T105" fmla="*/ 10 h 62"/>
                <a:gd name="T106" fmla="*/ 23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7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1" y="46"/>
                  </a:lnTo>
                  <a:lnTo>
                    <a:pt x="0" y="32"/>
                  </a:lnTo>
                  <a:close/>
                  <a:moveTo>
                    <a:pt x="7" y="32"/>
                  </a:moveTo>
                  <a:lnTo>
                    <a:pt x="9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116" y="2540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35" y="2486"/>
              <a:ext cx="39" cy="61"/>
            </a:xfrm>
            <a:custGeom>
              <a:avLst/>
              <a:gdLst>
                <a:gd name="T0" fmla="*/ 39 w 39"/>
                <a:gd name="T1" fmla="*/ 54 h 61"/>
                <a:gd name="T2" fmla="*/ 39 w 39"/>
                <a:gd name="T3" fmla="*/ 61 h 61"/>
                <a:gd name="T4" fmla="*/ 0 w 39"/>
                <a:gd name="T5" fmla="*/ 61 h 61"/>
                <a:gd name="T6" fmla="*/ 0 w 39"/>
                <a:gd name="T7" fmla="*/ 56 h 61"/>
                <a:gd name="T8" fmla="*/ 2 w 39"/>
                <a:gd name="T9" fmla="*/ 51 h 61"/>
                <a:gd name="T10" fmla="*/ 5 w 39"/>
                <a:gd name="T11" fmla="*/ 48 h 61"/>
                <a:gd name="T12" fmla="*/ 8 w 39"/>
                <a:gd name="T13" fmla="*/ 43 h 61"/>
                <a:gd name="T14" fmla="*/ 14 w 39"/>
                <a:gd name="T15" fmla="*/ 38 h 61"/>
                <a:gd name="T16" fmla="*/ 19 w 39"/>
                <a:gd name="T17" fmla="*/ 33 h 61"/>
                <a:gd name="T18" fmla="*/ 24 w 39"/>
                <a:gd name="T19" fmla="*/ 29 h 61"/>
                <a:gd name="T20" fmla="*/ 27 w 39"/>
                <a:gd name="T21" fmla="*/ 26 h 61"/>
                <a:gd name="T22" fmla="*/ 29 w 39"/>
                <a:gd name="T23" fmla="*/ 22 h 61"/>
                <a:gd name="T24" fmla="*/ 30 w 39"/>
                <a:gd name="T25" fmla="*/ 17 h 61"/>
                <a:gd name="T26" fmla="*/ 29 w 39"/>
                <a:gd name="T27" fmla="*/ 13 h 61"/>
                <a:gd name="T28" fmla="*/ 28 w 39"/>
                <a:gd name="T29" fmla="*/ 10 h 61"/>
                <a:gd name="T30" fmla="*/ 24 w 39"/>
                <a:gd name="T31" fmla="*/ 9 h 61"/>
                <a:gd name="T32" fmla="*/ 19 w 39"/>
                <a:gd name="T33" fmla="*/ 7 h 61"/>
                <a:gd name="T34" fmla="*/ 14 w 39"/>
                <a:gd name="T35" fmla="*/ 9 h 61"/>
                <a:gd name="T36" fmla="*/ 11 w 39"/>
                <a:gd name="T37" fmla="*/ 10 h 61"/>
                <a:gd name="T38" fmla="*/ 10 w 39"/>
                <a:gd name="T39" fmla="*/ 12 h 61"/>
                <a:gd name="T40" fmla="*/ 8 w 39"/>
                <a:gd name="T41" fmla="*/ 15 h 61"/>
                <a:gd name="T42" fmla="*/ 8 w 39"/>
                <a:gd name="T43" fmla="*/ 18 h 61"/>
                <a:gd name="T44" fmla="*/ 0 w 39"/>
                <a:gd name="T45" fmla="*/ 17 h 61"/>
                <a:gd name="T46" fmla="*/ 1 w 39"/>
                <a:gd name="T47" fmla="*/ 12 h 61"/>
                <a:gd name="T48" fmla="*/ 3 w 39"/>
                <a:gd name="T49" fmla="*/ 9 h 61"/>
                <a:gd name="T50" fmla="*/ 6 w 39"/>
                <a:gd name="T51" fmla="*/ 5 h 61"/>
                <a:gd name="T52" fmla="*/ 10 w 39"/>
                <a:gd name="T53" fmla="*/ 2 h 61"/>
                <a:gd name="T54" fmla="*/ 14 w 39"/>
                <a:gd name="T55" fmla="*/ 1 h 61"/>
                <a:gd name="T56" fmla="*/ 19 w 39"/>
                <a:gd name="T57" fmla="*/ 0 h 61"/>
                <a:gd name="T58" fmla="*/ 25 w 39"/>
                <a:gd name="T59" fmla="*/ 1 h 61"/>
                <a:gd name="T60" fmla="*/ 29 w 39"/>
                <a:gd name="T61" fmla="*/ 2 h 61"/>
                <a:gd name="T62" fmla="*/ 33 w 39"/>
                <a:gd name="T63" fmla="*/ 5 h 61"/>
                <a:gd name="T64" fmla="*/ 36 w 39"/>
                <a:gd name="T65" fmla="*/ 9 h 61"/>
                <a:gd name="T66" fmla="*/ 38 w 39"/>
                <a:gd name="T67" fmla="*/ 12 h 61"/>
                <a:gd name="T68" fmla="*/ 38 w 39"/>
                <a:gd name="T69" fmla="*/ 17 h 61"/>
                <a:gd name="T70" fmla="*/ 38 w 39"/>
                <a:gd name="T71" fmla="*/ 21 h 61"/>
                <a:gd name="T72" fmla="*/ 36 w 39"/>
                <a:gd name="T73" fmla="*/ 24 h 61"/>
                <a:gd name="T74" fmla="*/ 35 w 39"/>
                <a:gd name="T75" fmla="*/ 28 h 61"/>
                <a:gd name="T76" fmla="*/ 33 w 39"/>
                <a:gd name="T77" fmla="*/ 32 h 61"/>
                <a:gd name="T78" fmla="*/ 30 w 39"/>
                <a:gd name="T79" fmla="*/ 34 h 61"/>
                <a:gd name="T80" fmla="*/ 27 w 39"/>
                <a:gd name="T81" fmla="*/ 38 h 61"/>
                <a:gd name="T82" fmla="*/ 22 w 39"/>
                <a:gd name="T83" fmla="*/ 42 h 61"/>
                <a:gd name="T84" fmla="*/ 18 w 39"/>
                <a:gd name="T85" fmla="*/ 45 h 61"/>
                <a:gd name="T86" fmla="*/ 14 w 39"/>
                <a:gd name="T87" fmla="*/ 48 h 61"/>
                <a:gd name="T88" fmla="*/ 13 w 39"/>
                <a:gd name="T89" fmla="*/ 49 h 61"/>
                <a:gd name="T90" fmla="*/ 10 w 39"/>
                <a:gd name="T91" fmla="*/ 54 h 61"/>
                <a:gd name="T92" fmla="*/ 39 w 39"/>
                <a:gd name="T93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61">
                  <a:moveTo>
                    <a:pt x="39" y="54"/>
                  </a:moveTo>
                  <a:lnTo>
                    <a:pt x="39" y="61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29" y="22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6" y="24"/>
                  </a:lnTo>
                  <a:lnTo>
                    <a:pt x="35" y="28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5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0" y="54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1182" y="2486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2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1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60 h 62"/>
                <a:gd name="T60" fmla="*/ 7 w 39"/>
                <a:gd name="T61" fmla="*/ 56 h 62"/>
                <a:gd name="T62" fmla="*/ 2 w 39"/>
                <a:gd name="T63" fmla="*/ 46 h 62"/>
                <a:gd name="T64" fmla="*/ 0 w 39"/>
                <a:gd name="T65" fmla="*/ 32 h 62"/>
                <a:gd name="T66" fmla="*/ 8 w 39"/>
                <a:gd name="T67" fmla="*/ 32 h 62"/>
                <a:gd name="T68" fmla="*/ 8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5 h 62"/>
                <a:gd name="T80" fmla="*/ 20 w 39"/>
                <a:gd name="T81" fmla="*/ 55 h 62"/>
                <a:gd name="T82" fmla="*/ 22 w 39"/>
                <a:gd name="T83" fmla="*/ 55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4 h 62"/>
                <a:gd name="T92" fmla="*/ 31 w 39"/>
                <a:gd name="T93" fmla="*/ 38 h 62"/>
                <a:gd name="T94" fmla="*/ 32 w 39"/>
                <a:gd name="T95" fmla="*/ 32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8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7" y="56"/>
                  </a:lnTo>
                  <a:lnTo>
                    <a:pt x="2" y="46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2" y="32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065" y="2912"/>
              <a:ext cx="39" cy="63"/>
            </a:xfrm>
            <a:custGeom>
              <a:avLst/>
              <a:gdLst>
                <a:gd name="T0" fmla="*/ 0 w 39"/>
                <a:gd name="T1" fmla="*/ 31 h 63"/>
                <a:gd name="T2" fmla="*/ 0 w 39"/>
                <a:gd name="T3" fmla="*/ 25 h 63"/>
                <a:gd name="T4" fmla="*/ 1 w 39"/>
                <a:gd name="T5" fmla="*/ 19 h 63"/>
                <a:gd name="T6" fmla="*/ 3 w 39"/>
                <a:gd name="T7" fmla="*/ 14 h 63"/>
                <a:gd name="T8" fmla="*/ 4 w 39"/>
                <a:gd name="T9" fmla="*/ 10 h 63"/>
                <a:gd name="T10" fmla="*/ 6 w 39"/>
                <a:gd name="T11" fmla="*/ 7 h 63"/>
                <a:gd name="T12" fmla="*/ 9 w 39"/>
                <a:gd name="T13" fmla="*/ 4 h 63"/>
                <a:gd name="T14" fmla="*/ 12 w 39"/>
                <a:gd name="T15" fmla="*/ 2 h 63"/>
                <a:gd name="T16" fmla="*/ 16 w 39"/>
                <a:gd name="T17" fmla="*/ 2 h 63"/>
                <a:gd name="T18" fmla="*/ 20 w 39"/>
                <a:gd name="T19" fmla="*/ 0 h 63"/>
                <a:gd name="T20" fmla="*/ 25 w 39"/>
                <a:gd name="T21" fmla="*/ 2 h 63"/>
                <a:gd name="T22" fmla="*/ 28 w 39"/>
                <a:gd name="T23" fmla="*/ 3 h 63"/>
                <a:gd name="T24" fmla="*/ 32 w 39"/>
                <a:gd name="T25" fmla="*/ 5 h 63"/>
                <a:gd name="T26" fmla="*/ 34 w 39"/>
                <a:gd name="T27" fmla="*/ 8 h 63"/>
                <a:gd name="T28" fmla="*/ 37 w 39"/>
                <a:gd name="T29" fmla="*/ 13 h 63"/>
                <a:gd name="T30" fmla="*/ 38 w 39"/>
                <a:gd name="T31" fmla="*/ 18 h 63"/>
                <a:gd name="T32" fmla="*/ 39 w 39"/>
                <a:gd name="T33" fmla="*/ 21 h 63"/>
                <a:gd name="T34" fmla="*/ 39 w 39"/>
                <a:gd name="T35" fmla="*/ 26 h 63"/>
                <a:gd name="T36" fmla="*/ 39 w 39"/>
                <a:gd name="T37" fmla="*/ 31 h 63"/>
                <a:gd name="T38" fmla="*/ 39 w 39"/>
                <a:gd name="T39" fmla="*/ 38 h 63"/>
                <a:gd name="T40" fmla="*/ 39 w 39"/>
                <a:gd name="T41" fmla="*/ 44 h 63"/>
                <a:gd name="T42" fmla="*/ 38 w 39"/>
                <a:gd name="T43" fmla="*/ 49 h 63"/>
                <a:gd name="T44" fmla="*/ 36 w 39"/>
                <a:gd name="T45" fmla="*/ 53 h 63"/>
                <a:gd name="T46" fmla="*/ 33 w 39"/>
                <a:gd name="T47" fmla="*/ 57 h 63"/>
                <a:gd name="T48" fmla="*/ 31 w 39"/>
                <a:gd name="T49" fmla="*/ 59 h 63"/>
                <a:gd name="T50" fmla="*/ 28 w 39"/>
                <a:gd name="T51" fmla="*/ 60 h 63"/>
                <a:gd name="T52" fmla="*/ 25 w 39"/>
                <a:gd name="T53" fmla="*/ 62 h 63"/>
                <a:gd name="T54" fmla="*/ 20 w 39"/>
                <a:gd name="T55" fmla="*/ 63 h 63"/>
                <a:gd name="T56" fmla="*/ 15 w 39"/>
                <a:gd name="T57" fmla="*/ 62 h 63"/>
                <a:gd name="T58" fmla="*/ 10 w 39"/>
                <a:gd name="T59" fmla="*/ 59 h 63"/>
                <a:gd name="T60" fmla="*/ 6 w 39"/>
                <a:gd name="T61" fmla="*/ 57 h 63"/>
                <a:gd name="T62" fmla="*/ 1 w 39"/>
                <a:gd name="T63" fmla="*/ 46 h 63"/>
                <a:gd name="T64" fmla="*/ 0 w 39"/>
                <a:gd name="T65" fmla="*/ 31 h 63"/>
                <a:gd name="T66" fmla="*/ 7 w 39"/>
                <a:gd name="T67" fmla="*/ 31 h 63"/>
                <a:gd name="T68" fmla="*/ 9 w 39"/>
                <a:gd name="T69" fmla="*/ 38 h 63"/>
                <a:gd name="T70" fmla="*/ 9 w 39"/>
                <a:gd name="T71" fmla="*/ 43 h 63"/>
                <a:gd name="T72" fmla="*/ 10 w 39"/>
                <a:gd name="T73" fmla="*/ 48 h 63"/>
                <a:gd name="T74" fmla="*/ 11 w 39"/>
                <a:gd name="T75" fmla="*/ 51 h 63"/>
                <a:gd name="T76" fmla="*/ 14 w 39"/>
                <a:gd name="T77" fmla="*/ 53 h 63"/>
                <a:gd name="T78" fmla="*/ 17 w 39"/>
                <a:gd name="T79" fmla="*/ 54 h 63"/>
                <a:gd name="T80" fmla="*/ 20 w 39"/>
                <a:gd name="T81" fmla="*/ 55 h 63"/>
                <a:gd name="T82" fmla="*/ 23 w 39"/>
                <a:gd name="T83" fmla="*/ 54 h 63"/>
                <a:gd name="T84" fmla="*/ 26 w 39"/>
                <a:gd name="T85" fmla="*/ 53 h 63"/>
                <a:gd name="T86" fmla="*/ 28 w 39"/>
                <a:gd name="T87" fmla="*/ 51 h 63"/>
                <a:gd name="T88" fmla="*/ 29 w 39"/>
                <a:gd name="T89" fmla="*/ 48 h 63"/>
                <a:gd name="T90" fmla="*/ 31 w 39"/>
                <a:gd name="T91" fmla="*/ 43 h 63"/>
                <a:gd name="T92" fmla="*/ 32 w 39"/>
                <a:gd name="T93" fmla="*/ 38 h 63"/>
                <a:gd name="T94" fmla="*/ 32 w 39"/>
                <a:gd name="T95" fmla="*/ 31 h 63"/>
                <a:gd name="T96" fmla="*/ 32 w 39"/>
                <a:gd name="T97" fmla="*/ 25 h 63"/>
                <a:gd name="T98" fmla="*/ 31 w 39"/>
                <a:gd name="T99" fmla="*/ 20 h 63"/>
                <a:gd name="T100" fmla="*/ 29 w 39"/>
                <a:gd name="T101" fmla="*/ 15 h 63"/>
                <a:gd name="T102" fmla="*/ 28 w 39"/>
                <a:gd name="T103" fmla="*/ 13 h 63"/>
                <a:gd name="T104" fmla="*/ 26 w 39"/>
                <a:gd name="T105" fmla="*/ 10 h 63"/>
                <a:gd name="T106" fmla="*/ 23 w 39"/>
                <a:gd name="T107" fmla="*/ 8 h 63"/>
                <a:gd name="T108" fmla="*/ 20 w 39"/>
                <a:gd name="T109" fmla="*/ 8 h 63"/>
                <a:gd name="T110" fmla="*/ 16 w 39"/>
                <a:gd name="T111" fmla="*/ 8 h 63"/>
                <a:gd name="T112" fmla="*/ 14 w 39"/>
                <a:gd name="T113" fmla="*/ 9 h 63"/>
                <a:gd name="T114" fmla="*/ 11 w 39"/>
                <a:gd name="T115" fmla="*/ 11 h 63"/>
                <a:gd name="T116" fmla="*/ 9 w 39"/>
                <a:gd name="T117" fmla="*/ 20 h 63"/>
                <a:gd name="T118" fmla="*/ 7 w 39"/>
                <a:gd name="T11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3">
                  <a:moveTo>
                    <a:pt x="0" y="31"/>
                  </a:move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4" y="8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7"/>
                  </a:lnTo>
                  <a:lnTo>
                    <a:pt x="31" y="59"/>
                  </a:lnTo>
                  <a:lnTo>
                    <a:pt x="28" y="60"/>
                  </a:lnTo>
                  <a:lnTo>
                    <a:pt x="25" y="62"/>
                  </a:lnTo>
                  <a:lnTo>
                    <a:pt x="20" y="63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6" y="57"/>
                  </a:lnTo>
                  <a:lnTo>
                    <a:pt x="1" y="46"/>
                  </a:lnTo>
                  <a:lnTo>
                    <a:pt x="0" y="31"/>
                  </a:lnTo>
                  <a:close/>
                  <a:moveTo>
                    <a:pt x="7" y="31"/>
                  </a:moveTo>
                  <a:lnTo>
                    <a:pt x="9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20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1"/>
                  </a:lnTo>
                  <a:lnTo>
                    <a:pt x="29" y="48"/>
                  </a:lnTo>
                  <a:lnTo>
                    <a:pt x="31" y="43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20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116" y="2965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135" y="2912"/>
              <a:ext cx="39" cy="62"/>
            </a:xfrm>
            <a:custGeom>
              <a:avLst/>
              <a:gdLst>
                <a:gd name="T0" fmla="*/ 39 w 39"/>
                <a:gd name="T1" fmla="*/ 53 h 62"/>
                <a:gd name="T2" fmla="*/ 39 w 39"/>
                <a:gd name="T3" fmla="*/ 62 h 62"/>
                <a:gd name="T4" fmla="*/ 0 w 39"/>
                <a:gd name="T5" fmla="*/ 62 h 62"/>
                <a:gd name="T6" fmla="*/ 0 w 39"/>
                <a:gd name="T7" fmla="*/ 55 h 62"/>
                <a:gd name="T8" fmla="*/ 2 w 39"/>
                <a:gd name="T9" fmla="*/ 52 h 62"/>
                <a:gd name="T10" fmla="*/ 5 w 39"/>
                <a:gd name="T11" fmla="*/ 48 h 62"/>
                <a:gd name="T12" fmla="*/ 8 w 39"/>
                <a:gd name="T13" fmla="*/ 43 h 62"/>
                <a:gd name="T14" fmla="*/ 14 w 39"/>
                <a:gd name="T15" fmla="*/ 38 h 62"/>
                <a:gd name="T16" fmla="*/ 19 w 39"/>
                <a:gd name="T17" fmla="*/ 33 h 62"/>
                <a:gd name="T18" fmla="*/ 24 w 39"/>
                <a:gd name="T19" fmla="*/ 30 h 62"/>
                <a:gd name="T20" fmla="*/ 27 w 39"/>
                <a:gd name="T21" fmla="*/ 26 h 62"/>
                <a:gd name="T22" fmla="*/ 29 w 39"/>
                <a:gd name="T23" fmla="*/ 21 h 62"/>
                <a:gd name="T24" fmla="*/ 30 w 39"/>
                <a:gd name="T25" fmla="*/ 18 h 62"/>
                <a:gd name="T26" fmla="*/ 29 w 39"/>
                <a:gd name="T27" fmla="*/ 14 h 62"/>
                <a:gd name="T28" fmla="*/ 28 w 39"/>
                <a:gd name="T29" fmla="*/ 10 h 62"/>
                <a:gd name="T30" fmla="*/ 24 w 39"/>
                <a:gd name="T31" fmla="*/ 9 h 62"/>
                <a:gd name="T32" fmla="*/ 19 w 39"/>
                <a:gd name="T33" fmla="*/ 8 h 62"/>
                <a:gd name="T34" fmla="*/ 14 w 39"/>
                <a:gd name="T35" fmla="*/ 9 h 62"/>
                <a:gd name="T36" fmla="*/ 11 w 39"/>
                <a:gd name="T37" fmla="*/ 10 h 62"/>
                <a:gd name="T38" fmla="*/ 10 w 39"/>
                <a:gd name="T39" fmla="*/ 13 h 62"/>
                <a:gd name="T40" fmla="*/ 8 w 39"/>
                <a:gd name="T41" fmla="*/ 15 h 62"/>
                <a:gd name="T42" fmla="*/ 8 w 39"/>
                <a:gd name="T43" fmla="*/ 19 h 62"/>
                <a:gd name="T44" fmla="*/ 0 w 39"/>
                <a:gd name="T45" fmla="*/ 18 h 62"/>
                <a:gd name="T46" fmla="*/ 1 w 39"/>
                <a:gd name="T47" fmla="*/ 13 h 62"/>
                <a:gd name="T48" fmla="*/ 3 w 39"/>
                <a:gd name="T49" fmla="*/ 8 h 62"/>
                <a:gd name="T50" fmla="*/ 6 w 39"/>
                <a:gd name="T51" fmla="*/ 5 h 62"/>
                <a:gd name="T52" fmla="*/ 10 w 39"/>
                <a:gd name="T53" fmla="*/ 3 h 62"/>
                <a:gd name="T54" fmla="*/ 14 w 39"/>
                <a:gd name="T55" fmla="*/ 2 h 62"/>
                <a:gd name="T56" fmla="*/ 19 w 39"/>
                <a:gd name="T57" fmla="*/ 0 h 62"/>
                <a:gd name="T58" fmla="*/ 25 w 39"/>
                <a:gd name="T59" fmla="*/ 2 h 62"/>
                <a:gd name="T60" fmla="*/ 29 w 39"/>
                <a:gd name="T61" fmla="*/ 3 h 62"/>
                <a:gd name="T62" fmla="*/ 33 w 39"/>
                <a:gd name="T63" fmla="*/ 5 h 62"/>
                <a:gd name="T64" fmla="*/ 36 w 39"/>
                <a:gd name="T65" fmla="*/ 9 h 62"/>
                <a:gd name="T66" fmla="*/ 38 w 39"/>
                <a:gd name="T67" fmla="*/ 13 h 62"/>
                <a:gd name="T68" fmla="*/ 38 w 39"/>
                <a:gd name="T69" fmla="*/ 18 h 62"/>
                <a:gd name="T70" fmla="*/ 38 w 39"/>
                <a:gd name="T71" fmla="*/ 21 h 62"/>
                <a:gd name="T72" fmla="*/ 36 w 39"/>
                <a:gd name="T73" fmla="*/ 25 h 62"/>
                <a:gd name="T74" fmla="*/ 35 w 39"/>
                <a:gd name="T75" fmla="*/ 29 h 62"/>
                <a:gd name="T76" fmla="*/ 33 w 39"/>
                <a:gd name="T77" fmla="*/ 32 h 62"/>
                <a:gd name="T78" fmla="*/ 30 w 39"/>
                <a:gd name="T79" fmla="*/ 35 h 62"/>
                <a:gd name="T80" fmla="*/ 27 w 39"/>
                <a:gd name="T81" fmla="*/ 38 h 62"/>
                <a:gd name="T82" fmla="*/ 22 w 39"/>
                <a:gd name="T83" fmla="*/ 42 h 62"/>
                <a:gd name="T84" fmla="*/ 18 w 39"/>
                <a:gd name="T85" fmla="*/ 46 h 62"/>
                <a:gd name="T86" fmla="*/ 14 w 39"/>
                <a:gd name="T87" fmla="*/ 48 h 62"/>
                <a:gd name="T88" fmla="*/ 13 w 39"/>
                <a:gd name="T89" fmla="*/ 49 h 62"/>
                <a:gd name="T90" fmla="*/ 10 w 39"/>
                <a:gd name="T91" fmla="*/ 53 h 62"/>
                <a:gd name="T92" fmla="*/ 39 w 39"/>
                <a:gd name="T93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62">
                  <a:moveTo>
                    <a:pt x="39" y="53"/>
                  </a:moveTo>
                  <a:lnTo>
                    <a:pt x="39" y="62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5" y="48"/>
                  </a:lnTo>
                  <a:lnTo>
                    <a:pt x="8" y="43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4" y="30"/>
                  </a:lnTo>
                  <a:lnTo>
                    <a:pt x="27" y="26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8" y="10"/>
                  </a:lnTo>
                  <a:lnTo>
                    <a:pt x="24" y="9"/>
                  </a:lnTo>
                  <a:lnTo>
                    <a:pt x="19" y="8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8" y="13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2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0" y="53"/>
                  </a:lnTo>
                  <a:lnTo>
                    <a:pt x="39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182" y="2914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2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2 h 61"/>
                <a:gd name="T10" fmla="*/ 19 w 39"/>
                <a:gd name="T11" fmla="*/ 53 h 61"/>
                <a:gd name="T12" fmla="*/ 22 w 39"/>
                <a:gd name="T13" fmla="*/ 52 h 61"/>
                <a:gd name="T14" fmla="*/ 26 w 39"/>
                <a:gd name="T15" fmla="*/ 51 h 61"/>
                <a:gd name="T16" fmla="*/ 29 w 39"/>
                <a:gd name="T17" fmla="*/ 50 h 61"/>
                <a:gd name="T18" fmla="*/ 30 w 39"/>
                <a:gd name="T19" fmla="*/ 46 h 61"/>
                <a:gd name="T20" fmla="*/ 31 w 39"/>
                <a:gd name="T21" fmla="*/ 44 h 61"/>
                <a:gd name="T22" fmla="*/ 32 w 39"/>
                <a:gd name="T23" fmla="*/ 39 h 61"/>
                <a:gd name="T24" fmla="*/ 31 w 39"/>
                <a:gd name="T25" fmla="*/ 35 h 61"/>
                <a:gd name="T26" fmla="*/ 30 w 39"/>
                <a:gd name="T27" fmla="*/ 33 h 61"/>
                <a:gd name="T28" fmla="*/ 29 w 39"/>
                <a:gd name="T29" fmla="*/ 29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29 h 61"/>
                <a:gd name="T42" fmla="*/ 9 w 39"/>
                <a:gd name="T43" fmla="*/ 31 h 61"/>
                <a:gd name="T44" fmla="*/ 0 w 39"/>
                <a:gd name="T45" fmla="*/ 30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7 h 61"/>
                <a:gd name="T52" fmla="*/ 14 w 39"/>
                <a:gd name="T53" fmla="*/ 7 h 61"/>
                <a:gd name="T54" fmla="*/ 10 w 39"/>
                <a:gd name="T55" fmla="*/ 23 h 61"/>
                <a:gd name="T56" fmla="*/ 16 w 39"/>
                <a:gd name="T57" fmla="*/ 20 h 61"/>
                <a:gd name="T58" fmla="*/ 21 w 39"/>
                <a:gd name="T59" fmla="*/ 19 h 61"/>
                <a:gd name="T60" fmla="*/ 26 w 39"/>
                <a:gd name="T61" fmla="*/ 19 h 61"/>
                <a:gd name="T62" fmla="*/ 31 w 39"/>
                <a:gd name="T63" fmla="*/ 22 h 61"/>
                <a:gd name="T64" fmla="*/ 35 w 39"/>
                <a:gd name="T65" fmla="*/ 24 h 61"/>
                <a:gd name="T66" fmla="*/ 37 w 39"/>
                <a:gd name="T67" fmla="*/ 29 h 61"/>
                <a:gd name="T68" fmla="*/ 39 w 39"/>
                <a:gd name="T69" fmla="*/ 33 h 61"/>
                <a:gd name="T70" fmla="*/ 39 w 39"/>
                <a:gd name="T71" fmla="*/ 39 h 61"/>
                <a:gd name="T72" fmla="*/ 39 w 39"/>
                <a:gd name="T73" fmla="*/ 44 h 61"/>
                <a:gd name="T74" fmla="*/ 37 w 39"/>
                <a:gd name="T75" fmla="*/ 49 h 61"/>
                <a:gd name="T76" fmla="*/ 35 w 39"/>
                <a:gd name="T77" fmla="*/ 53 h 61"/>
                <a:gd name="T78" fmla="*/ 32 w 39"/>
                <a:gd name="T79" fmla="*/ 56 h 61"/>
                <a:gd name="T80" fmla="*/ 29 w 39"/>
                <a:gd name="T81" fmla="*/ 58 h 61"/>
                <a:gd name="T82" fmla="*/ 24 w 39"/>
                <a:gd name="T83" fmla="*/ 60 h 61"/>
                <a:gd name="T84" fmla="*/ 19 w 39"/>
                <a:gd name="T85" fmla="*/ 61 h 61"/>
                <a:gd name="T86" fmla="*/ 14 w 39"/>
                <a:gd name="T87" fmla="*/ 60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2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3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50"/>
                  </a:lnTo>
                  <a:lnTo>
                    <a:pt x="30" y="46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1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3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1065" y="3339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10 h 62"/>
                <a:gd name="T10" fmla="*/ 6 w 39"/>
                <a:gd name="T11" fmla="*/ 6 h 62"/>
                <a:gd name="T12" fmla="*/ 9 w 39"/>
                <a:gd name="T13" fmla="*/ 4 h 62"/>
                <a:gd name="T14" fmla="*/ 12 w 39"/>
                <a:gd name="T15" fmla="*/ 2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5 h 62"/>
                <a:gd name="T26" fmla="*/ 34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9 w 39"/>
                <a:gd name="T41" fmla="*/ 44 h 62"/>
                <a:gd name="T42" fmla="*/ 38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8 w 39"/>
                <a:gd name="T51" fmla="*/ 61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60 h 62"/>
                <a:gd name="T60" fmla="*/ 6 w 39"/>
                <a:gd name="T61" fmla="*/ 56 h 62"/>
                <a:gd name="T62" fmla="*/ 1 w 39"/>
                <a:gd name="T63" fmla="*/ 46 h 62"/>
                <a:gd name="T64" fmla="*/ 0 w 39"/>
                <a:gd name="T65" fmla="*/ 32 h 62"/>
                <a:gd name="T66" fmla="*/ 7 w 39"/>
                <a:gd name="T67" fmla="*/ 32 h 62"/>
                <a:gd name="T68" fmla="*/ 9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7 w 39"/>
                <a:gd name="T79" fmla="*/ 55 h 62"/>
                <a:gd name="T80" fmla="*/ 20 w 39"/>
                <a:gd name="T81" fmla="*/ 55 h 62"/>
                <a:gd name="T82" fmla="*/ 23 w 39"/>
                <a:gd name="T83" fmla="*/ 55 h 62"/>
                <a:gd name="T84" fmla="*/ 26 w 39"/>
                <a:gd name="T85" fmla="*/ 53 h 62"/>
                <a:gd name="T86" fmla="*/ 28 w 39"/>
                <a:gd name="T87" fmla="*/ 50 h 62"/>
                <a:gd name="T88" fmla="*/ 29 w 39"/>
                <a:gd name="T89" fmla="*/ 48 h 62"/>
                <a:gd name="T90" fmla="*/ 31 w 39"/>
                <a:gd name="T91" fmla="*/ 44 h 62"/>
                <a:gd name="T92" fmla="*/ 32 w 39"/>
                <a:gd name="T93" fmla="*/ 38 h 62"/>
                <a:gd name="T94" fmla="*/ 32 w 39"/>
                <a:gd name="T95" fmla="*/ 32 h 62"/>
                <a:gd name="T96" fmla="*/ 32 w 39"/>
                <a:gd name="T97" fmla="*/ 24 h 62"/>
                <a:gd name="T98" fmla="*/ 31 w 39"/>
                <a:gd name="T99" fmla="*/ 20 h 62"/>
                <a:gd name="T100" fmla="*/ 29 w 39"/>
                <a:gd name="T101" fmla="*/ 15 h 62"/>
                <a:gd name="T102" fmla="*/ 28 w 39"/>
                <a:gd name="T103" fmla="*/ 12 h 62"/>
                <a:gd name="T104" fmla="*/ 26 w 39"/>
                <a:gd name="T105" fmla="*/ 10 h 62"/>
                <a:gd name="T106" fmla="*/ 23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7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1" y="46"/>
                  </a:lnTo>
                  <a:lnTo>
                    <a:pt x="0" y="32"/>
                  </a:lnTo>
                  <a:close/>
                  <a:moveTo>
                    <a:pt x="7" y="32"/>
                  </a:moveTo>
                  <a:lnTo>
                    <a:pt x="9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1" y="44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116" y="3393"/>
              <a:ext cx="8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135" y="3339"/>
              <a:ext cx="40" cy="62"/>
            </a:xfrm>
            <a:custGeom>
              <a:avLst/>
              <a:gdLst>
                <a:gd name="T0" fmla="*/ 8 w 40"/>
                <a:gd name="T1" fmla="*/ 44 h 62"/>
                <a:gd name="T2" fmla="*/ 12 w 40"/>
                <a:gd name="T3" fmla="*/ 53 h 62"/>
                <a:gd name="T4" fmla="*/ 19 w 40"/>
                <a:gd name="T5" fmla="*/ 55 h 62"/>
                <a:gd name="T6" fmla="*/ 27 w 40"/>
                <a:gd name="T7" fmla="*/ 54 h 62"/>
                <a:gd name="T8" fmla="*/ 30 w 40"/>
                <a:gd name="T9" fmla="*/ 49 h 62"/>
                <a:gd name="T10" fmla="*/ 32 w 40"/>
                <a:gd name="T11" fmla="*/ 43 h 62"/>
                <a:gd name="T12" fmla="*/ 30 w 40"/>
                <a:gd name="T13" fmla="*/ 37 h 62"/>
                <a:gd name="T14" fmla="*/ 27 w 40"/>
                <a:gd name="T15" fmla="*/ 33 h 62"/>
                <a:gd name="T16" fmla="*/ 21 w 40"/>
                <a:gd name="T17" fmla="*/ 32 h 62"/>
                <a:gd name="T18" fmla="*/ 16 w 40"/>
                <a:gd name="T19" fmla="*/ 32 h 62"/>
                <a:gd name="T20" fmla="*/ 17 w 40"/>
                <a:gd name="T21" fmla="*/ 26 h 62"/>
                <a:gd name="T22" fmla="*/ 25 w 40"/>
                <a:gd name="T23" fmla="*/ 23 h 62"/>
                <a:gd name="T24" fmla="*/ 28 w 40"/>
                <a:gd name="T25" fmla="*/ 18 h 62"/>
                <a:gd name="T26" fmla="*/ 28 w 40"/>
                <a:gd name="T27" fmla="*/ 12 h 62"/>
                <a:gd name="T28" fmla="*/ 23 w 40"/>
                <a:gd name="T29" fmla="*/ 9 h 62"/>
                <a:gd name="T30" fmla="*/ 16 w 40"/>
                <a:gd name="T31" fmla="*/ 9 h 62"/>
                <a:gd name="T32" fmla="*/ 11 w 40"/>
                <a:gd name="T33" fmla="*/ 13 h 62"/>
                <a:gd name="T34" fmla="*/ 1 w 40"/>
                <a:gd name="T35" fmla="*/ 16 h 62"/>
                <a:gd name="T36" fmla="*/ 5 w 40"/>
                <a:gd name="T37" fmla="*/ 7 h 62"/>
                <a:gd name="T38" fmla="*/ 11 w 40"/>
                <a:gd name="T39" fmla="*/ 2 h 62"/>
                <a:gd name="T40" fmla="*/ 19 w 40"/>
                <a:gd name="T41" fmla="*/ 0 h 62"/>
                <a:gd name="T42" fmla="*/ 28 w 40"/>
                <a:gd name="T43" fmla="*/ 2 h 62"/>
                <a:gd name="T44" fmla="*/ 34 w 40"/>
                <a:gd name="T45" fmla="*/ 9 h 62"/>
                <a:gd name="T46" fmla="*/ 36 w 40"/>
                <a:gd name="T47" fmla="*/ 16 h 62"/>
                <a:gd name="T48" fmla="*/ 34 w 40"/>
                <a:gd name="T49" fmla="*/ 23 h 62"/>
                <a:gd name="T50" fmla="*/ 28 w 40"/>
                <a:gd name="T51" fmla="*/ 28 h 62"/>
                <a:gd name="T52" fmla="*/ 36 w 40"/>
                <a:gd name="T53" fmla="*/ 33 h 62"/>
                <a:gd name="T54" fmla="*/ 40 w 40"/>
                <a:gd name="T55" fmla="*/ 39 h 62"/>
                <a:gd name="T56" fmla="*/ 39 w 40"/>
                <a:gd name="T57" fmla="*/ 48 h 62"/>
                <a:gd name="T58" fmla="*/ 34 w 40"/>
                <a:gd name="T59" fmla="*/ 56 h 62"/>
                <a:gd name="T60" fmla="*/ 25 w 40"/>
                <a:gd name="T61" fmla="*/ 61 h 62"/>
                <a:gd name="T62" fmla="*/ 14 w 40"/>
                <a:gd name="T63" fmla="*/ 61 h 62"/>
                <a:gd name="T64" fmla="*/ 6 w 40"/>
                <a:gd name="T65" fmla="*/ 57 h 62"/>
                <a:gd name="T66" fmla="*/ 1 w 40"/>
                <a:gd name="T6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62">
                  <a:moveTo>
                    <a:pt x="0" y="45"/>
                  </a:moveTo>
                  <a:lnTo>
                    <a:pt x="8" y="44"/>
                  </a:lnTo>
                  <a:lnTo>
                    <a:pt x="10" y="49"/>
                  </a:lnTo>
                  <a:lnTo>
                    <a:pt x="12" y="53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4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8" y="18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7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33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9" y="48"/>
                  </a:lnTo>
                  <a:lnTo>
                    <a:pt x="38" y="53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25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1" y="60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1182" y="3339"/>
              <a:ext cx="39" cy="62"/>
            </a:xfrm>
            <a:custGeom>
              <a:avLst/>
              <a:gdLst>
                <a:gd name="T0" fmla="*/ 0 w 39"/>
                <a:gd name="T1" fmla="*/ 32 h 62"/>
                <a:gd name="T2" fmla="*/ 0 w 39"/>
                <a:gd name="T3" fmla="*/ 24 h 62"/>
                <a:gd name="T4" fmla="*/ 0 w 39"/>
                <a:gd name="T5" fmla="*/ 18 h 62"/>
                <a:gd name="T6" fmla="*/ 2 w 39"/>
                <a:gd name="T7" fmla="*/ 13 h 62"/>
                <a:gd name="T8" fmla="*/ 4 w 39"/>
                <a:gd name="T9" fmla="*/ 10 h 62"/>
                <a:gd name="T10" fmla="*/ 7 w 39"/>
                <a:gd name="T11" fmla="*/ 6 h 62"/>
                <a:gd name="T12" fmla="*/ 9 w 39"/>
                <a:gd name="T13" fmla="*/ 4 h 62"/>
                <a:gd name="T14" fmla="*/ 11 w 39"/>
                <a:gd name="T15" fmla="*/ 2 h 62"/>
                <a:gd name="T16" fmla="*/ 15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9 w 39"/>
                <a:gd name="T23" fmla="*/ 2 h 62"/>
                <a:gd name="T24" fmla="*/ 32 w 39"/>
                <a:gd name="T25" fmla="*/ 5 h 62"/>
                <a:gd name="T26" fmla="*/ 35 w 39"/>
                <a:gd name="T27" fmla="*/ 9 h 62"/>
                <a:gd name="T28" fmla="*/ 37 w 39"/>
                <a:gd name="T29" fmla="*/ 12 h 62"/>
                <a:gd name="T30" fmla="*/ 38 w 39"/>
                <a:gd name="T31" fmla="*/ 17 h 62"/>
                <a:gd name="T32" fmla="*/ 38 w 39"/>
                <a:gd name="T33" fmla="*/ 21 h 62"/>
                <a:gd name="T34" fmla="*/ 39 w 39"/>
                <a:gd name="T35" fmla="*/ 26 h 62"/>
                <a:gd name="T36" fmla="*/ 39 w 39"/>
                <a:gd name="T37" fmla="*/ 32 h 62"/>
                <a:gd name="T38" fmla="*/ 39 w 39"/>
                <a:gd name="T39" fmla="*/ 38 h 62"/>
                <a:gd name="T40" fmla="*/ 38 w 39"/>
                <a:gd name="T41" fmla="*/ 44 h 62"/>
                <a:gd name="T42" fmla="*/ 37 w 39"/>
                <a:gd name="T43" fmla="*/ 49 h 62"/>
                <a:gd name="T44" fmla="*/ 36 w 39"/>
                <a:gd name="T45" fmla="*/ 53 h 62"/>
                <a:gd name="T46" fmla="*/ 33 w 39"/>
                <a:gd name="T47" fmla="*/ 56 h 62"/>
                <a:gd name="T48" fmla="*/ 31 w 39"/>
                <a:gd name="T49" fmla="*/ 59 h 62"/>
                <a:gd name="T50" fmla="*/ 27 w 39"/>
                <a:gd name="T51" fmla="*/ 61 h 62"/>
                <a:gd name="T52" fmla="*/ 24 w 39"/>
                <a:gd name="T53" fmla="*/ 61 h 62"/>
                <a:gd name="T54" fmla="*/ 20 w 39"/>
                <a:gd name="T55" fmla="*/ 62 h 62"/>
                <a:gd name="T56" fmla="*/ 14 w 39"/>
                <a:gd name="T57" fmla="*/ 61 h 62"/>
                <a:gd name="T58" fmla="*/ 10 w 39"/>
                <a:gd name="T59" fmla="*/ 60 h 62"/>
                <a:gd name="T60" fmla="*/ 7 w 39"/>
                <a:gd name="T61" fmla="*/ 56 h 62"/>
                <a:gd name="T62" fmla="*/ 2 w 39"/>
                <a:gd name="T63" fmla="*/ 46 h 62"/>
                <a:gd name="T64" fmla="*/ 0 w 39"/>
                <a:gd name="T65" fmla="*/ 32 h 62"/>
                <a:gd name="T66" fmla="*/ 8 w 39"/>
                <a:gd name="T67" fmla="*/ 32 h 62"/>
                <a:gd name="T68" fmla="*/ 8 w 39"/>
                <a:gd name="T69" fmla="*/ 38 h 62"/>
                <a:gd name="T70" fmla="*/ 9 w 39"/>
                <a:gd name="T71" fmla="*/ 44 h 62"/>
                <a:gd name="T72" fmla="*/ 10 w 39"/>
                <a:gd name="T73" fmla="*/ 48 h 62"/>
                <a:gd name="T74" fmla="*/ 11 w 39"/>
                <a:gd name="T75" fmla="*/ 50 h 62"/>
                <a:gd name="T76" fmla="*/ 14 w 39"/>
                <a:gd name="T77" fmla="*/ 53 h 62"/>
                <a:gd name="T78" fmla="*/ 16 w 39"/>
                <a:gd name="T79" fmla="*/ 55 h 62"/>
                <a:gd name="T80" fmla="*/ 20 w 39"/>
                <a:gd name="T81" fmla="*/ 55 h 62"/>
                <a:gd name="T82" fmla="*/ 22 w 39"/>
                <a:gd name="T83" fmla="*/ 55 h 62"/>
                <a:gd name="T84" fmla="*/ 26 w 39"/>
                <a:gd name="T85" fmla="*/ 53 h 62"/>
                <a:gd name="T86" fmla="*/ 29 w 39"/>
                <a:gd name="T87" fmla="*/ 50 h 62"/>
                <a:gd name="T88" fmla="*/ 30 w 39"/>
                <a:gd name="T89" fmla="*/ 48 h 62"/>
                <a:gd name="T90" fmla="*/ 31 w 39"/>
                <a:gd name="T91" fmla="*/ 44 h 62"/>
                <a:gd name="T92" fmla="*/ 31 w 39"/>
                <a:gd name="T93" fmla="*/ 38 h 62"/>
                <a:gd name="T94" fmla="*/ 32 w 39"/>
                <a:gd name="T95" fmla="*/ 32 h 62"/>
                <a:gd name="T96" fmla="*/ 31 w 39"/>
                <a:gd name="T97" fmla="*/ 24 h 62"/>
                <a:gd name="T98" fmla="*/ 31 w 39"/>
                <a:gd name="T99" fmla="*/ 20 h 62"/>
                <a:gd name="T100" fmla="*/ 30 w 39"/>
                <a:gd name="T101" fmla="*/ 15 h 62"/>
                <a:gd name="T102" fmla="*/ 29 w 39"/>
                <a:gd name="T103" fmla="*/ 12 h 62"/>
                <a:gd name="T104" fmla="*/ 26 w 39"/>
                <a:gd name="T105" fmla="*/ 10 h 62"/>
                <a:gd name="T106" fmla="*/ 22 w 39"/>
                <a:gd name="T107" fmla="*/ 9 h 62"/>
                <a:gd name="T108" fmla="*/ 20 w 39"/>
                <a:gd name="T109" fmla="*/ 7 h 62"/>
                <a:gd name="T110" fmla="*/ 16 w 39"/>
                <a:gd name="T111" fmla="*/ 9 h 62"/>
                <a:gd name="T112" fmla="*/ 14 w 39"/>
                <a:gd name="T113" fmla="*/ 10 h 62"/>
                <a:gd name="T114" fmla="*/ 11 w 39"/>
                <a:gd name="T115" fmla="*/ 12 h 62"/>
                <a:gd name="T116" fmla="*/ 9 w 39"/>
                <a:gd name="T117" fmla="*/ 20 h 62"/>
                <a:gd name="T118" fmla="*/ 8 w 39"/>
                <a:gd name="T11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2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2"/>
                  </a:lnTo>
                  <a:lnTo>
                    <a:pt x="39" y="38"/>
                  </a:lnTo>
                  <a:lnTo>
                    <a:pt x="38" y="44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0" y="62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7" y="56"/>
                  </a:lnTo>
                  <a:lnTo>
                    <a:pt x="2" y="46"/>
                  </a:lnTo>
                  <a:lnTo>
                    <a:pt x="0" y="32"/>
                  </a:lnTo>
                  <a:close/>
                  <a:moveTo>
                    <a:pt x="8" y="32"/>
                  </a:moveTo>
                  <a:lnTo>
                    <a:pt x="8" y="38"/>
                  </a:lnTo>
                  <a:lnTo>
                    <a:pt x="9" y="44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2" y="32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10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9" y="2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1065" y="3766"/>
              <a:ext cx="39" cy="62"/>
            </a:xfrm>
            <a:custGeom>
              <a:avLst/>
              <a:gdLst>
                <a:gd name="T0" fmla="*/ 0 w 39"/>
                <a:gd name="T1" fmla="*/ 30 h 62"/>
                <a:gd name="T2" fmla="*/ 0 w 39"/>
                <a:gd name="T3" fmla="*/ 24 h 62"/>
                <a:gd name="T4" fmla="*/ 1 w 39"/>
                <a:gd name="T5" fmla="*/ 18 h 62"/>
                <a:gd name="T6" fmla="*/ 3 w 39"/>
                <a:gd name="T7" fmla="*/ 13 h 62"/>
                <a:gd name="T8" fmla="*/ 4 w 39"/>
                <a:gd name="T9" fmla="*/ 9 h 62"/>
                <a:gd name="T10" fmla="*/ 6 w 39"/>
                <a:gd name="T11" fmla="*/ 6 h 62"/>
                <a:gd name="T12" fmla="*/ 9 w 39"/>
                <a:gd name="T13" fmla="*/ 3 h 62"/>
                <a:gd name="T14" fmla="*/ 12 w 39"/>
                <a:gd name="T15" fmla="*/ 1 h 62"/>
                <a:gd name="T16" fmla="*/ 16 w 39"/>
                <a:gd name="T17" fmla="*/ 1 h 62"/>
                <a:gd name="T18" fmla="*/ 20 w 39"/>
                <a:gd name="T19" fmla="*/ 0 h 62"/>
                <a:gd name="T20" fmla="*/ 25 w 39"/>
                <a:gd name="T21" fmla="*/ 1 h 62"/>
                <a:gd name="T22" fmla="*/ 28 w 39"/>
                <a:gd name="T23" fmla="*/ 2 h 62"/>
                <a:gd name="T24" fmla="*/ 32 w 39"/>
                <a:gd name="T25" fmla="*/ 4 h 62"/>
                <a:gd name="T26" fmla="*/ 34 w 39"/>
                <a:gd name="T27" fmla="*/ 7 h 62"/>
                <a:gd name="T28" fmla="*/ 37 w 39"/>
                <a:gd name="T29" fmla="*/ 12 h 62"/>
                <a:gd name="T30" fmla="*/ 38 w 39"/>
                <a:gd name="T31" fmla="*/ 17 h 62"/>
                <a:gd name="T32" fmla="*/ 39 w 39"/>
                <a:gd name="T33" fmla="*/ 20 h 62"/>
                <a:gd name="T34" fmla="*/ 39 w 39"/>
                <a:gd name="T35" fmla="*/ 25 h 62"/>
                <a:gd name="T36" fmla="*/ 39 w 39"/>
                <a:gd name="T37" fmla="*/ 30 h 62"/>
                <a:gd name="T38" fmla="*/ 39 w 39"/>
                <a:gd name="T39" fmla="*/ 37 h 62"/>
                <a:gd name="T40" fmla="*/ 39 w 39"/>
                <a:gd name="T41" fmla="*/ 44 h 62"/>
                <a:gd name="T42" fmla="*/ 38 w 39"/>
                <a:gd name="T43" fmla="*/ 48 h 62"/>
                <a:gd name="T44" fmla="*/ 36 w 39"/>
                <a:gd name="T45" fmla="*/ 52 h 62"/>
                <a:gd name="T46" fmla="*/ 33 w 39"/>
                <a:gd name="T47" fmla="*/ 56 h 62"/>
                <a:gd name="T48" fmla="*/ 31 w 39"/>
                <a:gd name="T49" fmla="*/ 58 h 62"/>
                <a:gd name="T50" fmla="*/ 28 w 39"/>
                <a:gd name="T51" fmla="*/ 59 h 62"/>
                <a:gd name="T52" fmla="*/ 25 w 39"/>
                <a:gd name="T53" fmla="*/ 61 h 62"/>
                <a:gd name="T54" fmla="*/ 20 w 39"/>
                <a:gd name="T55" fmla="*/ 62 h 62"/>
                <a:gd name="T56" fmla="*/ 15 w 39"/>
                <a:gd name="T57" fmla="*/ 61 h 62"/>
                <a:gd name="T58" fmla="*/ 10 w 39"/>
                <a:gd name="T59" fmla="*/ 58 h 62"/>
                <a:gd name="T60" fmla="*/ 6 w 39"/>
                <a:gd name="T61" fmla="*/ 56 h 62"/>
                <a:gd name="T62" fmla="*/ 1 w 39"/>
                <a:gd name="T63" fmla="*/ 45 h 62"/>
                <a:gd name="T64" fmla="*/ 0 w 39"/>
                <a:gd name="T65" fmla="*/ 30 h 62"/>
                <a:gd name="T66" fmla="*/ 7 w 39"/>
                <a:gd name="T67" fmla="*/ 30 h 62"/>
                <a:gd name="T68" fmla="*/ 9 w 39"/>
                <a:gd name="T69" fmla="*/ 37 h 62"/>
                <a:gd name="T70" fmla="*/ 9 w 39"/>
                <a:gd name="T71" fmla="*/ 42 h 62"/>
                <a:gd name="T72" fmla="*/ 10 w 39"/>
                <a:gd name="T73" fmla="*/ 47 h 62"/>
                <a:gd name="T74" fmla="*/ 11 w 39"/>
                <a:gd name="T75" fmla="*/ 50 h 62"/>
                <a:gd name="T76" fmla="*/ 14 w 39"/>
                <a:gd name="T77" fmla="*/ 52 h 62"/>
                <a:gd name="T78" fmla="*/ 17 w 39"/>
                <a:gd name="T79" fmla="*/ 53 h 62"/>
                <a:gd name="T80" fmla="*/ 20 w 39"/>
                <a:gd name="T81" fmla="*/ 55 h 62"/>
                <a:gd name="T82" fmla="*/ 23 w 39"/>
                <a:gd name="T83" fmla="*/ 53 h 62"/>
                <a:gd name="T84" fmla="*/ 26 w 39"/>
                <a:gd name="T85" fmla="*/ 52 h 62"/>
                <a:gd name="T86" fmla="*/ 28 w 39"/>
                <a:gd name="T87" fmla="*/ 50 h 62"/>
                <a:gd name="T88" fmla="*/ 29 w 39"/>
                <a:gd name="T89" fmla="*/ 47 h 62"/>
                <a:gd name="T90" fmla="*/ 31 w 39"/>
                <a:gd name="T91" fmla="*/ 42 h 62"/>
                <a:gd name="T92" fmla="*/ 32 w 39"/>
                <a:gd name="T93" fmla="*/ 37 h 62"/>
                <a:gd name="T94" fmla="*/ 32 w 39"/>
                <a:gd name="T95" fmla="*/ 30 h 62"/>
                <a:gd name="T96" fmla="*/ 32 w 39"/>
                <a:gd name="T97" fmla="*/ 24 h 62"/>
                <a:gd name="T98" fmla="*/ 31 w 39"/>
                <a:gd name="T99" fmla="*/ 19 h 62"/>
                <a:gd name="T100" fmla="*/ 29 w 39"/>
                <a:gd name="T101" fmla="*/ 14 h 62"/>
                <a:gd name="T102" fmla="*/ 28 w 39"/>
                <a:gd name="T103" fmla="*/ 12 h 62"/>
                <a:gd name="T104" fmla="*/ 26 w 39"/>
                <a:gd name="T105" fmla="*/ 9 h 62"/>
                <a:gd name="T106" fmla="*/ 23 w 39"/>
                <a:gd name="T107" fmla="*/ 7 h 62"/>
                <a:gd name="T108" fmla="*/ 20 w 39"/>
                <a:gd name="T109" fmla="*/ 7 h 62"/>
                <a:gd name="T110" fmla="*/ 16 w 39"/>
                <a:gd name="T111" fmla="*/ 7 h 62"/>
                <a:gd name="T112" fmla="*/ 14 w 39"/>
                <a:gd name="T113" fmla="*/ 8 h 62"/>
                <a:gd name="T114" fmla="*/ 11 w 39"/>
                <a:gd name="T115" fmla="*/ 11 h 62"/>
                <a:gd name="T116" fmla="*/ 9 w 39"/>
                <a:gd name="T117" fmla="*/ 19 h 62"/>
                <a:gd name="T118" fmla="*/ 7 w 39"/>
                <a:gd name="T119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2">
                  <a:moveTo>
                    <a:pt x="0" y="30"/>
                  </a:moveTo>
                  <a:lnTo>
                    <a:pt x="0" y="24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0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7"/>
                  </a:lnTo>
                  <a:lnTo>
                    <a:pt x="39" y="44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0"/>
                  </a:lnTo>
                  <a:close/>
                  <a:moveTo>
                    <a:pt x="7" y="30"/>
                  </a:moveTo>
                  <a:lnTo>
                    <a:pt x="9" y="37"/>
                  </a:lnTo>
                  <a:lnTo>
                    <a:pt x="9" y="42"/>
                  </a:lnTo>
                  <a:lnTo>
                    <a:pt x="10" y="47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2" y="37"/>
                  </a:lnTo>
                  <a:lnTo>
                    <a:pt x="32" y="30"/>
                  </a:lnTo>
                  <a:lnTo>
                    <a:pt x="32" y="24"/>
                  </a:lnTo>
                  <a:lnTo>
                    <a:pt x="31" y="19"/>
                  </a:lnTo>
                  <a:lnTo>
                    <a:pt x="29" y="14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116" y="3818"/>
              <a:ext cx="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135" y="3766"/>
              <a:ext cx="40" cy="62"/>
            </a:xfrm>
            <a:custGeom>
              <a:avLst/>
              <a:gdLst>
                <a:gd name="T0" fmla="*/ 8 w 40"/>
                <a:gd name="T1" fmla="*/ 44 h 62"/>
                <a:gd name="T2" fmla="*/ 12 w 40"/>
                <a:gd name="T3" fmla="*/ 52 h 62"/>
                <a:gd name="T4" fmla="*/ 19 w 40"/>
                <a:gd name="T5" fmla="*/ 55 h 62"/>
                <a:gd name="T6" fmla="*/ 27 w 40"/>
                <a:gd name="T7" fmla="*/ 53 h 62"/>
                <a:gd name="T8" fmla="*/ 30 w 40"/>
                <a:gd name="T9" fmla="*/ 48 h 62"/>
                <a:gd name="T10" fmla="*/ 32 w 40"/>
                <a:gd name="T11" fmla="*/ 42 h 62"/>
                <a:gd name="T12" fmla="*/ 30 w 40"/>
                <a:gd name="T13" fmla="*/ 36 h 62"/>
                <a:gd name="T14" fmla="*/ 27 w 40"/>
                <a:gd name="T15" fmla="*/ 33 h 62"/>
                <a:gd name="T16" fmla="*/ 21 w 40"/>
                <a:gd name="T17" fmla="*/ 30 h 62"/>
                <a:gd name="T18" fmla="*/ 16 w 40"/>
                <a:gd name="T19" fmla="*/ 31 h 62"/>
                <a:gd name="T20" fmla="*/ 17 w 40"/>
                <a:gd name="T21" fmla="*/ 24 h 62"/>
                <a:gd name="T22" fmla="*/ 25 w 40"/>
                <a:gd name="T23" fmla="*/ 23 h 62"/>
                <a:gd name="T24" fmla="*/ 28 w 40"/>
                <a:gd name="T25" fmla="*/ 18 h 62"/>
                <a:gd name="T26" fmla="*/ 28 w 40"/>
                <a:gd name="T27" fmla="*/ 12 h 62"/>
                <a:gd name="T28" fmla="*/ 23 w 40"/>
                <a:gd name="T29" fmla="*/ 7 h 62"/>
                <a:gd name="T30" fmla="*/ 16 w 40"/>
                <a:gd name="T31" fmla="*/ 7 h 62"/>
                <a:gd name="T32" fmla="*/ 11 w 40"/>
                <a:gd name="T33" fmla="*/ 12 h 62"/>
                <a:gd name="T34" fmla="*/ 1 w 40"/>
                <a:gd name="T35" fmla="*/ 15 h 62"/>
                <a:gd name="T36" fmla="*/ 5 w 40"/>
                <a:gd name="T37" fmla="*/ 7 h 62"/>
                <a:gd name="T38" fmla="*/ 11 w 40"/>
                <a:gd name="T39" fmla="*/ 2 h 62"/>
                <a:gd name="T40" fmla="*/ 19 w 40"/>
                <a:gd name="T41" fmla="*/ 0 h 62"/>
                <a:gd name="T42" fmla="*/ 28 w 40"/>
                <a:gd name="T43" fmla="*/ 2 h 62"/>
                <a:gd name="T44" fmla="*/ 34 w 40"/>
                <a:gd name="T45" fmla="*/ 8 h 62"/>
                <a:gd name="T46" fmla="*/ 36 w 40"/>
                <a:gd name="T47" fmla="*/ 15 h 62"/>
                <a:gd name="T48" fmla="*/ 34 w 40"/>
                <a:gd name="T49" fmla="*/ 22 h 62"/>
                <a:gd name="T50" fmla="*/ 28 w 40"/>
                <a:gd name="T51" fmla="*/ 26 h 62"/>
                <a:gd name="T52" fmla="*/ 36 w 40"/>
                <a:gd name="T53" fmla="*/ 33 h 62"/>
                <a:gd name="T54" fmla="*/ 40 w 40"/>
                <a:gd name="T55" fmla="*/ 39 h 62"/>
                <a:gd name="T56" fmla="*/ 39 w 40"/>
                <a:gd name="T57" fmla="*/ 47 h 62"/>
                <a:gd name="T58" fmla="*/ 34 w 40"/>
                <a:gd name="T59" fmla="*/ 56 h 62"/>
                <a:gd name="T60" fmla="*/ 25 w 40"/>
                <a:gd name="T61" fmla="*/ 61 h 62"/>
                <a:gd name="T62" fmla="*/ 14 w 40"/>
                <a:gd name="T63" fmla="*/ 61 h 62"/>
                <a:gd name="T64" fmla="*/ 6 w 40"/>
                <a:gd name="T65" fmla="*/ 57 h 62"/>
                <a:gd name="T66" fmla="*/ 1 w 40"/>
                <a:gd name="T6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62">
                  <a:moveTo>
                    <a:pt x="0" y="45"/>
                  </a:moveTo>
                  <a:lnTo>
                    <a:pt x="8" y="44"/>
                  </a:lnTo>
                  <a:lnTo>
                    <a:pt x="10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7" y="53"/>
                  </a:lnTo>
                  <a:lnTo>
                    <a:pt x="29" y="51"/>
                  </a:lnTo>
                  <a:lnTo>
                    <a:pt x="30" y="48"/>
                  </a:lnTo>
                  <a:lnTo>
                    <a:pt x="32" y="45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5" y="23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9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0" y="17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5" y="7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4" y="22"/>
                  </a:lnTo>
                  <a:lnTo>
                    <a:pt x="32" y="25"/>
                  </a:lnTo>
                  <a:lnTo>
                    <a:pt x="28" y="26"/>
                  </a:lnTo>
                  <a:lnTo>
                    <a:pt x="33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39" y="47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5" y="61"/>
                  </a:lnTo>
                  <a:lnTo>
                    <a:pt x="19" y="62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6" y="57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82" y="3767"/>
              <a:ext cx="39" cy="61"/>
            </a:xfrm>
            <a:custGeom>
              <a:avLst/>
              <a:gdLst>
                <a:gd name="T0" fmla="*/ 0 w 39"/>
                <a:gd name="T1" fmla="*/ 44 h 61"/>
                <a:gd name="T2" fmla="*/ 8 w 39"/>
                <a:gd name="T3" fmla="*/ 43 h 61"/>
                <a:gd name="T4" fmla="*/ 9 w 39"/>
                <a:gd name="T5" fmla="*/ 47 h 61"/>
                <a:gd name="T6" fmla="*/ 11 w 39"/>
                <a:gd name="T7" fmla="*/ 51 h 61"/>
                <a:gd name="T8" fmla="*/ 15 w 39"/>
                <a:gd name="T9" fmla="*/ 52 h 61"/>
                <a:gd name="T10" fmla="*/ 19 w 39"/>
                <a:gd name="T11" fmla="*/ 54 h 61"/>
                <a:gd name="T12" fmla="*/ 22 w 39"/>
                <a:gd name="T13" fmla="*/ 52 h 61"/>
                <a:gd name="T14" fmla="*/ 26 w 39"/>
                <a:gd name="T15" fmla="*/ 51 h 61"/>
                <a:gd name="T16" fmla="*/ 29 w 39"/>
                <a:gd name="T17" fmla="*/ 50 h 61"/>
                <a:gd name="T18" fmla="*/ 30 w 39"/>
                <a:gd name="T19" fmla="*/ 46 h 61"/>
                <a:gd name="T20" fmla="*/ 31 w 39"/>
                <a:gd name="T21" fmla="*/ 44 h 61"/>
                <a:gd name="T22" fmla="*/ 32 w 39"/>
                <a:gd name="T23" fmla="*/ 39 h 61"/>
                <a:gd name="T24" fmla="*/ 31 w 39"/>
                <a:gd name="T25" fmla="*/ 35 h 61"/>
                <a:gd name="T26" fmla="*/ 30 w 39"/>
                <a:gd name="T27" fmla="*/ 33 h 61"/>
                <a:gd name="T28" fmla="*/ 29 w 39"/>
                <a:gd name="T29" fmla="*/ 29 h 61"/>
                <a:gd name="T30" fmla="*/ 26 w 39"/>
                <a:gd name="T31" fmla="*/ 28 h 61"/>
                <a:gd name="T32" fmla="*/ 24 w 39"/>
                <a:gd name="T33" fmla="*/ 27 h 61"/>
                <a:gd name="T34" fmla="*/ 19 w 39"/>
                <a:gd name="T35" fmla="*/ 27 h 61"/>
                <a:gd name="T36" fmla="*/ 16 w 39"/>
                <a:gd name="T37" fmla="*/ 27 h 61"/>
                <a:gd name="T38" fmla="*/ 13 w 39"/>
                <a:gd name="T39" fmla="*/ 28 h 61"/>
                <a:gd name="T40" fmla="*/ 10 w 39"/>
                <a:gd name="T41" fmla="*/ 29 h 61"/>
                <a:gd name="T42" fmla="*/ 9 w 39"/>
                <a:gd name="T43" fmla="*/ 32 h 61"/>
                <a:gd name="T44" fmla="*/ 0 w 39"/>
                <a:gd name="T45" fmla="*/ 30 h 61"/>
                <a:gd name="T46" fmla="*/ 7 w 39"/>
                <a:gd name="T47" fmla="*/ 0 h 61"/>
                <a:gd name="T48" fmla="*/ 36 w 39"/>
                <a:gd name="T49" fmla="*/ 0 h 61"/>
                <a:gd name="T50" fmla="*/ 36 w 39"/>
                <a:gd name="T51" fmla="*/ 7 h 61"/>
                <a:gd name="T52" fmla="*/ 14 w 39"/>
                <a:gd name="T53" fmla="*/ 7 h 61"/>
                <a:gd name="T54" fmla="*/ 10 w 39"/>
                <a:gd name="T55" fmla="*/ 23 h 61"/>
                <a:gd name="T56" fmla="*/ 16 w 39"/>
                <a:gd name="T57" fmla="*/ 21 h 61"/>
                <a:gd name="T58" fmla="*/ 21 w 39"/>
                <a:gd name="T59" fmla="*/ 19 h 61"/>
                <a:gd name="T60" fmla="*/ 26 w 39"/>
                <a:gd name="T61" fmla="*/ 19 h 61"/>
                <a:gd name="T62" fmla="*/ 31 w 39"/>
                <a:gd name="T63" fmla="*/ 22 h 61"/>
                <a:gd name="T64" fmla="*/ 35 w 39"/>
                <a:gd name="T65" fmla="*/ 24 h 61"/>
                <a:gd name="T66" fmla="*/ 37 w 39"/>
                <a:gd name="T67" fmla="*/ 29 h 61"/>
                <a:gd name="T68" fmla="*/ 39 w 39"/>
                <a:gd name="T69" fmla="*/ 33 h 61"/>
                <a:gd name="T70" fmla="*/ 39 w 39"/>
                <a:gd name="T71" fmla="*/ 39 h 61"/>
                <a:gd name="T72" fmla="*/ 39 w 39"/>
                <a:gd name="T73" fmla="*/ 44 h 61"/>
                <a:gd name="T74" fmla="*/ 37 w 39"/>
                <a:gd name="T75" fmla="*/ 49 h 61"/>
                <a:gd name="T76" fmla="*/ 35 w 39"/>
                <a:gd name="T77" fmla="*/ 54 h 61"/>
                <a:gd name="T78" fmla="*/ 32 w 39"/>
                <a:gd name="T79" fmla="*/ 56 h 61"/>
                <a:gd name="T80" fmla="*/ 29 w 39"/>
                <a:gd name="T81" fmla="*/ 58 h 61"/>
                <a:gd name="T82" fmla="*/ 24 w 39"/>
                <a:gd name="T83" fmla="*/ 60 h 61"/>
                <a:gd name="T84" fmla="*/ 19 w 39"/>
                <a:gd name="T85" fmla="*/ 61 h 61"/>
                <a:gd name="T86" fmla="*/ 14 w 39"/>
                <a:gd name="T87" fmla="*/ 60 h 61"/>
                <a:gd name="T88" fmla="*/ 10 w 39"/>
                <a:gd name="T89" fmla="*/ 58 h 61"/>
                <a:gd name="T90" fmla="*/ 5 w 39"/>
                <a:gd name="T91" fmla="*/ 56 h 61"/>
                <a:gd name="T92" fmla="*/ 3 w 39"/>
                <a:gd name="T93" fmla="*/ 52 h 61"/>
                <a:gd name="T94" fmla="*/ 0 w 39"/>
                <a:gd name="T95" fmla="*/ 49 h 61"/>
                <a:gd name="T96" fmla="*/ 0 w 39"/>
                <a:gd name="T9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1">
                  <a:moveTo>
                    <a:pt x="0" y="44"/>
                  </a:moveTo>
                  <a:lnTo>
                    <a:pt x="8" y="43"/>
                  </a:lnTo>
                  <a:lnTo>
                    <a:pt x="9" y="47"/>
                  </a:lnTo>
                  <a:lnTo>
                    <a:pt x="11" y="51"/>
                  </a:lnTo>
                  <a:lnTo>
                    <a:pt x="15" y="52"/>
                  </a:lnTo>
                  <a:lnTo>
                    <a:pt x="19" y="54"/>
                  </a:lnTo>
                  <a:lnTo>
                    <a:pt x="22" y="52"/>
                  </a:lnTo>
                  <a:lnTo>
                    <a:pt x="26" y="51"/>
                  </a:lnTo>
                  <a:lnTo>
                    <a:pt x="29" y="50"/>
                  </a:lnTo>
                  <a:lnTo>
                    <a:pt x="30" y="46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29" y="29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0" y="30"/>
                  </a:lnTo>
                  <a:lnTo>
                    <a:pt x="7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14" y="7"/>
                  </a:lnTo>
                  <a:lnTo>
                    <a:pt x="10" y="23"/>
                  </a:lnTo>
                  <a:lnTo>
                    <a:pt x="16" y="21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7" y="29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7" y="49"/>
                  </a:lnTo>
                  <a:lnTo>
                    <a:pt x="35" y="54"/>
                  </a:lnTo>
                  <a:lnTo>
                    <a:pt x="32" y="56"/>
                  </a:lnTo>
                  <a:lnTo>
                    <a:pt x="29" y="58"/>
                  </a:lnTo>
                  <a:lnTo>
                    <a:pt x="24" y="60"/>
                  </a:lnTo>
                  <a:lnTo>
                    <a:pt x="19" y="61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1231" y="815"/>
              <a:ext cx="30" cy="2990"/>
            </a:xfrm>
            <a:custGeom>
              <a:avLst/>
              <a:gdLst>
                <a:gd name="T0" fmla="*/ 30 w 30"/>
                <a:gd name="T1" fmla="*/ 5 h 2990"/>
                <a:gd name="T2" fmla="*/ 30 w 30"/>
                <a:gd name="T3" fmla="*/ 0 h 2990"/>
                <a:gd name="T4" fmla="*/ 0 w 30"/>
                <a:gd name="T5" fmla="*/ 0 h 2990"/>
                <a:gd name="T6" fmla="*/ 0 w 30"/>
                <a:gd name="T7" fmla="*/ 5 h 2990"/>
                <a:gd name="T8" fmla="*/ 30 w 30"/>
                <a:gd name="T9" fmla="*/ 5 h 2990"/>
                <a:gd name="T10" fmla="*/ 30 w 30"/>
                <a:gd name="T11" fmla="*/ 432 h 2990"/>
                <a:gd name="T12" fmla="*/ 30 w 30"/>
                <a:gd name="T13" fmla="*/ 427 h 2990"/>
                <a:gd name="T14" fmla="*/ 0 w 30"/>
                <a:gd name="T15" fmla="*/ 427 h 2990"/>
                <a:gd name="T16" fmla="*/ 0 w 30"/>
                <a:gd name="T17" fmla="*/ 432 h 2990"/>
                <a:gd name="T18" fmla="*/ 30 w 30"/>
                <a:gd name="T19" fmla="*/ 432 h 2990"/>
                <a:gd name="T20" fmla="*/ 30 w 30"/>
                <a:gd name="T21" fmla="*/ 858 h 2990"/>
                <a:gd name="T22" fmla="*/ 30 w 30"/>
                <a:gd name="T23" fmla="*/ 853 h 2990"/>
                <a:gd name="T24" fmla="*/ 0 w 30"/>
                <a:gd name="T25" fmla="*/ 853 h 2990"/>
                <a:gd name="T26" fmla="*/ 0 w 30"/>
                <a:gd name="T27" fmla="*/ 858 h 2990"/>
                <a:gd name="T28" fmla="*/ 30 w 30"/>
                <a:gd name="T29" fmla="*/ 858 h 2990"/>
                <a:gd name="T30" fmla="*/ 30 w 30"/>
                <a:gd name="T31" fmla="*/ 1284 h 2990"/>
                <a:gd name="T32" fmla="*/ 30 w 30"/>
                <a:gd name="T33" fmla="*/ 1279 h 2990"/>
                <a:gd name="T34" fmla="*/ 0 w 30"/>
                <a:gd name="T35" fmla="*/ 1279 h 2990"/>
                <a:gd name="T36" fmla="*/ 0 w 30"/>
                <a:gd name="T37" fmla="*/ 1284 h 2990"/>
                <a:gd name="T38" fmla="*/ 30 w 30"/>
                <a:gd name="T39" fmla="*/ 1284 h 2990"/>
                <a:gd name="T40" fmla="*/ 30 w 30"/>
                <a:gd name="T41" fmla="*/ 1710 h 2990"/>
                <a:gd name="T42" fmla="*/ 30 w 30"/>
                <a:gd name="T43" fmla="*/ 1705 h 2990"/>
                <a:gd name="T44" fmla="*/ 0 w 30"/>
                <a:gd name="T45" fmla="*/ 1705 h 2990"/>
                <a:gd name="T46" fmla="*/ 0 w 30"/>
                <a:gd name="T47" fmla="*/ 1710 h 2990"/>
                <a:gd name="T48" fmla="*/ 30 w 30"/>
                <a:gd name="T49" fmla="*/ 1710 h 2990"/>
                <a:gd name="T50" fmla="*/ 30 w 30"/>
                <a:gd name="T51" fmla="*/ 2137 h 2990"/>
                <a:gd name="T52" fmla="*/ 30 w 30"/>
                <a:gd name="T53" fmla="*/ 2132 h 2990"/>
                <a:gd name="T54" fmla="*/ 0 w 30"/>
                <a:gd name="T55" fmla="*/ 2132 h 2990"/>
                <a:gd name="T56" fmla="*/ 0 w 30"/>
                <a:gd name="T57" fmla="*/ 2137 h 2990"/>
                <a:gd name="T58" fmla="*/ 30 w 30"/>
                <a:gd name="T59" fmla="*/ 2137 h 2990"/>
                <a:gd name="T60" fmla="*/ 30 w 30"/>
                <a:gd name="T61" fmla="*/ 2563 h 2990"/>
                <a:gd name="T62" fmla="*/ 30 w 30"/>
                <a:gd name="T63" fmla="*/ 2558 h 2990"/>
                <a:gd name="T64" fmla="*/ 0 w 30"/>
                <a:gd name="T65" fmla="*/ 2558 h 2990"/>
                <a:gd name="T66" fmla="*/ 0 w 30"/>
                <a:gd name="T67" fmla="*/ 2563 h 2990"/>
                <a:gd name="T68" fmla="*/ 30 w 30"/>
                <a:gd name="T69" fmla="*/ 2563 h 2990"/>
                <a:gd name="T70" fmla="*/ 0 w 30"/>
                <a:gd name="T71" fmla="*/ 2985 h 2990"/>
                <a:gd name="T72" fmla="*/ 0 w 30"/>
                <a:gd name="T73" fmla="*/ 2990 h 2990"/>
                <a:gd name="T74" fmla="*/ 30 w 30"/>
                <a:gd name="T75" fmla="*/ 2990 h 2990"/>
                <a:gd name="T76" fmla="*/ 30 w 30"/>
                <a:gd name="T77" fmla="*/ 2985 h 2990"/>
                <a:gd name="T78" fmla="*/ 0 w 30"/>
                <a:gd name="T79" fmla="*/ 2985 h 2990"/>
                <a:gd name="T80" fmla="*/ 30 w 30"/>
                <a:gd name="T81" fmla="*/ 2990 h 2990"/>
                <a:gd name="T82" fmla="*/ 30 w 30"/>
                <a:gd name="T83" fmla="*/ 2985 h 2990"/>
                <a:gd name="T84" fmla="*/ 0 w 30"/>
                <a:gd name="T85" fmla="*/ 2985 h 2990"/>
                <a:gd name="T86" fmla="*/ 0 w 30"/>
                <a:gd name="T87" fmla="*/ 2990 h 2990"/>
                <a:gd name="T88" fmla="*/ 30 w 30"/>
                <a:gd name="T89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2990">
                  <a:moveTo>
                    <a:pt x="30" y="5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0" y="5"/>
                  </a:lnTo>
                  <a:close/>
                  <a:moveTo>
                    <a:pt x="30" y="432"/>
                  </a:moveTo>
                  <a:lnTo>
                    <a:pt x="30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30" y="432"/>
                  </a:lnTo>
                  <a:close/>
                  <a:moveTo>
                    <a:pt x="30" y="858"/>
                  </a:moveTo>
                  <a:lnTo>
                    <a:pt x="30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30" y="858"/>
                  </a:lnTo>
                  <a:close/>
                  <a:moveTo>
                    <a:pt x="30" y="1284"/>
                  </a:moveTo>
                  <a:lnTo>
                    <a:pt x="30" y="1279"/>
                  </a:lnTo>
                  <a:lnTo>
                    <a:pt x="0" y="1279"/>
                  </a:lnTo>
                  <a:lnTo>
                    <a:pt x="0" y="1284"/>
                  </a:lnTo>
                  <a:lnTo>
                    <a:pt x="30" y="1284"/>
                  </a:lnTo>
                  <a:close/>
                  <a:moveTo>
                    <a:pt x="30" y="1710"/>
                  </a:moveTo>
                  <a:lnTo>
                    <a:pt x="30" y="1705"/>
                  </a:lnTo>
                  <a:lnTo>
                    <a:pt x="0" y="1705"/>
                  </a:lnTo>
                  <a:lnTo>
                    <a:pt x="0" y="1710"/>
                  </a:lnTo>
                  <a:lnTo>
                    <a:pt x="30" y="1710"/>
                  </a:lnTo>
                  <a:close/>
                  <a:moveTo>
                    <a:pt x="30" y="2137"/>
                  </a:moveTo>
                  <a:lnTo>
                    <a:pt x="30" y="2132"/>
                  </a:lnTo>
                  <a:lnTo>
                    <a:pt x="0" y="2132"/>
                  </a:lnTo>
                  <a:lnTo>
                    <a:pt x="0" y="2137"/>
                  </a:lnTo>
                  <a:lnTo>
                    <a:pt x="30" y="2137"/>
                  </a:lnTo>
                  <a:close/>
                  <a:moveTo>
                    <a:pt x="30" y="2563"/>
                  </a:moveTo>
                  <a:lnTo>
                    <a:pt x="30" y="2558"/>
                  </a:lnTo>
                  <a:lnTo>
                    <a:pt x="0" y="2558"/>
                  </a:lnTo>
                  <a:lnTo>
                    <a:pt x="0" y="2563"/>
                  </a:lnTo>
                  <a:lnTo>
                    <a:pt x="30" y="2563"/>
                  </a:lnTo>
                  <a:close/>
                  <a:moveTo>
                    <a:pt x="0" y="2985"/>
                  </a:moveTo>
                  <a:lnTo>
                    <a:pt x="0" y="2990"/>
                  </a:lnTo>
                  <a:lnTo>
                    <a:pt x="30" y="2990"/>
                  </a:lnTo>
                  <a:lnTo>
                    <a:pt x="30" y="2985"/>
                  </a:lnTo>
                  <a:lnTo>
                    <a:pt x="0" y="2985"/>
                  </a:lnTo>
                  <a:close/>
                  <a:moveTo>
                    <a:pt x="30" y="2990"/>
                  </a:moveTo>
                  <a:lnTo>
                    <a:pt x="30" y="2985"/>
                  </a:lnTo>
                  <a:lnTo>
                    <a:pt x="0" y="2985"/>
                  </a:lnTo>
                  <a:lnTo>
                    <a:pt x="0" y="2990"/>
                  </a:lnTo>
                  <a:lnTo>
                    <a:pt x="30" y="29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1246" y="815"/>
              <a:ext cx="15" cy="2990"/>
            </a:xfrm>
            <a:custGeom>
              <a:avLst/>
              <a:gdLst>
                <a:gd name="T0" fmla="*/ 15 w 15"/>
                <a:gd name="T1" fmla="*/ 5 h 2990"/>
                <a:gd name="T2" fmla="*/ 15 w 15"/>
                <a:gd name="T3" fmla="*/ 0 h 2990"/>
                <a:gd name="T4" fmla="*/ 0 w 15"/>
                <a:gd name="T5" fmla="*/ 0 h 2990"/>
                <a:gd name="T6" fmla="*/ 0 w 15"/>
                <a:gd name="T7" fmla="*/ 5 h 2990"/>
                <a:gd name="T8" fmla="*/ 15 w 15"/>
                <a:gd name="T9" fmla="*/ 5 h 2990"/>
                <a:gd name="T10" fmla="*/ 15 w 15"/>
                <a:gd name="T11" fmla="*/ 432 h 2990"/>
                <a:gd name="T12" fmla="*/ 15 w 15"/>
                <a:gd name="T13" fmla="*/ 427 h 2990"/>
                <a:gd name="T14" fmla="*/ 0 w 15"/>
                <a:gd name="T15" fmla="*/ 427 h 2990"/>
                <a:gd name="T16" fmla="*/ 0 w 15"/>
                <a:gd name="T17" fmla="*/ 432 h 2990"/>
                <a:gd name="T18" fmla="*/ 15 w 15"/>
                <a:gd name="T19" fmla="*/ 432 h 2990"/>
                <a:gd name="T20" fmla="*/ 15 w 15"/>
                <a:gd name="T21" fmla="*/ 858 h 2990"/>
                <a:gd name="T22" fmla="*/ 15 w 15"/>
                <a:gd name="T23" fmla="*/ 853 h 2990"/>
                <a:gd name="T24" fmla="*/ 0 w 15"/>
                <a:gd name="T25" fmla="*/ 853 h 2990"/>
                <a:gd name="T26" fmla="*/ 0 w 15"/>
                <a:gd name="T27" fmla="*/ 858 h 2990"/>
                <a:gd name="T28" fmla="*/ 15 w 15"/>
                <a:gd name="T29" fmla="*/ 858 h 2990"/>
                <a:gd name="T30" fmla="*/ 15 w 15"/>
                <a:gd name="T31" fmla="*/ 1284 h 2990"/>
                <a:gd name="T32" fmla="*/ 15 w 15"/>
                <a:gd name="T33" fmla="*/ 1279 h 2990"/>
                <a:gd name="T34" fmla="*/ 0 w 15"/>
                <a:gd name="T35" fmla="*/ 1279 h 2990"/>
                <a:gd name="T36" fmla="*/ 0 w 15"/>
                <a:gd name="T37" fmla="*/ 1284 h 2990"/>
                <a:gd name="T38" fmla="*/ 15 w 15"/>
                <a:gd name="T39" fmla="*/ 1284 h 2990"/>
                <a:gd name="T40" fmla="*/ 15 w 15"/>
                <a:gd name="T41" fmla="*/ 1710 h 2990"/>
                <a:gd name="T42" fmla="*/ 15 w 15"/>
                <a:gd name="T43" fmla="*/ 1705 h 2990"/>
                <a:gd name="T44" fmla="*/ 0 w 15"/>
                <a:gd name="T45" fmla="*/ 1705 h 2990"/>
                <a:gd name="T46" fmla="*/ 0 w 15"/>
                <a:gd name="T47" fmla="*/ 1710 h 2990"/>
                <a:gd name="T48" fmla="*/ 15 w 15"/>
                <a:gd name="T49" fmla="*/ 1710 h 2990"/>
                <a:gd name="T50" fmla="*/ 15 w 15"/>
                <a:gd name="T51" fmla="*/ 2137 h 2990"/>
                <a:gd name="T52" fmla="*/ 15 w 15"/>
                <a:gd name="T53" fmla="*/ 2132 h 2990"/>
                <a:gd name="T54" fmla="*/ 0 w 15"/>
                <a:gd name="T55" fmla="*/ 2132 h 2990"/>
                <a:gd name="T56" fmla="*/ 0 w 15"/>
                <a:gd name="T57" fmla="*/ 2137 h 2990"/>
                <a:gd name="T58" fmla="*/ 15 w 15"/>
                <a:gd name="T59" fmla="*/ 2137 h 2990"/>
                <a:gd name="T60" fmla="*/ 15 w 15"/>
                <a:gd name="T61" fmla="*/ 2563 h 2990"/>
                <a:gd name="T62" fmla="*/ 15 w 15"/>
                <a:gd name="T63" fmla="*/ 2558 h 2990"/>
                <a:gd name="T64" fmla="*/ 0 w 15"/>
                <a:gd name="T65" fmla="*/ 2558 h 2990"/>
                <a:gd name="T66" fmla="*/ 0 w 15"/>
                <a:gd name="T67" fmla="*/ 2563 h 2990"/>
                <a:gd name="T68" fmla="*/ 15 w 15"/>
                <a:gd name="T69" fmla="*/ 2563 h 2990"/>
                <a:gd name="T70" fmla="*/ 15 w 15"/>
                <a:gd name="T71" fmla="*/ 2990 h 2990"/>
                <a:gd name="T72" fmla="*/ 15 w 15"/>
                <a:gd name="T73" fmla="*/ 2985 h 2990"/>
                <a:gd name="T74" fmla="*/ 0 w 15"/>
                <a:gd name="T75" fmla="*/ 2985 h 2990"/>
                <a:gd name="T76" fmla="*/ 0 w 15"/>
                <a:gd name="T77" fmla="*/ 2990 h 2990"/>
                <a:gd name="T78" fmla="*/ 15 w 15"/>
                <a:gd name="T79" fmla="*/ 299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2990">
                  <a:moveTo>
                    <a:pt x="15" y="5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5" y="5"/>
                  </a:lnTo>
                  <a:close/>
                  <a:moveTo>
                    <a:pt x="15" y="432"/>
                  </a:moveTo>
                  <a:lnTo>
                    <a:pt x="15" y="427"/>
                  </a:lnTo>
                  <a:lnTo>
                    <a:pt x="0" y="427"/>
                  </a:lnTo>
                  <a:lnTo>
                    <a:pt x="0" y="432"/>
                  </a:lnTo>
                  <a:lnTo>
                    <a:pt x="15" y="432"/>
                  </a:lnTo>
                  <a:close/>
                  <a:moveTo>
                    <a:pt x="15" y="858"/>
                  </a:moveTo>
                  <a:lnTo>
                    <a:pt x="15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15" y="858"/>
                  </a:lnTo>
                  <a:close/>
                  <a:moveTo>
                    <a:pt x="15" y="1284"/>
                  </a:moveTo>
                  <a:lnTo>
                    <a:pt x="15" y="1279"/>
                  </a:lnTo>
                  <a:lnTo>
                    <a:pt x="0" y="1279"/>
                  </a:lnTo>
                  <a:lnTo>
                    <a:pt x="0" y="1284"/>
                  </a:lnTo>
                  <a:lnTo>
                    <a:pt x="15" y="1284"/>
                  </a:lnTo>
                  <a:close/>
                  <a:moveTo>
                    <a:pt x="15" y="1710"/>
                  </a:moveTo>
                  <a:lnTo>
                    <a:pt x="15" y="1705"/>
                  </a:lnTo>
                  <a:lnTo>
                    <a:pt x="0" y="1705"/>
                  </a:lnTo>
                  <a:lnTo>
                    <a:pt x="0" y="1710"/>
                  </a:lnTo>
                  <a:lnTo>
                    <a:pt x="15" y="1710"/>
                  </a:lnTo>
                  <a:close/>
                  <a:moveTo>
                    <a:pt x="15" y="2137"/>
                  </a:moveTo>
                  <a:lnTo>
                    <a:pt x="15" y="2132"/>
                  </a:lnTo>
                  <a:lnTo>
                    <a:pt x="0" y="2132"/>
                  </a:lnTo>
                  <a:lnTo>
                    <a:pt x="0" y="2137"/>
                  </a:lnTo>
                  <a:lnTo>
                    <a:pt x="15" y="2137"/>
                  </a:lnTo>
                  <a:close/>
                  <a:moveTo>
                    <a:pt x="15" y="2563"/>
                  </a:moveTo>
                  <a:lnTo>
                    <a:pt x="15" y="2558"/>
                  </a:lnTo>
                  <a:lnTo>
                    <a:pt x="0" y="2558"/>
                  </a:lnTo>
                  <a:lnTo>
                    <a:pt x="0" y="2563"/>
                  </a:lnTo>
                  <a:lnTo>
                    <a:pt x="15" y="2563"/>
                  </a:lnTo>
                  <a:close/>
                  <a:moveTo>
                    <a:pt x="15" y="2990"/>
                  </a:moveTo>
                  <a:lnTo>
                    <a:pt x="15" y="2985"/>
                  </a:lnTo>
                  <a:lnTo>
                    <a:pt x="0" y="2985"/>
                  </a:lnTo>
                  <a:lnTo>
                    <a:pt x="0" y="2990"/>
                  </a:lnTo>
                  <a:lnTo>
                    <a:pt x="15" y="29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967" y="2584"/>
              <a:ext cx="62" cy="47"/>
            </a:xfrm>
            <a:custGeom>
              <a:avLst/>
              <a:gdLst>
                <a:gd name="T0" fmla="*/ 62 w 62"/>
                <a:gd name="T1" fmla="*/ 28 h 47"/>
                <a:gd name="T2" fmla="*/ 8 w 62"/>
                <a:gd name="T3" fmla="*/ 28 h 47"/>
                <a:gd name="T4" fmla="*/ 8 w 62"/>
                <a:gd name="T5" fmla="*/ 47 h 47"/>
                <a:gd name="T6" fmla="*/ 0 w 62"/>
                <a:gd name="T7" fmla="*/ 47 h 47"/>
                <a:gd name="T8" fmla="*/ 0 w 62"/>
                <a:gd name="T9" fmla="*/ 0 h 47"/>
                <a:gd name="T10" fmla="*/ 8 w 62"/>
                <a:gd name="T11" fmla="*/ 0 h 47"/>
                <a:gd name="T12" fmla="*/ 8 w 62"/>
                <a:gd name="T13" fmla="*/ 19 h 47"/>
                <a:gd name="T14" fmla="*/ 62 w 62"/>
                <a:gd name="T15" fmla="*/ 19 h 47"/>
                <a:gd name="T16" fmla="*/ 62 w 62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7">
                  <a:moveTo>
                    <a:pt x="62" y="28"/>
                  </a:moveTo>
                  <a:lnTo>
                    <a:pt x="8" y="28"/>
                  </a:lnTo>
                  <a:lnTo>
                    <a:pt x="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2" y="19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967" y="2568"/>
              <a:ext cx="62" cy="7"/>
            </a:xfrm>
            <a:custGeom>
              <a:avLst/>
              <a:gdLst>
                <a:gd name="T0" fmla="*/ 9 w 62"/>
                <a:gd name="T1" fmla="*/ 7 h 7"/>
                <a:gd name="T2" fmla="*/ 0 w 62"/>
                <a:gd name="T3" fmla="*/ 7 h 7"/>
                <a:gd name="T4" fmla="*/ 0 w 62"/>
                <a:gd name="T5" fmla="*/ 0 h 7"/>
                <a:gd name="T6" fmla="*/ 9 w 62"/>
                <a:gd name="T7" fmla="*/ 0 h 7"/>
                <a:gd name="T8" fmla="*/ 9 w 62"/>
                <a:gd name="T9" fmla="*/ 7 h 7"/>
                <a:gd name="T10" fmla="*/ 62 w 62"/>
                <a:gd name="T11" fmla="*/ 7 h 7"/>
                <a:gd name="T12" fmla="*/ 18 w 62"/>
                <a:gd name="T13" fmla="*/ 7 h 7"/>
                <a:gd name="T14" fmla="*/ 18 w 62"/>
                <a:gd name="T15" fmla="*/ 0 h 7"/>
                <a:gd name="T16" fmla="*/ 62 w 62"/>
                <a:gd name="T17" fmla="*/ 0 h 7"/>
                <a:gd name="T18" fmla="*/ 62 w 62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">
                  <a:moveTo>
                    <a:pt x="9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7"/>
                  </a:lnTo>
                  <a:close/>
                  <a:moveTo>
                    <a:pt x="62" y="7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62" y="0"/>
                  </a:lnTo>
                  <a:lnTo>
                    <a:pt x="62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983" y="2497"/>
              <a:ext cx="46" cy="61"/>
            </a:xfrm>
            <a:custGeom>
              <a:avLst/>
              <a:gdLst>
                <a:gd name="T0" fmla="*/ 46 w 46"/>
                <a:gd name="T1" fmla="*/ 61 h 61"/>
                <a:gd name="T2" fmla="*/ 2 w 46"/>
                <a:gd name="T3" fmla="*/ 61 h 61"/>
                <a:gd name="T4" fmla="*/ 2 w 46"/>
                <a:gd name="T5" fmla="*/ 52 h 61"/>
                <a:gd name="T6" fmla="*/ 8 w 46"/>
                <a:gd name="T7" fmla="*/ 52 h 61"/>
                <a:gd name="T8" fmla="*/ 5 w 46"/>
                <a:gd name="T9" fmla="*/ 50 h 61"/>
                <a:gd name="T10" fmla="*/ 3 w 46"/>
                <a:gd name="T11" fmla="*/ 48 h 61"/>
                <a:gd name="T12" fmla="*/ 2 w 46"/>
                <a:gd name="T13" fmla="*/ 44 h 61"/>
                <a:gd name="T14" fmla="*/ 0 w 46"/>
                <a:gd name="T15" fmla="*/ 40 h 61"/>
                <a:gd name="T16" fmla="*/ 2 w 46"/>
                <a:gd name="T17" fmla="*/ 35 h 61"/>
                <a:gd name="T18" fmla="*/ 3 w 46"/>
                <a:gd name="T19" fmla="*/ 32 h 61"/>
                <a:gd name="T20" fmla="*/ 5 w 46"/>
                <a:gd name="T21" fmla="*/ 29 h 61"/>
                <a:gd name="T22" fmla="*/ 9 w 46"/>
                <a:gd name="T23" fmla="*/ 28 h 61"/>
                <a:gd name="T24" fmla="*/ 5 w 46"/>
                <a:gd name="T25" fmla="*/ 24 h 61"/>
                <a:gd name="T26" fmla="*/ 3 w 46"/>
                <a:gd name="T27" fmla="*/ 22 h 61"/>
                <a:gd name="T28" fmla="*/ 2 w 46"/>
                <a:gd name="T29" fmla="*/ 18 h 61"/>
                <a:gd name="T30" fmla="*/ 0 w 46"/>
                <a:gd name="T31" fmla="*/ 13 h 61"/>
                <a:gd name="T32" fmla="*/ 0 w 46"/>
                <a:gd name="T33" fmla="*/ 10 h 61"/>
                <a:gd name="T34" fmla="*/ 2 w 46"/>
                <a:gd name="T35" fmla="*/ 6 h 61"/>
                <a:gd name="T36" fmla="*/ 4 w 46"/>
                <a:gd name="T37" fmla="*/ 4 h 61"/>
                <a:gd name="T38" fmla="*/ 6 w 46"/>
                <a:gd name="T39" fmla="*/ 1 h 61"/>
                <a:gd name="T40" fmla="*/ 10 w 46"/>
                <a:gd name="T41" fmla="*/ 0 h 61"/>
                <a:gd name="T42" fmla="*/ 15 w 46"/>
                <a:gd name="T43" fmla="*/ 0 h 61"/>
                <a:gd name="T44" fmla="*/ 46 w 46"/>
                <a:gd name="T45" fmla="*/ 0 h 61"/>
                <a:gd name="T46" fmla="*/ 46 w 46"/>
                <a:gd name="T47" fmla="*/ 9 h 61"/>
                <a:gd name="T48" fmla="*/ 19 w 46"/>
                <a:gd name="T49" fmla="*/ 9 h 61"/>
                <a:gd name="T50" fmla="*/ 14 w 46"/>
                <a:gd name="T51" fmla="*/ 9 h 61"/>
                <a:gd name="T52" fmla="*/ 11 w 46"/>
                <a:gd name="T53" fmla="*/ 9 h 61"/>
                <a:gd name="T54" fmla="*/ 10 w 46"/>
                <a:gd name="T55" fmla="*/ 10 h 61"/>
                <a:gd name="T56" fmla="*/ 9 w 46"/>
                <a:gd name="T57" fmla="*/ 11 h 61"/>
                <a:gd name="T58" fmla="*/ 8 w 46"/>
                <a:gd name="T59" fmla="*/ 13 h 61"/>
                <a:gd name="T60" fmla="*/ 8 w 46"/>
                <a:gd name="T61" fmla="*/ 16 h 61"/>
                <a:gd name="T62" fmla="*/ 8 w 46"/>
                <a:gd name="T63" fmla="*/ 20 h 61"/>
                <a:gd name="T64" fmla="*/ 10 w 46"/>
                <a:gd name="T65" fmla="*/ 23 h 61"/>
                <a:gd name="T66" fmla="*/ 13 w 46"/>
                <a:gd name="T67" fmla="*/ 26 h 61"/>
                <a:gd name="T68" fmla="*/ 16 w 46"/>
                <a:gd name="T69" fmla="*/ 26 h 61"/>
                <a:gd name="T70" fmla="*/ 20 w 46"/>
                <a:gd name="T71" fmla="*/ 27 h 61"/>
                <a:gd name="T72" fmla="*/ 46 w 46"/>
                <a:gd name="T73" fmla="*/ 27 h 61"/>
                <a:gd name="T74" fmla="*/ 46 w 46"/>
                <a:gd name="T75" fmla="*/ 34 h 61"/>
                <a:gd name="T76" fmla="*/ 17 w 46"/>
                <a:gd name="T77" fmla="*/ 34 h 61"/>
                <a:gd name="T78" fmla="*/ 13 w 46"/>
                <a:gd name="T79" fmla="*/ 35 h 61"/>
                <a:gd name="T80" fmla="*/ 10 w 46"/>
                <a:gd name="T81" fmla="*/ 37 h 61"/>
                <a:gd name="T82" fmla="*/ 8 w 46"/>
                <a:gd name="T83" fmla="*/ 39 h 61"/>
                <a:gd name="T84" fmla="*/ 8 w 46"/>
                <a:gd name="T85" fmla="*/ 42 h 61"/>
                <a:gd name="T86" fmla="*/ 8 w 46"/>
                <a:gd name="T87" fmla="*/ 45 h 61"/>
                <a:gd name="T88" fmla="*/ 9 w 46"/>
                <a:gd name="T89" fmla="*/ 48 h 61"/>
                <a:gd name="T90" fmla="*/ 11 w 46"/>
                <a:gd name="T91" fmla="*/ 50 h 61"/>
                <a:gd name="T92" fmla="*/ 14 w 46"/>
                <a:gd name="T93" fmla="*/ 51 h 61"/>
                <a:gd name="T94" fmla="*/ 17 w 46"/>
                <a:gd name="T95" fmla="*/ 52 h 61"/>
                <a:gd name="T96" fmla="*/ 22 w 46"/>
                <a:gd name="T97" fmla="*/ 52 h 61"/>
                <a:gd name="T98" fmla="*/ 46 w 46"/>
                <a:gd name="T99" fmla="*/ 52 h 61"/>
                <a:gd name="T100" fmla="*/ 46 w 46"/>
                <a:gd name="T10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61">
                  <a:moveTo>
                    <a:pt x="46" y="61"/>
                  </a:moveTo>
                  <a:lnTo>
                    <a:pt x="2" y="61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5" y="29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20" y="27"/>
                  </a:lnTo>
                  <a:lnTo>
                    <a:pt x="46" y="27"/>
                  </a:lnTo>
                  <a:lnTo>
                    <a:pt x="46" y="34"/>
                  </a:lnTo>
                  <a:lnTo>
                    <a:pt x="17" y="34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22" y="52"/>
                  </a:lnTo>
                  <a:lnTo>
                    <a:pt x="46" y="52"/>
                  </a:lnTo>
                  <a:lnTo>
                    <a:pt x="4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983" y="2448"/>
              <a:ext cx="47" cy="40"/>
            </a:xfrm>
            <a:custGeom>
              <a:avLst/>
              <a:gdLst>
                <a:gd name="T0" fmla="*/ 32 w 47"/>
                <a:gd name="T1" fmla="*/ 7 h 40"/>
                <a:gd name="T2" fmla="*/ 33 w 47"/>
                <a:gd name="T3" fmla="*/ 0 h 40"/>
                <a:gd name="T4" fmla="*/ 37 w 47"/>
                <a:gd name="T5" fmla="*/ 1 h 40"/>
                <a:gd name="T6" fmla="*/ 41 w 47"/>
                <a:gd name="T7" fmla="*/ 4 h 40"/>
                <a:gd name="T8" fmla="*/ 43 w 47"/>
                <a:gd name="T9" fmla="*/ 7 h 40"/>
                <a:gd name="T10" fmla="*/ 44 w 47"/>
                <a:gd name="T11" fmla="*/ 10 h 40"/>
                <a:gd name="T12" fmla="*/ 46 w 47"/>
                <a:gd name="T13" fmla="*/ 15 h 40"/>
                <a:gd name="T14" fmla="*/ 47 w 47"/>
                <a:gd name="T15" fmla="*/ 20 h 40"/>
                <a:gd name="T16" fmla="*/ 46 w 47"/>
                <a:gd name="T17" fmla="*/ 26 h 40"/>
                <a:gd name="T18" fmla="*/ 43 w 47"/>
                <a:gd name="T19" fmla="*/ 31 h 40"/>
                <a:gd name="T20" fmla="*/ 41 w 47"/>
                <a:gd name="T21" fmla="*/ 34 h 40"/>
                <a:gd name="T22" fmla="*/ 36 w 47"/>
                <a:gd name="T23" fmla="*/ 38 h 40"/>
                <a:gd name="T24" fmla="*/ 30 w 47"/>
                <a:gd name="T25" fmla="*/ 39 h 40"/>
                <a:gd name="T26" fmla="*/ 24 w 47"/>
                <a:gd name="T27" fmla="*/ 40 h 40"/>
                <a:gd name="T28" fmla="*/ 17 w 47"/>
                <a:gd name="T29" fmla="*/ 39 h 40"/>
                <a:gd name="T30" fmla="*/ 11 w 47"/>
                <a:gd name="T31" fmla="*/ 38 h 40"/>
                <a:gd name="T32" fmla="*/ 6 w 47"/>
                <a:gd name="T33" fmla="*/ 34 h 40"/>
                <a:gd name="T34" fmla="*/ 3 w 47"/>
                <a:gd name="T35" fmla="*/ 31 h 40"/>
                <a:gd name="T36" fmla="*/ 2 w 47"/>
                <a:gd name="T37" fmla="*/ 26 h 40"/>
                <a:gd name="T38" fmla="*/ 0 w 47"/>
                <a:gd name="T39" fmla="*/ 20 h 40"/>
                <a:gd name="T40" fmla="*/ 2 w 47"/>
                <a:gd name="T41" fmla="*/ 15 h 40"/>
                <a:gd name="T42" fmla="*/ 3 w 47"/>
                <a:gd name="T43" fmla="*/ 10 h 40"/>
                <a:gd name="T44" fmla="*/ 6 w 47"/>
                <a:gd name="T45" fmla="*/ 5 h 40"/>
                <a:gd name="T46" fmla="*/ 11 w 47"/>
                <a:gd name="T47" fmla="*/ 3 h 40"/>
                <a:gd name="T48" fmla="*/ 16 w 47"/>
                <a:gd name="T49" fmla="*/ 0 h 40"/>
                <a:gd name="T50" fmla="*/ 24 w 47"/>
                <a:gd name="T51" fmla="*/ 0 h 40"/>
                <a:gd name="T52" fmla="*/ 25 w 47"/>
                <a:gd name="T53" fmla="*/ 0 h 40"/>
                <a:gd name="T54" fmla="*/ 25 w 47"/>
                <a:gd name="T55" fmla="*/ 32 h 40"/>
                <a:gd name="T56" fmla="*/ 30 w 47"/>
                <a:gd name="T57" fmla="*/ 32 h 40"/>
                <a:gd name="T58" fmla="*/ 33 w 47"/>
                <a:gd name="T59" fmla="*/ 31 h 40"/>
                <a:gd name="T60" fmla="*/ 36 w 47"/>
                <a:gd name="T61" fmla="*/ 28 h 40"/>
                <a:gd name="T62" fmla="*/ 37 w 47"/>
                <a:gd name="T63" fmla="*/ 26 h 40"/>
                <a:gd name="T64" fmla="*/ 38 w 47"/>
                <a:gd name="T65" fmla="*/ 23 h 40"/>
                <a:gd name="T66" fmla="*/ 39 w 47"/>
                <a:gd name="T67" fmla="*/ 20 h 40"/>
                <a:gd name="T68" fmla="*/ 38 w 47"/>
                <a:gd name="T69" fmla="*/ 16 h 40"/>
                <a:gd name="T70" fmla="*/ 37 w 47"/>
                <a:gd name="T71" fmla="*/ 12 h 40"/>
                <a:gd name="T72" fmla="*/ 36 w 47"/>
                <a:gd name="T73" fmla="*/ 10 h 40"/>
                <a:gd name="T74" fmla="*/ 32 w 47"/>
                <a:gd name="T75" fmla="*/ 7 h 40"/>
                <a:gd name="T76" fmla="*/ 17 w 47"/>
                <a:gd name="T77" fmla="*/ 32 h 40"/>
                <a:gd name="T78" fmla="*/ 17 w 47"/>
                <a:gd name="T79" fmla="*/ 7 h 40"/>
                <a:gd name="T80" fmla="*/ 14 w 47"/>
                <a:gd name="T81" fmla="*/ 9 h 40"/>
                <a:gd name="T82" fmla="*/ 11 w 47"/>
                <a:gd name="T83" fmla="*/ 11 h 40"/>
                <a:gd name="T84" fmla="*/ 9 w 47"/>
                <a:gd name="T85" fmla="*/ 14 h 40"/>
                <a:gd name="T86" fmla="*/ 8 w 47"/>
                <a:gd name="T87" fmla="*/ 16 h 40"/>
                <a:gd name="T88" fmla="*/ 8 w 47"/>
                <a:gd name="T89" fmla="*/ 20 h 40"/>
                <a:gd name="T90" fmla="*/ 8 w 47"/>
                <a:gd name="T91" fmla="*/ 25 h 40"/>
                <a:gd name="T92" fmla="*/ 10 w 47"/>
                <a:gd name="T93" fmla="*/ 28 h 40"/>
                <a:gd name="T94" fmla="*/ 13 w 47"/>
                <a:gd name="T95" fmla="*/ 31 h 40"/>
                <a:gd name="T96" fmla="*/ 15 w 47"/>
                <a:gd name="T97" fmla="*/ 32 h 40"/>
                <a:gd name="T98" fmla="*/ 17 w 47"/>
                <a:gd name="T9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0">
                  <a:moveTo>
                    <a:pt x="32" y="7"/>
                  </a:moveTo>
                  <a:lnTo>
                    <a:pt x="33" y="0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3" y="7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7" y="20"/>
                  </a:lnTo>
                  <a:lnTo>
                    <a:pt x="46" y="26"/>
                  </a:lnTo>
                  <a:lnTo>
                    <a:pt x="43" y="31"/>
                  </a:lnTo>
                  <a:lnTo>
                    <a:pt x="41" y="34"/>
                  </a:lnTo>
                  <a:lnTo>
                    <a:pt x="36" y="38"/>
                  </a:lnTo>
                  <a:lnTo>
                    <a:pt x="30" y="39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32"/>
                  </a:lnTo>
                  <a:lnTo>
                    <a:pt x="30" y="32"/>
                  </a:lnTo>
                  <a:lnTo>
                    <a:pt x="33" y="31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2" y="7"/>
                  </a:lnTo>
                  <a:close/>
                  <a:moveTo>
                    <a:pt x="17" y="32"/>
                  </a:moveTo>
                  <a:lnTo>
                    <a:pt x="17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10" y="28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967" y="2420"/>
              <a:ext cx="62" cy="24"/>
            </a:xfrm>
            <a:custGeom>
              <a:avLst/>
              <a:gdLst>
                <a:gd name="T0" fmla="*/ 62 w 62"/>
                <a:gd name="T1" fmla="*/ 24 h 24"/>
                <a:gd name="T2" fmla="*/ 0 w 62"/>
                <a:gd name="T3" fmla="*/ 7 h 24"/>
                <a:gd name="T4" fmla="*/ 0 w 62"/>
                <a:gd name="T5" fmla="*/ 0 h 24"/>
                <a:gd name="T6" fmla="*/ 62 w 62"/>
                <a:gd name="T7" fmla="*/ 18 h 24"/>
                <a:gd name="T8" fmla="*/ 62 w 6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2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62" y="18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983" y="2382"/>
              <a:ext cx="47" cy="36"/>
            </a:xfrm>
            <a:custGeom>
              <a:avLst/>
              <a:gdLst>
                <a:gd name="T0" fmla="*/ 31 w 47"/>
                <a:gd name="T1" fmla="*/ 28 h 36"/>
                <a:gd name="T2" fmla="*/ 37 w 47"/>
                <a:gd name="T3" fmla="*/ 25 h 36"/>
                <a:gd name="T4" fmla="*/ 39 w 47"/>
                <a:gd name="T5" fmla="*/ 17 h 36"/>
                <a:gd name="T6" fmla="*/ 37 w 47"/>
                <a:gd name="T7" fmla="*/ 10 h 36"/>
                <a:gd name="T8" fmla="*/ 33 w 47"/>
                <a:gd name="T9" fmla="*/ 7 h 36"/>
                <a:gd name="T10" fmla="*/ 30 w 47"/>
                <a:gd name="T11" fmla="*/ 11 h 36"/>
                <a:gd name="T12" fmla="*/ 27 w 47"/>
                <a:gd name="T13" fmla="*/ 18 h 36"/>
                <a:gd name="T14" fmla="*/ 24 w 47"/>
                <a:gd name="T15" fmla="*/ 28 h 36"/>
                <a:gd name="T16" fmla="*/ 19 w 47"/>
                <a:gd name="T17" fmla="*/ 33 h 36"/>
                <a:gd name="T18" fmla="*/ 14 w 47"/>
                <a:gd name="T19" fmla="*/ 36 h 36"/>
                <a:gd name="T20" fmla="*/ 8 w 47"/>
                <a:gd name="T21" fmla="*/ 34 h 36"/>
                <a:gd name="T22" fmla="*/ 4 w 47"/>
                <a:gd name="T23" fmla="*/ 31 h 36"/>
                <a:gd name="T24" fmla="*/ 2 w 47"/>
                <a:gd name="T25" fmla="*/ 26 h 36"/>
                <a:gd name="T26" fmla="*/ 0 w 47"/>
                <a:gd name="T27" fmla="*/ 20 h 36"/>
                <a:gd name="T28" fmla="*/ 2 w 47"/>
                <a:gd name="T29" fmla="*/ 11 h 36"/>
                <a:gd name="T30" fmla="*/ 6 w 47"/>
                <a:gd name="T31" fmla="*/ 5 h 36"/>
                <a:gd name="T32" fmla="*/ 13 w 47"/>
                <a:gd name="T33" fmla="*/ 3 h 36"/>
                <a:gd name="T34" fmla="*/ 11 w 47"/>
                <a:gd name="T35" fmla="*/ 11 h 36"/>
                <a:gd name="T36" fmla="*/ 8 w 47"/>
                <a:gd name="T37" fmla="*/ 16 h 36"/>
                <a:gd name="T38" fmla="*/ 8 w 47"/>
                <a:gd name="T39" fmla="*/ 22 h 36"/>
                <a:gd name="T40" fmla="*/ 10 w 47"/>
                <a:gd name="T41" fmla="*/ 27 h 36"/>
                <a:gd name="T42" fmla="*/ 15 w 47"/>
                <a:gd name="T43" fmla="*/ 27 h 36"/>
                <a:gd name="T44" fmla="*/ 16 w 47"/>
                <a:gd name="T45" fmla="*/ 23 h 36"/>
                <a:gd name="T46" fmla="*/ 19 w 47"/>
                <a:gd name="T47" fmla="*/ 18 h 36"/>
                <a:gd name="T48" fmla="*/ 21 w 47"/>
                <a:gd name="T49" fmla="*/ 7 h 36"/>
                <a:gd name="T50" fmla="*/ 26 w 47"/>
                <a:gd name="T51" fmla="*/ 3 h 36"/>
                <a:gd name="T52" fmla="*/ 32 w 47"/>
                <a:gd name="T53" fmla="*/ 0 h 36"/>
                <a:gd name="T54" fmla="*/ 39 w 47"/>
                <a:gd name="T55" fmla="*/ 3 h 36"/>
                <a:gd name="T56" fmla="*/ 44 w 47"/>
                <a:gd name="T57" fmla="*/ 9 h 36"/>
                <a:gd name="T58" fmla="*/ 47 w 47"/>
                <a:gd name="T59" fmla="*/ 17 h 36"/>
                <a:gd name="T60" fmla="*/ 44 w 47"/>
                <a:gd name="T61" fmla="*/ 27 h 36"/>
                <a:gd name="T62" fmla="*/ 39 w 47"/>
                <a:gd name="T63" fmla="*/ 33 h 36"/>
                <a:gd name="T64" fmla="*/ 32 w 47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36">
                  <a:moveTo>
                    <a:pt x="32" y="36"/>
                  </a:moveTo>
                  <a:lnTo>
                    <a:pt x="31" y="28"/>
                  </a:lnTo>
                  <a:lnTo>
                    <a:pt x="35" y="27"/>
                  </a:lnTo>
                  <a:lnTo>
                    <a:pt x="37" y="25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7" y="18"/>
                  </a:lnTo>
                  <a:lnTo>
                    <a:pt x="25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9" y="18"/>
                  </a:lnTo>
                  <a:lnTo>
                    <a:pt x="20" y="12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6" y="12"/>
                  </a:lnTo>
                  <a:lnTo>
                    <a:pt x="47" y="17"/>
                  </a:lnTo>
                  <a:lnTo>
                    <a:pt x="46" y="22"/>
                  </a:lnTo>
                  <a:lnTo>
                    <a:pt x="44" y="27"/>
                  </a:lnTo>
                  <a:lnTo>
                    <a:pt x="43" y="31"/>
                  </a:lnTo>
                  <a:lnTo>
                    <a:pt x="39" y="33"/>
                  </a:lnTo>
                  <a:lnTo>
                    <a:pt x="36" y="34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368" y="746"/>
              <a:ext cx="2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1397" y="710"/>
              <a:ext cx="39" cy="61"/>
            </a:xfrm>
            <a:custGeom>
              <a:avLst/>
              <a:gdLst>
                <a:gd name="T0" fmla="*/ 0 w 39"/>
                <a:gd name="T1" fmla="*/ 31 h 61"/>
                <a:gd name="T2" fmla="*/ 0 w 39"/>
                <a:gd name="T3" fmla="*/ 25 h 61"/>
                <a:gd name="T4" fmla="*/ 0 w 39"/>
                <a:gd name="T5" fmla="*/ 18 h 61"/>
                <a:gd name="T6" fmla="*/ 2 w 39"/>
                <a:gd name="T7" fmla="*/ 14 h 61"/>
                <a:gd name="T8" fmla="*/ 4 w 39"/>
                <a:gd name="T9" fmla="*/ 10 h 61"/>
                <a:gd name="T10" fmla="*/ 6 w 39"/>
                <a:gd name="T11" fmla="*/ 6 h 61"/>
                <a:gd name="T12" fmla="*/ 9 w 39"/>
                <a:gd name="T13" fmla="*/ 4 h 61"/>
                <a:gd name="T14" fmla="*/ 11 w 39"/>
                <a:gd name="T15" fmla="*/ 1 h 61"/>
                <a:gd name="T16" fmla="*/ 15 w 39"/>
                <a:gd name="T17" fmla="*/ 0 h 61"/>
                <a:gd name="T18" fmla="*/ 20 w 39"/>
                <a:gd name="T19" fmla="*/ 0 h 61"/>
                <a:gd name="T20" fmla="*/ 25 w 39"/>
                <a:gd name="T21" fmla="*/ 0 h 61"/>
                <a:gd name="T22" fmla="*/ 28 w 39"/>
                <a:gd name="T23" fmla="*/ 3 h 61"/>
                <a:gd name="T24" fmla="*/ 32 w 39"/>
                <a:gd name="T25" fmla="*/ 5 h 61"/>
                <a:gd name="T26" fmla="*/ 35 w 39"/>
                <a:gd name="T27" fmla="*/ 7 h 61"/>
                <a:gd name="T28" fmla="*/ 37 w 39"/>
                <a:gd name="T29" fmla="*/ 12 h 61"/>
                <a:gd name="T30" fmla="*/ 38 w 39"/>
                <a:gd name="T31" fmla="*/ 17 h 61"/>
                <a:gd name="T32" fmla="*/ 38 w 39"/>
                <a:gd name="T33" fmla="*/ 21 h 61"/>
                <a:gd name="T34" fmla="*/ 39 w 39"/>
                <a:gd name="T35" fmla="*/ 26 h 61"/>
                <a:gd name="T36" fmla="*/ 39 w 39"/>
                <a:gd name="T37" fmla="*/ 31 h 61"/>
                <a:gd name="T38" fmla="*/ 39 w 39"/>
                <a:gd name="T39" fmla="*/ 38 h 61"/>
                <a:gd name="T40" fmla="*/ 38 w 39"/>
                <a:gd name="T41" fmla="*/ 43 h 61"/>
                <a:gd name="T42" fmla="*/ 37 w 39"/>
                <a:gd name="T43" fmla="*/ 48 h 61"/>
                <a:gd name="T44" fmla="*/ 36 w 39"/>
                <a:gd name="T45" fmla="*/ 53 h 61"/>
                <a:gd name="T46" fmla="*/ 33 w 39"/>
                <a:gd name="T47" fmla="*/ 56 h 61"/>
                <a:gd name="T48" fmla="*/ 31 w 39"/>
                <a:gd name="T49" fmla="*/ 59 h 61"/>
                <a:gd name="T50" fmla="*/ 27 w 39"/>
                <a:gd name="T51" fmla="*/ 60 h 61"/>
                <a:gd name="T52" fmla="*/ 24 w 39"/>
                <a:gd name="T53" fmla="*/ 61 h 61"/>
                <a:gd name="T54" fmla="*/ 20 w 39"/>
                <a:gd name="T55" fmla="*/ 61 h 61"/>
                <a:gd name="T56" fmla="*/ 14 w 39"/>
                <a:gd name="T57" fmla="*/ 61 h 61"/>
                <a:gd name="T58" fmla="*/ 10 w 39"/>
                <a:gd name="T59" fmla="*/ 59 h 61"/>
                <a:gd name="T60" fmla="*/ 5 w 39"/>
                <a:gd name="T61" fmla="*/ 56 h 61"/>
                <a:gd name="T62" fmla="*/ 2 w 39"/>
                <a:gd name="T63" fmla="*/ 45 h 61"/>
                <a:gd name="T64" fmla="*/ 0 w 39"/>
                <a:gd name="T65" fmla="*/ 31 h 61"/>
                <a:gd name="T66" fmla="*/ 8 w 39"/>
                <a:gd name="T67" fmla="*/ 31 h 61"/>
                <a:gd name="T68" fmla="*/ 8 w 39"/>
                <a:gd name="T69" fmla="*/ 38 h 61"/>
                <a:gd name="T70" fmla="*/ 9 w 39"/>
                <a:gd name="T71" fmla="*/ 43 h 61"/>
                <a:gd name="T72" fmla="*/ 10 w 39"/>
                <a:gd name="T73" fmla="*/ 48 h 61"/>
                <a:gd name="T74" fmla="*/ 11 w 39"/>
                <a:gd name="T75" fmla="*/ 50 h 61"/>
                <a:gd name="T76" fmla="*/ 14 w 39"/>
                <a:gd name="T77" fmla="*/ 53 h 61"/>
                <a:gd name="T78" fmla="*/ 16 w 39"/>
                <a:gd name="T79" fmla="*/ 54 h 61"/>
                <a:gd name="T80" fmla="*/ 20 w 39"/>
                <a:gd name="T81" fmla="*/ 55 h 61"/>
                <a:gd name="T82" fmla="*/ 22 w 39"/>
                <a:gd name="T83" fmla="*/ 54 h 61"/>
                <a:gd name="T84" fmla="*/ 26 w 39"/>
                <a:gd name="T85" fmla="*/ 53 h 61"/>
                <a:gd name="T86" fmla="*/ 28 w 39"/>
                <a:gd name="T87" fmla="*/ 50 h 61"/>
                <a:gd name="T88" fmla="*/ 30 w 39"/>
                <a:gd name="T89" fmla="*/ 48 h 61"/>
                <a:gd name="T90" fmla="*/ 31 w 39"/>
                <a:gd name="T91" fmla="*/ 43 h 61"/>
                <a:gd name="T92" fmla="*/ 31 w 39"/>
                <a:gd name="T93" fmla="*/ 38 h 61"/>
                <a:gd name="T94" fmla="*/ 31 w 39"/>
                <a:gd name="T95" fmla="*/ 31 h 61"/>
                <a:gd name="T96" fmla="*/ 31 w 39"/>
                <a:gd name="T97" fmla="*/ 25 h 61"/>
                <a:gd name="T98" fmla="*/ 31 w 39"/>
                <a:gd name="T99" fmla="*/ 18 h 61"/>
                <a:gd name="T100" fmla="*/ 30 w 39"/>
                <a:gd name="T101" fmla="*/ 15 h 61"/>
                <a:gd name="T102" fmla="*/ 28 w 39"/>
                <a:gd name="T103" fmla="*/ 12 h 61"/>
                <a:gd name="T104" fmla="*/ 26 w 39"/>
                <a:gd name="T105" fmla="*/ 9 h 61"/>
                <a:gd name="T106" fmla="*/ 22 w 39"/>
                <a:gd name="T107" fmla="*/ 7 h 61"/>
                <a:gd name="T108" fmla="*/ 20 w 39"/>
                <a:gd name="T109" fmla="*/ 7 h 61"/>
                <a:gd name="T110" fmla="*/ 16 w 39"/>
                <a:gd name="T111" fmla="*/ 7 h 61"/>
                <a:gd name="T112" fmla="*/ 14 w 39"/>
                <a:gd name="T113" fmla="*/ 9 h 61"/>
                <a:gd name="T114" fmla="*/ 11 w 39"/>
                <a:gd name="T115" fmla="*/ 11 h 61"/>
                <a:gd name="T116" fmla="*/ 9 w 39"/>
                <a:gd name="T117" fmla="*/ 18 h 61"/>
                <a:gd name="T118" fmla="*/ 8 w 39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61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39" y="38"/>
                  </a:lnTo>
                  <a:lnTo>
                    <a:pt x="38" y="43"/>
                  </a:lnTo>
                  <a:lnTo>
                    <a:pt x="37" y="48"/>
                  </a:lnTo>
                  <a:lnTo>
                    <a:pt x="36" y="53"/>
                  </a:lnTo>
                  <a:lnTo>
                    <a:pt x="33" y="56"/>
                  </a:lnTo>
                  <a:lnTo>
                    <a:pt x="31" y="59"/>
                  </a:lnTo>
                  <a:lnTo>
                    <a:pt x="27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2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9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447" y="763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1467" y="711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9 w 39"/>
                <a:gd name="T3" fmla="*/ 43 h 60"/>
                <a:gd name="T4" fmla="*/ 10 w 39"/>
                <a:gd name="T5" fmla="*/ 48 h 60"/>
                <a:gd name="T6" fmla="*/ 12 w 39"/>
                <a:gd name="T7" fmla="*/ 50 h 60"/>
                <a:gd name="T8" fmla="*/ 15 w 39"/>
                <a:gd name="T9" fmla="*/ 53 h 60"/>
                <a:gd name="T10" fmla="*/ 20 w 39"/>
                <a:gd name="T11" fmla="*/ 54 h 60"/>
                <a:gd name="T12" fmla="*/ 23 w 39"/>
                <a:gd name="T13" fmla="*/ 53 h 60"/>
                <a:gd name="T14" fmla="*/ 26 w 39"/>
                <a:gd name="T15" fmla="*/ 52 h 60"/>
                <a:gd name="T16" fmla="*/ 28 w 39"/>
                <a:gd name="T17" fmla="*/ 49 h 60"/>
                <a:gd name="T18" fmla="*/ 31 w 39"/>
                <a:gd name="T19" fmla="*/ 47 h 60"/>
                <a:gd name="T20" fmla="*/ 32 w 39"/>
                <a:gd name="T21" fmla="*/ 43 h 60"/>
                <a:gd name="T22" fmla="*/ 32 w 39"/>
                <a:gd name="T23" fmla="*/ 39 h 60"/>
                <a:gd name="T24" fmla="*/ 32 w 39"/>
                <a:gd name="T25" fmla="*/ 36 h 60"/>
                <a:gd name="T26" fmla="*/ 31 w 39"/>
                <a:gd name="T27" fmla="*/ 32 h 60"/>
                <a:gd name="T28" fmla="*/ 28 w 39"/>
                <a:gd name="T29" fmla="*/ 30 h 60"/>
                <a:gd name="T30" fmla="*/ 27 w 39"/>
                <a:gd name="T31" fmla="*/ 28 h 60"/>
                <a:gd name="T32" fmla="*/ 23 w 39"/>
                <a:gd name="T33" fmla="*/ 27 h 60"/>
                <a:gd name="T34" fmla="*/ 20 w 39"/>
                <a:gd name="T35" fmla="*/ 26 h 60"/>
                <a:gd name="T36" fmla="*/ 16 w 39"/>
                <a:gd name="T37" fmla="*/ 27 h 60"/>
                <a:gd name="T38" fmla="*/ 13 w 39"/>
                <a:gd name="T39" fmla="*/ 28 h 60"/>
                <a:gd name="T40" fmla="*/ 11 w 39"/>
                <a:gd name="T41" fmla="*/ 30 h 60"/>
                <a:gd name="T42" fmla="*/ 9 w 39"/>
                <a:gd name="T43" fmla="*/ 32 h 60"/>
                <a:gd name="T44" fmla="*/ 1 w 39"/>
                <a:gd name="T45" fmla="*/ 31 h 60"/>
                <a:gd name="T46" fmla="*/ 7 w 39"/>
                <a:gd name="T47" fmla="*/ 0 h 60"/>
                <a:gd name="T48" fmla="*/ 37 w 39"/>
                <a:gd name="T49" fmla="*/ 0 h 60"/>
                <a:gd name="T50" fmla="*/ 37 w 39"/>
                <a:gd name="T51" fmla="*/ 8 h 60"/>
                <a:gd name="T52" fmla="*/ 13 w 39"/>
                <a:gd name="T53" fmla="*/ 8 h 60"/>
                <a:gd name="T54" fmla="*/ 11 w 39"/>
                <a:gd name="T55" fmla="*/ 24 h 60"/>
                <a:gd name="T56" fmla="*/ 16 w 39"/>
                <a:gd name="T57" fmla="*/ 20 h 60"/>
                <a:gd name="T58" fmla="*/ 22 w 39"/>
                <a:gd name="T59" fmla="*/ 20 h 60"/>
                <a:gd name="T60" fmla="*/ 27 w 39"/>
                <a:gd name="T61" fmla="*/ 20 h 60"/>
                <a:gd name="T62" fmla="*/ 31 w 39"/>
                <a:gd name="T63" fmla="*/ 22 h 60"/>
                <a:gd name="T64" fmla="*/ 34 w 39"/>
                <a:gd name="T65" fmla="*/ 25 h 60"/>
                <a:gd name="T66" fmla="*/ 38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8 w 39"/>
                <a:gd name="T75" fmla="*/ 49 h 60"/>
                <a:gd name="T76" fmla="*/ 35 w 39"/>
                <a:gd name="T77" fmla="*/ 53 h 60"/>
                <a:gd name="T78" fmla="*/ 32 w 39"/>
                <a:gd name="T79" fmla="*/ 57 h 60"/>
                <a:gd name="T80" fmla="*/ 28 w 39"/>
                <a:gd name="T81" fmla="*/ 59 h 60"/>
                <a:gd name="T82" fmla="*/ 24 w 39"/>
                <a:gd name="T83" fmla="*/ 60 h 60"/>
                <a:gd name="T84" fmla="*/ 20 w 39"/>
                <a:gd name="T85" fmla="*/ 60 h 60"/>
                <a:gd name="T86" fmla="*/ 15 w 39"/>
                <a:gd name="T87" fmla="*/ 60 h 60"/>
                <a:gd name="T88" fmla="*/ 10 w 39"/>
                <a:gd name="T89" fmla="*/ 59 h 60"/>
                <a:gd name="T90" fmla="*/ 6 w 39"/>
                <a:gd name="T91" fmla="*/ 57 h 60"/>
                <a:gd name="T92" fmla="*/ 4 w 39"/>
                <a:gd name="T93" fmla="*/ 53 h 60"/>
                <a:gd name="T94" fmla="*/ 1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9" y="43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20" y="54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7" y="28"/>
                  </a:lnTo>
                  <a:lnTo>
                    <a:pt x="23" y="27"/>
                  </a:lnTo>
                  <a:lnTo>
                    <a:pt x="20" y="26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1" y="31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8"/>
                  </a:lnTo>
                  <a:lnTo>
                    <a:pt x="13" y="8"/>
                  </a:lnTo>
                  <a:lnTo>
                    <a:pt x="11" y="24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7" y="20"/>
                  </a:lnTo>
                  <a:lnTo>
                    <a:pt x="31" y="22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5" y="53"/>
                  </a:lnTo>
                  <a:lnTo>
                    <a:pt x="32" y="57"/>
                  </a:lnTo>
                  <a:lnTo>
                    <a:pt x="28" y="59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5" y="60"/>
                  </a:lnTo>
                  <a:lnTo>
                    <a:pt x="10" y="59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1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1862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3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5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1 w 40"/>
                <a:gd name="T25" fmla="*/ 5 h 61"/>
                <a:gd name="T26" fmla="*/ 35 w 40"/>
                <a:gd name="T27" fmla="*/ 7 h 61"/>
                <a:gd name="T28" fmla="*/ 36 w 40"/>
                <a:gd name="T29" fmla="*/ 12 h 61"/>
                <a:gd name="T30" fmla="*/ 37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7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4 w 40"/>
                <a:gd name="T57" fmla="*/ 61 h 61"/>
                <a:gd name="T58" fmla="*/ 9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9 w 40"/>
                <a:gd name="T73" fmla="*/ 48 h 61"/>
                <a:gd name="T74" fmla="*/ 12 w 40"/>
                <a:gd name="T75" fmla="*/ 50 h 61"/>
                <a:gd name="T76" fmla="*/ 14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5 w 40"/>
                <a:gd name="T85" fmla="*/ 53 h 61"/>
                <a:gd name="T86" fmla="*/ 28 w 40"/>
                <a:gd name="T87" fmla="*/ 50 h 61"/>
                <a:gd name="T88" fmla="*/ 30 w 40"/>
                <a:gd name="T89" fmla="*/ 48 h 61"/>
                <a:gd name="T90" fmla="*/ 30 w 40"/>
                <a:gd name="T91" fmla="*/ 43 h 61"/>
                <a:gd name="T92" fmla="*/ 31 w 40"/>
                <a:gd name="T93" fmla="*/ 38 h 61"/>
                <a:gd name="T94" fmla="*/ 31 w 40"/>
                <a:gd name="T95" fmla="*/ 31 h 61"/>
                <a:gd name="T96" fmla="*/ 31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5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4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7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7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5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2271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3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6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1 w 40"/>
                <a:gd name="T25" fmla="*/ 5 h 61"/>
                <a:gd name="T26" fmla="*/ 35 w 40"/>
                <a:gd name="T27" fmla="*/ 7 h 61"/>
                <a:gd name="T28" fmla="*/ 36 w 40"/>
                <a:gd name="T29" fmla="*/ 12 h 61"/>
                <a:gd name="T30" fmla="*/ 38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8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4 w 40"/>
                <a:gd name="T57" fmla="*/ 61 h 61"/>
                <a:gd name="T58" fmla="*/ 9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9 w 40"/>
                <a:gd name="T73" fmla="*/ 48 h 61"/>
                <a:gd name="T74" fmla="*/ 12 w 40"/>
                <a:gd name="T75" fmla="*/ 50 h 61"/>
                <a:gd name="T76" fmla="*/ 14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5 w 40"/>
                <a:gd name="T85" fmla="*/ 53 h 61"/>
                <a:gd name="T86" fmla="*/ 28 w 40"/>
                <a:gd name="T87" fmla="*/ 50 h 61"/>
                <a:gd name="T88" fmla="*/ 30 w 40"/>
                <a:gd name="T89" fmla="*/ 48 h 61"/>
                <a:gd name="T90" fmla="*/ 30 w 40"/>
                <a:gd name="T91" fmla="*/ 43 h 61"/>
                <a:gd name="T92" fmla="*/ 31 w 40"/>
                <a:gd name="T93" fmla="*/ 38 h 61"/>
                <a:gd name="T94" fmla="*/ 31 w 40"/>
                <a:gd name="T95" fmla="*/ 31 h 61"/>
                <a:gd name="T96" fmla="*/ 31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5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4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9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5" y="53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3"/>
                  </a:lnTo>
                  <a:lnTo>
                    <a:pt x="31" y="38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322" y="763"/>
              <a:ext cx="7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2342" y="711"/>
              <a:ext cx="39" cy="60"/>
            </a:xfrm>
            <a:custGeom>
              <a:avLst/>
              <a:gdLst>
                <a:gd name="T0" fmla="*/ 0 w 39"/>
                <a:gd name="T1" fmla="*/ 44 h 60"/>
                <a:gd name="T2" fmla="*/ 7 w 39"/>
                <a:gd name="T3" fmla="*/ 43 h 60"/>
                <a:gd name="T4" fmla="*/ 8 w 39"/>
                <a:gd name="T5" fmla="*/ 48 h 60"/>
                <a:gd name="T6" fmla="*/ 10 w 39"/>
                <a:gd name="T7" fmla="*/ 50 h 60"/>
                <a:gd name="T8" fmla="*/ 14 w 39"/>
                <a:gd name="T9" fmla="*/ 53 h 60"/>
                <a:gd name="T10" fmla="*/ 19 w 39"/>
                <a:gd name="T11" fmla="*/ 54 h 60"/>
                <a:gd name="T12" fmla="*/ 21 w 39"/>
                <a:gd name="T13" fmla="*/ 53 h 60"/>
                <a:gd name="T14" fmla="*/ 25 w 39"/>
                <a:gd name="T15" fmla="*/ 52 h 60"/>
                <a:gd name="T16" fmla="*/ 28 w 39"/>
                <a:gd name="T17" fmla="*/ 49 h 60"/>
                <a:gd name="T18" fmla="*/ 29 w 39"/>
                <a:gd name="T19" fmla="*/ 47 h 60"/>
                <a:gd name="T20" fmla="*/ 30 w 39"/>
                <a:gd name="T21" fmla="*/ 43 h 60"/>
                <a:gd name="T22" fmla="*/ 31 w 39"/>
                <a:gd name="T23" fmla="*/ 39 h 60"/>
                <a:gd name="T24" fmla="*/ 30 w 39"/>
                <a:gd name="T25" fmla="*/ 36 h 60"/>
                <a:gd name="T26" fmla="*/ 30 w 39"/>
                <a:gd name="T27" fmla="*/ 32 h 60"/>
                <a:gd name="T28" fmla="*/ 28 w 39"/>
                <a:gd name="T29" fmla="*/ 30 h 60"/>
                <a:gd name="T30" fmla="*/ 25 w 39"/>
                <a:gd name="T31" fmla="*/ 28 h 60"/>
                <a:gd name="T32" fmla="*/ 23 w 39"/>
                <a:gd name="T33" fmla="*/ 27 h 60"/>
                <a:gd name="T34" fmla="*/ 19 w 39"/>
                <a:gd name="T35" fmla="*/ 26 h 60"/>
                <a:gd name="T36" fmla="*/ 15 w 39"/>
                <a:gd name="T37" fmla="*/ 27 h 60"/>
                <a:gd name="T38" fmla="*/ 12 w 39"/>
                <a:gd name="T39" fmla="*/ 28 h 60"/>
                <a:gd name="T40" fmla="*/ 9 w 39"/>
                <a:gd name="T41" fmla="*/ 30 h 60"/>
                <a:gd name="T42" fmla="*/ 8 w 39"/>
                <a:gd name="T43" fmla="*/ 32 h 60"/>
                <a:gd name="T44" fmla="*/ 1 w 39"/>
                <a:gd name="T45" fmla="*/ 31 h 60"/>
                <a:gd name="T46" fmla="*/ 7 w 39"/>
                <a:gd name="T47" fmla="*/ 0 h 60"/>
                <a:gd name="T48" fmla="*/ 35 w 39"/>
                <a:gd name="T49" fmla="*/ 0 h 60"/>
                <a:gd name="T50" fmla="*/ 35 w 39"/>
                <a:gd name="T51" fmla="*/ 8 h 60"/>
                <a:gd name="T52" fmla="*/ 13 w 39"/>
                <a:gd name="T53" fmla="*/ 8 h 60"/>
                <a:gd name="T54" fmla="*/ 9 w 39"/>
                <a:gd name="T55" fmla="*/ 24 h 60"/>
                <a:gd name="T56" fmla="*/ 15 w 39"/>
                <a:gd name="T57" fmla="*/ 20 h 60"/>
                <a:gd name="T58" fmla="*/ 20 w 39"/>
                <a:gd name="T59" fmla="*/ 20 h 60"/>
                <a:gd name="T60" fmla="*/ 25 w 39"/>
                <a:gd name="T61" fmla="*/ 20 h 60"/>
                <a:gd name="T62" fmla="*/ 30 w 39"/>
                <a:gd name="T63" fmla="*/ 22 h 60"/>
                <a:gd name="T64" fmla="*/ 34 w 39"/>
                <a:gd name="T65" fmla="*/ 25 h 60"/>
                <a:gd name="T66" fmla="*/ 36 w 39"/>
                <a:gd name="T67" fmla="*/ 28 h 60"/>
                <a:gd name="T68" fmla="*/ 39 w 39"/>
                <a:gd name="T69" fmla="*/ 33 h 60"/>
                <a:gd name="T70" fmla="*/ 39 w 39"/>
                <a:gd name="T71" fmla="*/ 39 h 60"/>
                <a:gd name="T72" fmla="*/ 39 w 39"/>
                <a:gd name="T73" fmla="*/ 44 h 60"/>
                <a:gd name="T74" fmla="*/ 36 w 39"/>
                <a:gd name="T75" fmla="*/ 49 h 60"/>
                <a:gd name="T76" fmla="*/ 34 w 39"/>
                <a:gd name="T77" fmla="*/ 53 h 60"/>
                <a:gd name="T78" fmla="*/ 31 w 39"/>
                <a:gd name="T79" fmla="*/ 57 h 60"/>
                <a:gd name="T80" fmla="*/ 28 w 39"/>
                <a:gd name="T81" fmla="*/ 59 h 60"/>
                <a:gd name="T82" fmla="*/ 23 w 39"/>
                <a:gd name="T83" fmla="*/ 60 h 60"/>
                <a:gd name="T84" fmla="*/ 18 w 39"/>
                <a:gd name="T85" fmla="*/ 60 h 60"/>
                <a:gd name="T86" fmla="*/ 13 w 39"/>
                <a:gd name="T87" fmla="*/ 60 h 60"/>
                <a:gd name="T88" fmla="*/ 9 w 39"/>
                <a:gd name="T89" fmla="*/ 59 h 60"/>
                <a:gd name="T90" fmla="*/ 6 w 39"/>
                <a:gd name="T91" fmla="*/ 57 h 60"/>
                <a:gd name="T92" fmla="*/ 2 w 39"/>
                <a:gd name="T93" fmla="*/ 53 h 60"/>
                <a:gd name="T94" fmla="*/ 1 w 39"/>
                <a:gd name="T95" fmla="*/ 49 h 60"/>
                <a:gd name="T96" fmla="*/ 0 w 39"/>
                <a:gd name="T9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60">
                  <a:moveTo>
                    <a:pt x="0" y="44"/>
                  </a:moveTo>
                  <a:lnTo>
                    <a:pt x="7" y="43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4" y="53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5" y="52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3"/>
                  </a:lnTo>
                  <a:lnTo>
                    <a:pt x="31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5" y="28"/>
                  </a:lnTo>
                  <a:lnTo>
                    <a:pt x="23" y="27"/>
                  </a:lnTo>
                  <a:lnTo>
                    <a:pt x="19" y="26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1" y="31"/>
                  </a:lnTo>
                  <a:lnTo>
                    <a:pt x="7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13" y="8"/>
                  </a:lnTo>
                  <a:lnTo>
                    <a:pt x="9" y="24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0" y="22"/>
                  </a:lnTo>
                  <a:lnTo>
                    <a:pt x="34" y="25"/>
                  </a:lnTo>
                  <a:lnTo>
                    <a:pt x="36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6" y="49"/>
                  </a:lnTo>
                  <a:lnTo>
                    <a:pt x="34" y="53"/>
                  </a:lnTo>
                  <a:lnTo>
                    <a:pt x="31" y="57"/>
                  </a:lnTo>
                  <a:lnTo>
                    <a:pt x="28" y="59"/>
                  </a:lnTo>
                  <a:lnTo>
                    <a:pt x="23" y="60"/>
                  </a:lnTo>
                  <a:lnTo>
                    <a:pt x="18" y="60"/>
                  </a:lnTo>
                  <a:lnTo>
                    <a:pt x="13" y="60"/>
                  </a:lnTo>
                  <a:lnTo>
                    <a:pt x="9" y="59"/>
                  </a:lnTo>
                  <a:lnTo>
                    <a:pt x="6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720" y="710"/>
              <a:ext cx="22" cy="61"/>
            </a:xfrm>
            <a:custGeom>
              <a:avLst/>
              <a:gdLst>
                <a:gd name="T0" fmla="*/ 22 w 22"/>
                <a:gd name="T1" fmla="*/ 61 h 61"/>
                <a:gd name="T2" fmla="*/ 14 w 22"/>
                <a:gd name="T3" fmla="*/ 61 h 61"/>
                <a:gd name="T4" fmla="*/ 14 w 22"/>
                <a:gd name="T5" fmla="*/ 14 h 61"/>
                <a:gd name="T6" fmla="*/ 11 w 22"/>
                <a:gd name="T7" fmla="*/ 16 h 61"/>
                <a:gd name="T8" fmla="*/ 7 w 22"/>
                <a:gd name="T9" fmla="*/ 18 h 61"/>
                <a:gd name="T10" fmla="*/ 4 w 22"/>
                <a:gd name="T11" fmla="*/ 21 h 61"/>
                <a:gd name="T12" fmla="*/ 0 w 22"/>
                <a:gd name="T13" fmla="*/ 22 h 61"/>
                <a:gd name="T14" fmla="*/ 0 w 22"/>
                <a:gd name="T15" fmla="*/ 15 h 61"/>
                <a:gd name="T16" fmla="*/ 6 w 22"/>
                <a:gd name="T17" fmla="*/ 12 h 61"/>
                <a:gd name="T18" fmla="*/ 11 w 22"/>
                <a:gd name="T19" fmla="*/ 9 h 61"/>
                <a:gd name="T20" fmla="*/ 15 w 22"/>
                <a:gd name="T21" fmla="*/ 4 h 61"/>
                <a:gd name="T22" fmla="*/ 17 w 22"/>
                <a:gd name="T23" fmla="*/ 0 h 61"/>
                <a:gd name="T24" fmla="*/ 22 w 22"/>
                <a:gd name="T25" fmla="*/ 0 h 61"/>
                <a:gd name="T26" fmla="*/ 22 w 22"/>
                <a:gd name="T2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1">
                  <a:moveTo>
                    <a:pt x="22" y="61"/>
                  </a:moveTo>
                  <a:lnTo>
                    <a:pt x="14" y="6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6" y="12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765" y="763"/>
              <a:ext cx="9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785" y="710"/>
              <a:ext cx="40" cy="61"/>
            </a:xfrm>
            <a:custGeom>
              <a:avLst/>
              <a:gdLst>
                <a:gd name="T0" fmla="*/ 0 w 40"/>
                <a:gd name="T1" fmla="*/ 31 h 61"/>
                <a:gd name="T2" fmla="*/ 0 w 40"/>
                <a:gd name="T3" fmla="*/ 25 h 61"/>
                <a:gd name="T4" fmla="*/ 1 w 40"/>
                <a:gd name="T5" fmla="*/ 18 h 61"/>
                <a:gd name="T6" fmla="*/ 2 w 40"/>
                <a:gd name="T7" fmla="*/ 14 h 61"/>
                <a:gd name="T8" fmla="*/ 4 w 40"/>
                <a:gd name="T9" fmla="*/ 10 h 61"/>
                <a:gd name="T10" fmla="*/ 6 w 40"/>
                <a:gd name="T11" fmla="*/ 6 h 61"/>
                <a:gd name="T12" fmla="*/ 8 w 40"/>
                <a:gd name="T13" fmla="*/ 4 h 61"/>
                <a:gd name="T14" fmla="*/ 12 w 40"/>
                <a:gd name="T15" fmla="*/ 1 h 61"/>
                <a:gd name="T16" fmla="*/ 16 w 40"/>
                <a:gd name="T17" fmla="*/ 0 h 61"/>
                <a:gd name="T18" fmla="*/ 19 w 40"/>
                <a:gd name="T19" fmla="*/ 0 h 61"/>
                <a:gd name="T20" fmla="*/ 24 w 40"/>
                <a:gd name="T21" fmla="*/ 0 h 61"/>
                <a:gd name="T22" fmla="*/ 29 w 40"/>
                <a:gd name="T23" fmla="*/ 3 h 61"/>
                <a:gd name="T24" fmla="*/ 32 w 40"/>
                <a:gd name="T25" fmla="*/ 5 h 61"/>
                <a:gd name="T26" fmla="*/ 35 w 40"/>
                <a:gd name="T27" fmla="*/ 7 h 61"/>
                <a:gd name="T28" fmla="*/ 37 w 40"/>
                <a:gd name="T29" fmla="*/ 12 h 61"/>
                <a:gd name="T30" fmla="*/ 38 w 40"/>
                <a:gd name="T31" fmla="*/ 17 h 61"/>
                <a:gd name="T32" fmla="*/ 39 w 40"/>
                <a:gd name="T33" fmla="*/ 21 h 61"/>
                <a:gd name="T34" fmla="*/ 39 w 40"/>
                <a:gd name="T35" fmla="*/ 26 h 61"/>
                <a:gd name="T36" fmla="*/ 40 w 40"/>
                <a:gd name="T37" fmla="*/ 31 h 61"/>
                <a:gd name="T38" fmla="*/ 39 w 40"/>
                <a:gd name="T39" fmla="*/ 38 h 61"/>
                <a:gd name="T40" fmla="*/ 39 w 40"/>
                <a:gd name="T41" fmla="*/ 43 h 61"/>
                <a:gd name="T42" fmla="*/ 38 w 40"/>
                <a:gd name="T43" fmla="*/ 48 h 61"/>
                <a:gd name="T44" fmla="*/ 35 w 40"/>
                <a:gd name="T45" fmla="*/ 53 h 61"/>
                <a:gd name="T46" fmla="*/ 34 w 40"/>
                <a:gd name="T47" fmla="*/ 56 h 61"/>
                <a:gd name="T48" fmla="*/ 30 w 40"/>
                <a:gd name="T49" fmla="*/ 59 h 61"/>
                <a:gd name="T50" fmla="*/ 28 w 40"/>
                <a:gd name="T51" fmla="*/ 60 h 61"/>
                <a:gd name="T52" fmla="*/ 24 w 40"/>
                <a:gd name="T53" fmla="*/ 61 h 61"/>
                <a:gd name="T54" fmla="*/ 19 w 40"/>
                <a:gd name="T55" fmla="*/ 61 h 61"/>
                <a:gd name="T56" fmla="*/ 15 w 40"/>
                <a:gd name="T57" fmla="*/ 61 h 61"/>
                <a:gd name="T58" fmla="*/ 10 w 40"/>
                <a:gd name="T59" fmla="*/ 59 h 61"/>
                <a:gd name="T60" fmla="*/ 6 w 40"/>
                <a:gd name="T61" fmla="*/ 56 h 61"/>
                <a:gd name="T62" fmla="*/ 1 w 40"/>
                <a:gd name="T63" fmla="*/ 45 h 61"/>
                <a:gd name="T64" fmla="*/ 0 w 40"/>
                <a:gd name="T65" fmla="*/ 31 h 61"/>
                <a:gd name="T66" fmla="*/ 8 w 40"/>
                <a:gd name="T67" fmla="*/ 31 h 61"/>
                <a:gd name="T68" fmla="*/ 8 w 40"/>
                <a:gd name="T69" fmla="*/ 38 h 61"/>
                <a:gd name="T70" fmla="*/ 8 w 40"/>
                <a:gd name="T71" fmla="*/ 43 h 61"/>
                <a:gd name="T72" fmla="*/ 10 w 40"/>
                <a:gd name="T73" fmla="*/ 48 h 61"/>
                <a:gd name="T74" fmla="*/ 11 w 40"/>
                <a:gd name="T75" fmla="*/ 50 h 61"/>
                <a:gd name="T76" fmla="*/ 13 w 40"/>
                <a:gd name="T77" fmla="*/ 53 h 61"/>
                <a:gd name="T78" fmla="*/ 17 w 40"/>
                <a:gd name="T79" fmla="*/ 54 h 61"/>
                <a:gd name="T80" fmla="*/ 19 w 40"/>
                <a:gd name="T81" fmla="*/ 55 h 61"/>
                <a:gd name="T82" fmla="*/ 23 w 40"/>
                <a:gd name="T83" fmla="*/ 54 h 61"/>
                <a:gd name="T84" fmla="*/ 26 w 40"/>
                <a:gd name="T85" fmla="*/ 53 h 61"/>
                <a:gd name="T86" fmla="*/ 28 w 40"/>
                <a:gd name="T87" fmla="*/ 50 h 61"/>
                <a:gd name="T88" fmla="*/ 29 w 40"/>
                <a:gd name="T89" fmla="*/ 48 h 61"/>
                <a:gd name="T90" fmla="*/ 30 w 40"/>
                <a:gd name="T91" fmla="*/ 43 h 61"/>
                <a:gd name="T92" fmla="*/ 32 w 40"/>
                <a:gd name="T93" fmla="*/ 38 h 61"/>
                <a:gd name="T94" fmla="*/ 32 w 40"/>
                <a:gd name="T95" fmla="*/ 31 h 61"/>
                <a:gd name="T96" fmla="*/ 32 w 40"/>
                <a:gd name="T97" fmla="*/ 25 h 61"/>
                <a:gd name="T98" fmla="*/ 30 w 40"/>
                <a:gd name="T99" fmla="*/ 18 h 61"/>
                <a:gd name="T100" fmla="*/ 30 w 40"/>
                <a:gd name="T101" fmla="*/ 15 h 61"/>
                <a:gd name="T102" fmla="*/ 28 w 40"/>
                <a:gd name="T103" fmla="*/ 12 h 61"/>
                <a:gd name="T104" fmla="*/ 26 w 40"/>
                <a:gd name="T105" fmla="*/ 9 h 61"/>
                <a:gd name="T106" fmla="*/ 23 w 40"/>
                <a:gd name="T107" fmla="*/ 7 h 61"/>
                <a:gd name="T108" fmla="*/ 19 w 40"/>
                <a:gd name="T109" fmla="*/ 7 h 61"/>
                <a:gd name="T110" fmla="*/ 17 w 40"/>
                <a:gd name="T111" fmla="*/ 7 h 61"/>
                <a:gd name="T112" fmla="*/ 13 w 40"/>
                <a:gd name="T113" fmla="*/ 9 h 61"/>
                <a:gd name="T114" fmla="*/ 12 w 40"/>
                <a:gd name="T115" fmla="*/ 11 h 61"/>
                <a:gd name="T116" fmla="*/ 8 w 40"/>
                <a:gd name="T117" fmla="*/ 18 h 61"/>
                <a:gd name="T118" fmla="*/ 8 w 40"/>
                <a:gd name="T11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61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7"/>
                  </a:lnTo>
                  <a:lnTo>
                    <a:pt x="39" y="21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6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4" y="61"/>
                  </a:lnTo>
                  <a:lnTo>
                    <a:pt x="19" y="61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6"/>
                  </a:lnTo>
                  <a:lnTo>
                    <a:pt x="1" y="45"/>
                  </a:lnTo>
                  <a:lnTo>
                    <a:pt x="0" y="31"/>
                  </a:lnTo>
                  <a:close/>
                  <a:moveTo>
                    <a:pt x="8" y="31"/>
                  </a:moveTo>
                  <a:lnTo>
                    <a:pt x="8" y="38"/>
                  </a:lnTo>
                  <a:lnTo>
                    <a:pt x="8" y="43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3" y="53"/>
                  </a:lnTo>
                  <a:lnTo>
                    <a:pt x="17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30" y="43"/>
                  </a:lnTo>
                  <a:lnTo>
                    <a:pt x="32" y="38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8" y="18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1435" y="788"/>
              <a:ext cx="1338" cy="30"/>
            </a:xfrm>
            <a:custGeom>
              <a:avLst/>
              <a:gdLst>
                <a:gd name="T0" fmla="*/ 0 w 1338"/>
                <a:gd name="T1" fmla="*/ 30 h 30"/>
                <a:gd name="T2" fmla="*/ 5 w 1338"/>
                <a:gd name="T3" fmla="*/ 30 h 30"/>
                <a:gd name="T4" fmla="*/ 5 w 1338"/>
                <a:gd name="T5" fmla="*/ 0 h 30"/>
                <a:gd name="T6" fmla="*/ 0 w 1338"/>
                <a:gd name="T7" fmla="*/ 0 h 30"/>
                <a:gd name="T8" fmla="*/ 0 w 1338"/>
                <a:gd name="T9" fmla="*/ 30 h 30"/>
                <a:gd name="T10" fmla="*/ 444 w 1338"/>
                <a:gd name="T11" fmla="*/ 30 h 30"/>
                <a:gd name="T12" fmla="*/ 448 w 1338"/>
                <a:gd name="T13" fmla="*/ 30 h 30"/>
                <a:gd name="T14" fmla="*/ 448 w 1338"/>
                <a:gd name="T15" fmla="*/ 0 h 30"/>
                <a:gd name="T16" fmla="*/ 444 w 1338"/>
                <a:gd name="T17" fmla="*/ 0 h 30"/>
                <a:gd name="T18" fmla="*/ 444 w 1338"/>
                <a:gd name="T19" fmla="*/ 30 h 30"/>
                <a:gd name="T20" fmla="*/ 888 w 1338"/>
                <a:gd name="T21" fmla="*/ 30 h 30"/>
                <a:gd name="T22" fmla="*/ 893 w 1338"/>
                <a:gd name="T23" fmla="*/ 30 h 30"/>
                <a:gd name="T24" fmla="*/ 893 w 1338"/>
                <a:gd name="T25" fmla="*/ 0 h 30"/>
                <a:gd name="T26" fmla="*/ 888 w 1338"/>
                <a:gd name="T27" fmla="*/ 0 h 30"/>
                <a:gd name="T28" fmla="*/ 888 w 1338"/>
                <a:gd name="T29" fmla="*/ 30 h 30"/>
                <a:gd name="T30" fmla="*/ 1338 w 1338"/>
                <a:gd name="T31" fmla="*/ 0 h 30"/>
                <a:gd name="T32" fmla="*/ 1333 w 1338"/>
                <a:gd name="T33" fmla="*/ 0 h 30"/>
                <a:gd name="T34" fmla="*/ 1333 w 1338"/>
                <a:gd name="T35" fmla="*/ 30 h 30"/>
                <a:gd name="T36" fmla="*/ 1338 w 1338"/>
                <a:gd name="T37" fmla="*/ 30 h 30"/>
                <a:gd name="T38" fmla="*/ 1338 w 1338"/>
                <a:gd name="T39" fmla="*/ 0 h 30"/>
                <a:gd name="T40" fmla="*/ 1333 w 1338"/>
                <a:gd name="T41" fmla="*/ 30 h 30"/>
                <a:gd name="T42" fmla="*/ 1338 w 1338"/>
                <a:gd name="T43" fmla="*/ 30 h 30"/>
                <a:gd name="T44" fmla="*/ 1338 w 1338"/>
                <a:gd name="T45" fmla="*/ 0 h 30"/>
                <a:gd name="T46" fmla="*/ 1333 w 1338"/>
                <a:gd name="T47" fmla="*/ 0 h 30"/>
                <a:gd name="T48" fmla="*/ 1333 w 1338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8" h="30">
                  <a:moveTo>
                    <a:pt x="0" y="30"/>
                  </a:moveTo>
                  <a:lnTo>
                    <a:pt x="5" y="3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0"/>
                  </a:lnTo>
                  <a:close/>
                  <a:moveTo>
                    <a:pt x="444" y="30"/>
                  </a:moveTo>
                  <a:lnTo>
                    <a:pt x="448" y="30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4" y="30"/>
                  </a:lnTo>
                  <a:close/>
                  <a:moveTo>
                    <a:pt x="888" y="30"/>
                  </a:moveTo>
                  <a:lnTo>
                    <a:pt x="893" y="3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888" y="30"/>
                  </a:lnTo>
                  <a:close/>
                  <a:moveTo>
                    <a:pt x="1338" y="0"/>
                  </a:moveTo>
                  <a:lnTo>
                    <a:pt x="1333" y="0"/>
                  </a:lnTo>
                  <a:lnTo>
                    <a:pt x="1333" y="30"/>
                  </a:lnTo>
                  <a:lnTo>
                    <a:pt x="1338" y="30"/>
                  </a:lnTo>
                  <a:lnTo>
                    <a:pt x="1338" y="0"/>
                  </a:lnTo>
                  <a:close/>
                  <a:moveTo>
                    <a:pt x="1333" y="30"/>
                  </a:moveTo>
                  <a:lnTo>
                    <a:pt x="1338" y="30"/>
                  </a:lnTo>
                  <a:lnTo>
                    <a:pt x="1338" y="0"/>
                  </a:lnTo>
                  <a:lnTo>
                    <a:pt x="1333" y="0"/>
                  </a:lnTo>
                  <a:lnTo>
                    <a:pt x="1333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1435" y="803"/>
              <a:ext cx="1338" cy="15"/>
            </a:xfrm>
            <a:custGeom>
              <a:avLst/>
              <a:gdLst>
                <a:gd name="T0" fmla="*/ 0 w 1338"/>
                <a:gd name="T1" fmla="*/ 15 h 15"/>
                <a:gd name="T2" fmla="*/ 5 w 1338"/>
                <a:gd name="T3" fmla="*/ 15 h 15"/>
                <a:gd name="T4" fmla="*/ 5 w 1338"/>
                <a:gd name="T5" fmla="*/ 0 h 15"/>
                <a:gd name="T6" fmla="*/ 0 w 1338"/>
                <a:gd name="T7" fmla="*/ 0 h 15"/>
                <a:gd name="T8" fmla="*/ 0 w 1338"/>
                <a:gd name="T9" fmla="*/ 15 h 15"/>
                <a:gd name="T10" fmla="*/ 444 w 1338"/>
                <a:gd name="T11" fmla="*/ 15 h 15"/>
                <a:gd name="T12" fmla="*/ 448 w 1338"/>
                <a:gd name="T13" fmla="*/ 15 h 15"/>
                <a:gd name="T14" fmla="*/ 448 w 1338"/>
                <a:gd name="T15" fmla="*/ 0 h 15"/>
                <a:gd name="T16" fmla="*/ 444 w 1338"/>
                <a:gd name="T17" fmla="*/ 0 h 15"/>
                <a:gd name="T18" fmla="*/ 444 w 1338"/>
                <a:gd name="T19" fmla="*/ 15 h 15"/>
                <a:gd name="T20" fmla="*/ 888 w 1338"/>
                <a:gd name="T21" fmla="*/ 15 h 15"/>
                <a:gd name="T22" fmla="*/ 893 w 1338"/>
                <a:gd name="T23" fmla="*/ 15 h 15"/>
                <a:gd name="T24" fmla="*/ 893 w 1338"/>
                <a:gd name="T25" fmla="*/ 0 h 15"/>
                <a:gd name="T26" fmla="*/ 888 w 1338"/>
                <a:gd name="T27" fmla="*/ 0 h 15"/>
                <a:gd name="T28" fmla="*/ 888 w 1338"/>
                <a:gd name="T29" fmla="*/ 15 h 15"/>
                <a:gd name="T30" fmla="*/ 1333 w 1338"/>
                <a:gd name="T31" fmla="*/ 15 h 15"/>
                <a:gd name="T32" fmla="*/ 1338 w 1338"/>
                <a:gd name="T33" fmla="*/ 15 h 15"/>
                <a:gd name="T34" fmla="*/ 1338 w 1338"/>
                <a:gd name="T35" fmla="*/ 0 h 15"/>
                <a:gd name="T36" fmla="*/ 1333 w 1338"/>
                <a:gd name="T37" fmla="*/ 0 h 15"/>
                <a:gd name="T38" fmla="*/ 1333 w 1338"/>
                <a:gd name="T3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15">
                  <a:moveTo>
                    <a:pt x="0" y="15"/>
                  </a:moveTo>
                  <a:lnTo>
                    <a:pt x="5" y="1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5"/>
                  </a:lnTo>
                  <a:close/>
                  <a:moveTo>
                    <a:pt x="444" y="15"/>
                  </a:moveTo>
                  <a:lnTo>
                    <a:pt x="448" y="15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4" y="15"/>
                  </a:lnTo>
                  <a:close/>
                  <a:moveTo>
                    <a:pt x="888" y="15"/>
                  </a:moveTo>
                  <a:lnTo>
                    <a:pt x="893" y="15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888" y="15"/>
                  </a:lnTo>
                  <a:close/>
                  <a:moveTo>
                    <a:pt x="1333" y="15"/>
                  </a:moveTo>
                  <a:lnTo>
                    <a:pt x="1338" y="15"/>
                  </a:lnTo>
                  <a:lnTo>
                    <a:pt x="1338" y="0"/>
                  </a:lnTo>
                  <a:lnTo>
                    <a:pt x="1333" y="0"/>
                  </a:lnTo>
                  <a:lnTo>
                    <a:pt x="133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1915" y="612"/>
              <a:ext cx="56" cy="61"/>
            </a:xfrm>
            <a:custGeom>
              <a:avLst/>
              <a:gdLst>
                <a:gd name="T0" fmla="*/ 0 w 56"/>
                <a:gd name="T1" fmla="*/ 61 h 61"/>
                <a:gd name="T2" fmla="*/ 25 w 56"/>
                <a:gd name="T3" fmla="*/ 0 h 61"/>
                <a:gd name="T4" fmla="*/ 33 w 56"/>
                <a:gd name="T5" fmla="*/ 0 h 61"/>
                <a:gd name="T6" fmla="*/ 56 w 56"/>
                <a:gd name="T7" fmla="*/ 61 h 61"/>
                <a:gd name="T8" fmla="*/ 49 w 56"/>
                <a:gd name="T9" fmla="*/ 61 h 61"/>
                <a:gd name="T10" fmla="*/ 42 w 56"/>
                <a:gd name="T11" fmla="*/ 43 h 61"/>
                <a:gd name="T12" fmla="*/ 16 w 56"/>
                <a:gd name="T13" fmla="*/ 43 h 61"/>
                <a:gd name="T14" fmla="*/ 9 w 56"/>
                <a:gd name="T15" fmla="*/ 61 h 61"/>
                <a:gd name="T16" fmla="*/ 0 w 56"/>
                <a:gd name="T17" fmla="*/ 61 h 61"/>
                <a:gd name="T18" fmla="*/ 19 w 56"/>
                <a:gd name="T19" fmla="*/ 36 h 61"/>
                <a:gd name="T20" fmla="*/ 39 w 56"/>
                <a:gd name="T21" fmla="*/ 36 h 61"/>
                <a:gd name="T22" fmla="*/ 33 w 56"/>
                <a:gd name="T23" fmla="*/ 20 h 61"/>
                <a:gd name="T24" fmla="*/ 31 w 56"/>
                <a:gd name="T25" fmla="*/ 13 h 61"/>
                <a:gd name="T26" fmla="*/ 28 w 56"/>
                <a:gd name="T27" fmla="*/ 8 h 61"/>
                <a:gd name="T28" fmla="*/ 25 w 56"/>
                <a:gd name="T29" fmla="*/ 19 h 61"/>
                <a:gd name="T30" fmla="*/ 19 w 56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61">
                  <a:moveTo>
                    <a:pt x="0" y="61"/>
                  </a:moveTo>
                  <a:lnTo>
                    <a:pt x="25" y="0"/>
                  </a:lnTo>
                  <a:lnTo>
                    <a:pt x="33" y="0"/>
                  </a:lnTo>
                  <a:lnTo>
                    <a:pt x="56" y="61"/>
                  </a:lnTo>
                  <a:lnTo>
                    <a:pt x="49" y="61"/>
                  </a:lnTo>
                  <a:lnTo>
                    <a:pt x="42" y="43"/>
                  </a:lnTo>
                  <a:lnTo>
                    <a:pt x="16" y="43"/>
                  </a:lnTo>
                  <a:lnTo>
                    <a:pt x="9" y="61"/>
                  </a:lnTo>
                  <a:lnTo>
                    <a:pt x="0" y="61"/>
                  </a:lnTo>
                  <a:close/>
                  <a:moveTo>
                    <a:pt x="19" y="36"/>
                  </a:moveTo>
                  <a:lnTo>
                    <a:pt x="39" y="36"/>
                  </a:lnTo>
                  <a:lnTo>
                    <a:pt x="33" y="20"/>
                  </a:lnTo>
                  <a:lnTo>
                    <a:pt x="31" y="13"/>
                  </a:lnTo>
                  <a:lnTo>
                    <a:pt x="28" y="8"/>
                  </a:lnTo>
                  <a:lnTo>
                    <a:pt x="25" y="19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978" y="628"/>
              <a:ext cx="61" cy="45"/>
            </a:xfrm>
            <a:custGeom>
              <a:avLst/>
              <a:gdLst>
                <a:gd name="T0" fmla="*/ 0 w 61"/>
                <a:gd name="T1" fmla="*/ 45 h 45"/>
                <a:gd name="T2" fmla="*/ 0 w 61"/>
                <a:gd name="T3" fmla="*/ 1 h 45"/>
                <a:gd name="T4" fmla="*/ 8 w 61"/>
                <a:gd name="T5" fmla="*/ 1 h 45"/>
                <a:gd name="T6" fmla="*/ 8 w 61"/>
                <a:gd name="T7" fmla="*/ 8 h 45"/>
                <a:gd name="T8" fmla="*/ 9 w 61"/>
                <a:gd name="T9" fmla="*/ 5 h 45"/>
                <a:gd name="T10" fmla="*/ 13 w 61"/>
                <a:gd name="T11" fmla="*/ 3 h 45"/>
                <a:gd name="T12" fmla="*/ 17 w 61"/>
                <a:gd name="T13" fmla="*/ 1 h 45"/>
                <a:gd name="T14" fmla="*/ 20 w 61"/>
                <a:gd name="T15" fmla="*/ 0 h 45"/>
                <a:gd name="T16" fmla="*/ 25 w 61"/>
                <a:gd name="T17" fmla="*/ 1 h 45"/>
                <a:gd name="T18" fmla="*/ 29 w 61"/>
                <a:gd name="T19" fmla="*/ 3 h 45"/>
                <a:gd name="T20" fmla="*/ 31 w 61"/>
                <a:gd name="T21" fmla="*/ 5 h 45"/>
                <a:gd name="T22" fmla="*/ 33 w 61"/>
                <a:gd name="T23" fmla="*/ 9 h 45"/>
                <a:gd name="T24" fmla="*/ 35 w 61"/>
                <a:gd name="T25" fmla="*/ 5 h 45"/>
                <a:gd name="T26" fmla="*/ 39 w 61"/>
                <a:gd name="T27" fmla="*/ 3 h 45"/>
                <a:gd name="T28" fmla="*/ 42 w 61"/>
                <a:gd name="T29" fmla="*/ 1 h 45"/>
                <a:gd name="T30" fmla="*/ 46 w 61"/>
                <a:gd name="T31" fmla="*/ 0 h 45"/>
                <a:gd name="T32" fmla="*/ 51 w 61"/>
                <a:gd name="T33" fmla="*/ 0 h 45"/>
                <a:gd name="T34" fmla="*/ 54 w 61"/>
                <a:gd name="T35" fmla="*/ 1 h 45"/>
                <a:gd name="T36" fmla="*/ 57 w 61"/>
                <a:gd name="T37" fmla="*/ 4 h 45"/>
                <a:gd name="T38" fmla="*/ 58 w 61"/>
                <a:gd name="T39" fmla="*/ 6 h 45"/>
                <a:gd name="T40" fmla="*/ 59 w 61"/>
                <a:gd name="T41" fmla="*/ 10 h 45"/>
                <a:gd name="T42" fmla="*/ 61 w 61"/>
                <a:gd name="T43" fmla="*/ 15 h 45"/>
                <a:gd name="T44" fmla="*/ 61 w 61"/>
                <a:gd name="T45" fmla="*/ 45 h 45"/>
                <a:gd name="T46" fmla="*/ 52 w 61"/>
                <a:gd name="T47" fmla="*/ 45 h 45"/>
                <a:gd name="T48" fmla="*/ 52 w 61"/>
                <a:gd name="T49" fmla="*/ 19 h 45"/>
                <a:gd name="T50" fmla="*/ 52 w 61"/>
                <a:gd name="T51" fmla="*/ 14 h 45"/>
                <a:gd name="T52" fmla="*/ 52 w 61"/>
                <a:gd name="T53" fmla="*/ 11 h 45"/>
                <a:gd name="T54" fmla="*/ 51 w 61"/>
                <a:gd name="T55" fmla="*/ 10 h 45"/>
                <a:gd name="T56" fmla="*/ 50 w 61"/>
                <a:gd name="T57" fmla="*/ 9 h 45"/>
                <a:gd name="T58" fmla="*/ 47 w 61"/>
                <a:gd name="T59" fmla="*/ 8 h 45"/>
                <a:gd name="T60" fmla="*/ 45 w 61"/>
                <a:gd name="T61" fmla="*/ 8 h 45"/>
                <a:gd name="T62" fmla="*/ 40 w 61"/>
                <a:gd name="T63" fmla="*/ 8 h 45"/>
                <a:gd name="T64" fmla="*/ 37 w 61"/>
                <a:gd name="T65" fmla="*/ 10 h 45"/>
                <a:gd name="T66" fmla="*/ 35 w 61"/>
                <a:gd name="T67" fmla="*/ 12 h 45"/>
                <a:gd name="T68" fmla="*/ 34 w 61"/>
                <a:gd name="T69" fmla="*/ 16 h 45"/>
                <a:gd name="T70" fmla="*/ 34 w 61"/>
                <a:gd name="T71" fmla="*/ 20 h 45"/>
                <a:gd name="T72" fmla="*/ 34 w 61"/>
                <a:gd name="T73" fmla="*/ 45 h 45"/>
                <a:gd name="T74" fmla="*/ 26 w 61"/>
                <a:gd name="T75" fmla="*/ 45 h 45"/>
                <a:gd name="T76" fmla="*/ 26 w 61"/>
                <a:gd name="T77" fmla="*/ 17 h 45"/>
                <a:gd name="T78" fmla="*/ 25 w 61"/>
                <a:gd name="T79" fmla="*/ 12 h 45"/>
                <a:gd name="T80" fmla="*/ 24 w 61"/>
                <a:gd name="T81" fmla="*/ 10 h 45"/>
                <a:gd name="T82" fmla="*/ 22 w 61"/>
                <a:gd name="T83" fmla="*/ 8 h 45"/>
                <a:gd name="T84" fmla="*/ 18 w 61"/>
                <a:gd name="T85" fmla="*/ 8 h 45"/>
                <a:gd name="T86" fmla="*/ 15 w 61"/>
                <a:gd name="T87" fmla="*/ 8 h 45"/>
                <a:gd name="T88" fmla="*/ 13 w 61"/>
                <a:gd name="T89" fmla="*/ 9 h 45"/>
                <a:gd name="T90" fmla="*/ 11 w 61"/>
                <a:gd name="T91" fmla="*/ 11 h 45"/>
                <a:gd name="T92" fmla="*/ 9 w 61"/>
                <a:gd name="T93" fmla="*/ 14 h 45"/>
                <a:gd name="T94" fmla="*/ 8 w 61"/>
                <a:gd name="T95" fmla="*/ 17 h 45"/>
                <a:gd name="T96" fmla="*/ 8 w 61"/>
                <a:gd name="T97" fmla="*/ 22 h 45"/>
                <a:gd name="T98" fmla="*/ 8 w 61"/>
                <a:gd name="T99" fmla="*/ 45 h 45"/>
                <a:gd name="T100" fmla="*/ 0 w 61"/>
                <a:gd name="T10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45">
                  <a:moveTo>
                    <a:pt x="0" y="45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9"/>
                  </a:lnTo>
                  <a:lnTo>
                    <a:pt x="35" y="5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4"/>
                  </a:lnTo>
                  <a:lnTo>
                    <a:pt x="58" y="6"/>
                  </a:lnTo>
                  <a:lnTo>
                    <a:pt x="59" y="10"/>
                  </a:lnTo>
                  <a:lnTo>
                    <a:pt x="61" y="15"/>
                  </a:lnTo>
                  <a:lnTo>
                    <a:pt x="61" y="45"/>
                  </a:lnTo>
                  <a:lnTo>
                    <a:pt x="52" y="45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1" y="10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2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2050" y="628"/>
              <a:ext cx="37" cy="61"/>
            </a:xfrm>
            <a:custGeom>
              <a:avLst/>
              <a:gdLst>
                <a:gd name="T0" fmla="*/ 0 w 37"/>
                <a:gd name="T1" fmla="*/ 61 h 61"/>
                <a:gd name="T2" fmla="*/ 0 w 37"/>
                <a:gd name="T3" fmla="*/ 1 h 61"/>
                <a:gd name="T4" fmla="*/ 8 w 37"/>
                <a:gd name="T5" fmla="*/ 1 h 61"/>
                <a:gd name="T6" fmla="*/ 8 w 37"/>
                <a:gd name="T7" fmla="*/ 9 h 61"/>
                <a:gd name="T8" fmla="*/ 11 w 37"/>
                <a:gd name="T9" fmla="*/ 5 h 61"/>
                <a:gd name="T10" fmla="*/ 13 w 37"/>
                <a:gd name="T11" fmla="*/ 3 h 61"/>
                <a:gd name="T12" fmla="*/ 15 w 37"/>
                <a:gd name="T13" fmla="*/ 1 h 61"/>
                <a:gd name="T14" fmla="*/ 19 w 37"/>
                <a:gd name="T15" fmla="*/ 0 h 61"/>
                <a:gd name="T16" fmla="*/ 25 w 37"/>
                <a:gd name="T17" fmla="*/ 1 h 61"/>
                <a:gd name="T18" fmla="*/ 29 w 37"/>
                <a:gd name="T19" fmla="*/ 3 h 61"/>
                <a:gd name="T20" fmla="*/ 33 w 37"/>
                <a:gd name="T21" fmla="*/ 6 h 61"/>
                <a:gd name="T22" fmla="*/ 35 w 37"/>
                <a:gd name="T23" fmla="*/ 11 h 61"/>
                <a:gd name="T24" fmla="*/ 37 w 37"/>
                <a:gd name="T25" fmla="*/ 17 h 61"/>
                <a:gd name="T26" fmla="*/ 37 w 37"/>
                <a:gd name="T27" fmla="*/ 23 h 61"/>
                <a:gd name="T28" fmla="*/ 37 w 37"/>
                <a:gd name="T29" fmla="*/ 30 h 61"/>
                <a:gd name="T30" fmla="*/ 35 w 37"/>
                <a:gd name="T31" fmla="*/ 34 h 61"/>
                <a:gd name="T32" fmla="*/ 33 w 37"/>
                <a:gd name="T33" fmla="*/ 39 h 61"/>
                <a:gd name="T34" fmla="*/ 28 w 37"/>
                <a:gd name="T35" fmla="*/ 43 h 61"/>
                <a:gd name="T36" fmla="*/ 24 w 37"/>
                <a:gd name="T37" fmla="*/ 45 h 61"/>
                <a:gd name="T38" fmla="*/ 19 w 37"/>
                <a:gd name="T39" fmla="*/ 47 h 61"/>
                <a:gd name="T40" fmla="*/ 15 w 37"/>
                <a:gd name="T41" fmla="*/ 45 h 61"/>
                <a:gd name="T42" fmla="*/ 12 w 37"/>
                <a:gd name="T43" fmla="*/ 44 h 61"/>
                <a:gd name="T44" fmla="*/ 9 w 37"/>
                <a:gd name="T45" fmla="*/ 42 h 61"/>
                <a:gd name="T46" fmla="*/ 8 w 37"/>
                <a:gd name="T47" fmla="*/ 39 h 61"/>
                <a:gd name="T48" fmla="*/ 8 w 37"/>
                <a:gd name="T49" fmla="*/ 61 h 61"/>
                <a:gd name="T50" fmla="*/ 0 w 37"/>
                <a:gd name="T51" fmla="*/ 61 h 61"/>
                <a:gd name="T52" fmla="*/ 8 w 37"/>
                <a:gd name="T53" fmla="*/ 23 h 61"/>
                <a:gd name="T54" fmla="*/ 8 w 37"/>
                <a:gd name="T55" fmla="*/ 28 h 61"/>
                <a:gd name="T56" fmla="*/ 9 w 37"/>
                <a:gd name="T57" fmla="*/ 32 h 61"/>
                <a:gd name="T58" fmla="*/ 11 w 37"/>
                <a:gd name="T59" fmla="*/ 36 h 61"/>
                <a:gd name="T60" fmla="*/ 13 w 37"/>
                <a:gd name="T61" fmla="*/ 37 h 61"/>
                <a:gd name="T62" fmla="*/ 15 w 37"/>
                <a:gd name="T63" fmla="*/ 38 h 61"/>
                <a:gd name="T64" fmla="*/ 18 w 37"/>
                <a:gd name="T65" fmla="*/ 39 h 61"/>
                <a:gd name="T66" fmla="*/ 22 w 37"/>
                <a:gd name="T67" fmla="*/ 38 h 61"/>
                <a:gd name="T68" fmla="*/ 24 w 37"/>
                <a:gd name="T69" fmla="*/ 37 h 61"/>
                <a:gd name="T70" fmla="*/ 26 w 37"/>
                <a:gd name="T71" fmla="*/ 36 h 61"/>
                <a:gd name="T72" fmla="*/ 28 w 37"/>
                <a:gd name="T73" fmla="*/ 32 h 61"/>
                <a:gd name="T74" fmla="*/ 29 w 37"/>
                <a:gd name="T75" fmla="*/ 28 h 61"/>
                <a:gd name="T76" fmla="*/ 30 w 37"/>
                <a:gd name="T77" fmla="*/ 23 h 61"/>
                <a:gd name="T78" fmla="*/ 29 w 37"/>
                <a:gd name="T79" fmla="*/ 19 h 61"/>
                <a:gd name="T80" fmla="*/ 28 w 37"/>
                <a:gd name="T81" fmla="*/ 15 h 61"/>
                <a:gd name="T82" fmla="*/ 26 w 37"/>
                <a:gd name="T83" fmla="*/ 11 h 61"/>
                <a:gd name="T84" fmla="*/ 24 w 37"/>
                <a:gd name="T85" fmla="*/ 9 h 61"/>
                <a:gd name="T86" fmla="*/ 22 w 37"/>
                <a:gd name="T87" fmla="*/ 8 h 61"/>
                <a:gd name="T88" fmla="*/ 19 w 37"/>
                <a:gd name="T89" fmla="*/ 8 h 61"/>
                <a:gd name="T90" fmla="*/ 15 w 37"/>
                <a:gd name="T91" fmla="*/ 8 h 61"/>
                <a:gd name="T92" fmla="*/ 13 w 37"/>
                <a:gd name="T93" fmla="*/ 9 h 61"/>
                <a:gd name="T94" fmla="*/ 11 w 37"/>
                <a:gd name="T95" fmla="*/ 11 h 61"/>
                <a:gd name="T96" fmla="*/ 9 w 37"/>
                <a:gd name="T97" fmla="*/ 15 h 61"/>
                <a:gd name="T98" fmla="*/ 8 w 37"/>
                <a:gd name="T99" fmla="*/ 19 h 61"/>
                <a:gd name="T100" fmla="*/ 8 w 37"/>
                <a:gd name="T10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61">
                  <a:moveTo>
                    <a:pt x="0" y="6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7" y="23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28" y="43"/>
                  </a:lnTo>
                  <a:lnTo>
                    <a:pt x="24" y="45"/>
                  </a:lnTo>
                  <a:lnTo>
                    <a:pt x="19" y="47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8" y="39"/>
                  </a:lnTo>
                  <a:lnTo>
                    <a:pt x="8" y="61"/>
                  </a:lnTo>
                  <a:lnTo>
                    <a:pt x="0" y="61"/>
                  </a:lnTo>
                  <a:close/>
                  <a:moveTo>
                    <a:pt x="8" y="23"/>
                  </a:moveTo>
                  <a:lnTo>
                    <a:pt x="8" y="28"/>
                  </a:lnTo>
                  <a:lnTo>
                    <a:pt x="9" y="32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29" y="19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8" y="19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097" y="612"/>
              <a:ext cx="8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2116" y="612"/>
              <a:ext cx="8" cy="61"/>
            </a:xfrm>
            <a:custGeom>
              <a:avLst/>
              <a:gdLst>
                <a:gd name="T0" fmla="*/ 0 w 8"/>
                <a:gd name="T1" fmla="*/ 9 h 61"/>
                <a:gd name="T2" fmla="*/ 0 w 8"/>
                <a:gd name="T3" fmla="*/ 0 h 61"/>
                <a:gd name="T4" fmla="*/ 8 w 8"/>
                <a:gd name="T5" fmla="*/ 0 h 61"/>
                <a:gd name="T6" fmla="*/ 8 w 8"/>
                <a:gd name="T7" fmla="*/ 9 h 61"/>
                <a:gd name="T8" fmla="*/ 0 w 8"/>
                <a:gd name="T9" fmla="*/ 9 h 61"/>
                <a:gd name="T10" fmla="*/ 0 w 8"/>
                <a:gd name="T11" fmla="*/ 61 h 61"/>
                <a:gd name="T12" fmla="*/ 0 w 8"/>
                <a:gd name="T13" fmla="*/ 17 h 61"/>
                <a:gd name="T14" fmla="*/ 8 w 8"/>
                <a:gd name="T15" fmla="*/ 17 h 61"/>
                <a:gd name="T16" fmla="*/ 8 w 8"/>
                <a:gd name="T17" fmla="*/ 61 h 61"/>
                <a:gd name="T18" fmla="*/ 0 w 8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1">
                  <a:moveTo>
                    <a:pt x="0" y="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130" y="614"/>
              <a:ext cx="21" cy="61"/>
            </a:xfrm>
            <a:custGeom>
              <a:avLst/>
              <a:gdLst>
                <a:gd name="T0" fmla="*/ 20 w 21"/>
                <a:gd name="T1" fmla="*/ 53 h 61"/>
                <a:gd name="T2" fmla="*/ 21 w 21"/>
                <a:gd name="T3" fmla="*/ 59 h 61"/>
                <a:gd name="T4" fmla="*/ 17 w 21"/>
                <a:gd name="T5" fmla="*/ 59 h 61"/>
                <a:gd name="T6" fmla="*/ 15 w 21"/>
                <a:gd name="T7" fmla="*/ 61 h 61"/>
                <a:gd name="T8" fmla="*/ 11 w 21"/>
                <a:gd name="T9" fmla="*/ 59 h 61"/>
                <a:gd name="T10" fmla="*/ 9 w 21"/>
                <a:gd name="T11" fmla="*/ 58 h 61"/>
                <a:gd name="T12" fmla="*/ 8 w 21"/>
                <a:gd name="T13" fmla="*/ 57 h 61"/>
                <a:gd name="T14" fmla="*/ 6 w 21"/>
                <a:gd name="T15" fmla="*/ 56 h 61"/>
                <a:gd name="T16" fmla="*/ 5 w 21"/>
                <a:gd name="T17" fmla="*/ 53 h 61"/>
                <a:gd name="T18" fmla="*/ 5 w 21"/>
                <a:gd name="T19" fmla="*/ 51 h 61"/>
                <a:gd name="T20" fmla="*/ 5 w 21"/>
                <a:gd name="T21" fmla="*/ 47 h 61"/>
                <a:gd name="T22" fmla="*/ 5 w 21"/>
                <a:gd name="T23" fmla="*/ 23 h 61"/>
                <a:gd name="T24" fmla="*/ 0 w 21"/>
                <a:gd name="T25" fmla="*/ 23 h 61"/>
                <a:gd name="T26" fmla="*/ 0 w 21"/>
                <a:gd name="T27" fmla="*/ 15 h 61"/>
                <a:gd name="T28" fmla="*/ 5 w 21"/>
                <a:gd name="T29" fmla="*/ 15 h 61"/>
                <a:gd name="T30" fmla="*/ 5 w 21"/>
                <a:gd name="T31" fmla="*/ 4 h 61"/>
                <a:gd name="T32" fmla="*/ 12 w 21"/>
                <a:gd name="T33" fmla="*/ 0 h 61"/>
                <a:gd name="T34" fmla="*/ 12 w 21"/>
                <a:gd name="T35" fmla="*/ 15 h 61"/>
                <a:gd name="T36" fmla="*/ 20 w 21"/>
                <a:gd name="T37" fmla="*/ 15 h 61"/>
                <a:gd name="T38" fmla="*/ 20 w 21"/>
                <a:gd name="T39" fmla="*/ 23 h 61"/>
                <a:gd name="T40" fmla="*/ 12 w 21"/>
                <a:gd name="T41" fmla="*/ 23 h 61"/>
                <a:gd name="T42" fmla="*/ 12 w 21"/>
                <a:gd name="T43" fmla="*/ 47 h 61"/>
                <a:gd name="T44" fmla="*/ 12 w 21"/>
                <a:gd name="T45" fmla="*/ 50 h 61"/>
                <a:gd name="T46" fmla="*/ 14 w 21"/>
                <a:gd name="T47" fmla="*/ 51 h 61"/>
                <a:gd name="T48" fmla="*/ 15 w 21"/>
                <a:gd name="T49" fmla="*/ 52 h 61"/>
                <a:gd name="T50" fmla="*/ 15 w 21"/>
                <a:gd name="T51" fmla="*/ 53 h 61"/>
                <a:gd name="T52" fmla="*/ 17 w 21"/>
                <a:gd name="T53" fmla="*/ 53 h 61"/>
                <a:gd name="T54" fmla="*/ 20 w 21"/>
                <a:gd name="T5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61">
                  <a:moveTo>
                    <a:pt x="20" y="53"/>
                  </a:moveTo>
                  <a:lnTo>
                    <a:pt x="21" y="5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11" y="59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6" y="56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20" y="15"/>
                  </a:lnTo>
                  <a:lnTo>
                    <a:pt x="20" y="23"/>
                  </a:lnTo>
                  <a:lnTo>
                    <a:pt x="12" y="23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158" y="629"/>
              <a:ext cx="34" cy="46"/>
            </a:xfrm>
            <a:custGeom>
              <a:avLst/>
              <a:gdLst>
                <a:gd name="T0" fmla="*/ 26 w 34"/>
                <a:gd name="T1" fmla="*/ 44 h 46"/>
                <a:gd name="T2" fmla="*/ 26 w 34"/>
                <a:gd name="T3" fmla="*/ 37 h 46"/>
                <a:gd name="T4" fmla="*/ 24 w 34"/>
                <a:gd name="T5" fmla="*/ 41 h 46"/>
                <a:gd name="T6" fmla="*/ 21 w 34"/>
                <a:gd name="T7" fmla="*/ 43 h 46"/>
                <a:gd name="T8" fmla="*/ 17 w 34"/>
                <a:gd name="T9" fmla="*/ 44 h 46"/>
                <a:gd name="T10" fmla="*/ 14 w 34"/>
                <a:gd name="T11" fmla="*/ 46 h 46"/>
                <a:gd name="T12" fmla="*/ 10 w 34"/>
                <a:gd name="T13" fmla="*/ 44 h 46"/>
                <a:gd name="T14" fmla="*/ 6 w 34"/>
                <a:gd name="T15" fmla="*/ 43 h 46"/>
                <a:gd name="T16" fmla="*/ 4 w 34"/>
                <a:gd name="T17" fmla="*/ 42 h 46"/>
                <a:gd name="T18" fmla="*/ 3 w 34"/>
                <a:gd name="T19" fmla="*/ 40 h 46"/>
                <a:gd name="T20" fmla="*/ 2 w 34"/>
                <a:gd name="T21" fmla="*/ 37 h 46"/>
                <a:gd name="T22" fmla="*/ 0 w 34"/>
                <a:gd name="T23" fmla="*/ 35 h 46"/>
                <a:gd name="T24" fmla="*/ 0 w 34"/>
                <a:gd name="T25" fmla="*/ 31 h 46"/>
                <a:gd name="T26" fmla="*/ 0 w 34"/>
                <a:gd name="T27" fmla="*/ 27 h 46"/>
                <a:gd name="T28" fmla="*/ 0 w 34"/>
                <a:gd name="T29" fmla="*/ 0 h 46"/>
                <a:gd name="T30" fmla="*/ 8 w 34"/>
                <a:gd name="T31" fmla="*/ 0 h 46"/>
                <a:gd name="T32" fmla="*/ 8 w 34"/>
                <a:gd name="T33" fmla="*/ 24 h 46"/>
                <a:gd name="T34" fmla="*/ 8 w 34"/>
                <a:gd name="T35" fmla="*/ 29 h 46"/>
                <a:gd name="T36" fmla="*/ 8 w 34"/>
                <a:gd name="T37" fmla="*/ 32 h 46"/>
                <a:gd name="T38" fmla="*/ 9 w 34"/>
                <a:gd name="T39" fmla="*/ 35 h 46"/>
                <a:gd name="T40" fmla="*/ 11 w 34"/>
                <a:gd name="T41" fmla="*/ 36 h 46"/>
                <a:gd name="T42" fmla="*/ 13 w 34"/>
                <a:gd name="T43" fmla="*/ 37 h 46"/>
                <a:gd name="T44" fmla="*/ 16 w 34"/>
                <a:gd name="T45" fmla="*/ 38 h 46"/>
                <a:gd name="T46" fmla="*/ 19 w 34"/>
                <a:gd name="T47" fmla="*/ 37 h 46"/>
                <a:gd name="T48" fmla="*/ 21 w 34"/>
                <a:gd name="T49" fmla="*/ 36 h 46"/>
                <a:gd name="T50" fmla="*/ 24 w 34"/>
                <a:gd name="T51" fmla="*/ 35 h 46"/>
                <a:gd name="T52" fmla="*/ 25 w 34"/>
                <a:gd name="T53" fmla="*/ 32 h 46"/>
                <a:gd name="T54" fmla="*/ 26 w 34"/>
                <a:gd name="T55" fmla="*/ 29 h 46"/>
                <a:gd name="T56" fmla="*/ 26 w 34"/>
                <a:gd name="T57" fmla="*/ 24 h 46"/>
                <a:gd name="T58" fmla="*/ 26 w 34"/>
                <a:gd name="T59" fmla="*/ 0 h 46"/>
                <a:gd name="T60" fmla="*/ 34 w 34"/>
                <a:gd name="T61" fmla="*/ 0 h 46"/>
                <a:gd name="T62" fmla="*/ 34 w 34"/>
                <a:gd name="T63" fmla="*/ 44 h 46"/>
                <a:gd name="T64" fmla="*/ 26 w 34"/>
                <a:gd name="T6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6">
                  <a:moveTo>
                    <a:pt x="26" y="44"/>
                  </a:moveTo>
                  <a:lnTo>
                    <a:pt x="26" y="37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0" y="44"/>
                  </a:lnTo>
                  <a:lnTo>
                    <a:pt x="6" y="43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4" y="35"/>
                  </a:lnTo>
                  <a:lnTo>
                    <a:pt x="25" y="32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44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2201" y="612"/>
              <a:ext cx="38" cy="63"/>
            </a:xfrm>
            <a:custGeom>
              <a:avLst/>
              <a:gdLst>
                <a:gd name="T0" fmla="*/ 29 w 38"/>
                <a:gd name="T1" fmla="*/ 61 h 63"/>
                <a:gd name="T2" fmla="*/ 29 w 38"/>
                <a:gd name="T3" fmla="*/ 54 h 63"/>
                <a:gd name="T4" fmla="*/ 27 w 38"/>
                <a:gd name="T5" fmla="*/ 58 h 63"/>
                <a:gd name="T6" fmla="*/ 24 w 38"/>
                <a:gd name="T7" fmla="*/ 60 h 63"/>
                <a:gd name="T8" fmla="*/ 22 w 38"/>
                <a:gd name="T9" fmla="*/ 61 h 63"/>
                <a:gd name="T10" fmla="*/ 18 w 38"/>
                <a:gd name="T11" fmla="*/ 63 h 63"/>
                <a:gd name="T12" fmla="*/ 13 w 38"/>
                <a:gd name="T13" fmla="*/ 61 h 63"/>
                <a:gd name="T14" fmla="*/ 9 w 38"/>
                <a:gd name="T15" fmla="*/ 59 h 63"/>
                <a:gd name="T16" fmla="*/ 5 w 38"/>
                <a:gd name="T17" fmla="*/ 55 h 63"/>
                <a:gd name="T18" fmla="*/ 2 w 38"/>
                <a:gd name="T19" fmla="*/ 52 h 63"/>
                <a:gd name="T20" fmla="*/ 0 w 38"/>
                <a:gd name="T21" fmla="*/ 46 h 63"/>
                <a:gd name="T22" fmla="*/ 0 w 38"/>
                <a:gd name="T23" fmla="*/ 39 h 63"/>
                <a:gd name="T24" fmla="*/ 0 w 38"/>
                <a:gd name="T25" fmla="*/ 33 h 63"/>
                <a:gd name="T26" fmla="*/ 2 w 38"/>
                <a:gd name="T27" fmla="*/ 27 h 63"/>
                <a:gd name="T28" fmla="*/ 5 w 38"/>
                <a:gd name="T29" fmla="*/ 22 h 63"/>
                <a:gd name="T30" fmla="*/ 9 w 38"/>
                <a:gd name="T31" fmla="*/ 19 h 63"/>
                <a:gd name="T32" fmla="*/ 13 w 38"/>
                <a:gd name="T33" fmla="*/ 17 h 63"/>
                <a:gd name="T34" fmla="*/ 18 w 38"/>
                <a:gd name="T35" fmla="*/ 16 h 63"/>
                <a:gd name="T36" fmla="*/ 22 w 38"/>
                <a:gd name="T37" fmla="*/ 16 h 63"/>
                <a:gd name="T38" fmla="*/ 24 w 38"/>
                <a:gd name="T39" fmla="*/ 19 h 63"/>
                <a:gd name="T40" fmla="*/ 27 w 38"/>
                <a:gd name="T41" fmla="*/ 20 h 63"/>
                <a:gd name="T42" fmla="*/ 29 w 38"/>
                <a:gd name="T43" fmla="*/ 24 h 63"/>
                <a:gd name="T44" fmla="*/ 29 w 38"/>
                <a:gd name="T45" fmla="*/ 0 h 63"/>
                <a:gd name="T46" fmla="*/ 38 w 38"/>
                <a:gd name="T47" fmla="*/ 0 h 63"/>
                <a:gd name="T48" fmla="*/ 38 w 38"/>
                <a:gd name="T49" fmla="*/ 61 h 63"/>
                <a:gd name="T50" fmla="*/ 29 w 38"/>
                <a:gd name="T51" fmla="*/ 61 h 63"/>
                <a:gd name="T52" fmla="*/ 7 w 38"/>
                <a:gd name="T53" fmla="*/ 39 h 63"/>
                <a:gd name="T54" fmla="*/ 9 w 38"/>
                <a:gd name="T55" fmla="*/ 44 h 63"/>
                <a:gd name="T56" fmla="*/ 9 w 38"/>
                <a:gd name="T57" fmla="*/ 48 h 63"/>
                <a:gd name="T58" fmla="*/ 11 w 38"/>
                <a:gd name="T59" fmla="*/ 52 h 63"/>
                <a:gd name="T60" fmla="*/ 13 w 38"/>
                <a:gd name="T61" fmla="*/ 53 h 63"/>
                <a:gd name="T62" fmla="*/ 16 w 38"/>
                <a:gd name="T63" fmla="*/ 54 h 63"/>
                <a:gd name="T64" fmla="*/ 18 w 38"/>
                <a:gd name="T65" fmla="*/ 55 h 63"/>
                <a:gd name="T66" fmla="*/ 22 w 38"/>
                <a:gd name="T67" fmla="*/ 54 h 63"/>
                <a:gd name="T68" fmla="*/ 24 w 38"/>
                <a:gd name="T69" fmla="*/ 53 h 63"/>
                <a:gd name="T70" fmla="*/ 27 w 38"/>
                <a:gd name="T71" fmla="*/ 52 h 63"/>
                <a:gd name="T72" fmla="*/ 28 w 38"/>
                <a:gd name="T73" fmla="*/ 48 h 63"/>
                <a:gd name="T74" fmla="*/ 29 w 38"/>
                <a:gd name="T75" fmla="*/ 44 h 63"/>
                <a:gd name="T76" fmla="*/ 29 w 38"/>
                <a:gd name="T77" fmla="*/ 39 h 63"/>
                <a:gd name="T78" fmla="*/ 29 w 38"/>
                <a:gd name="T79" fmla="*/ 35 h 63"/>
                <a:gd name="T80" fmla="*/ 28 w 38"/>
                <a:gd name="T81" fmla="*/ 31 h 63"/>
                <a:gd name="T82" fmla="*/ 27 w 38"/>
                <a:gd name="T83" fmla="*/ 27 h 63"/>
                <a:gd name="T84" fmla="*/ 24 w 38"/>
                <a:gd name="T85" fmla="*/ 25 h 63"/>
                <a:gd name="T86" fmla="*/ 22 w 38"/>
                <a:gd name="T87" fmla="*/ 24 h 63"/>
                <a:gd name="T88" fmla="*/ 18 w 38"/>
                <a:gd name="T89" fmla="*/ 24 h 63"/>
                <a:gd name="T90" fmla="*/ 16 w 38"/>
                <a:gd name="T91" fmla="*/ 24 h 63"/>
                <a:gd name="T92" fmla="*/ 13 w 38"/>
                <a:gd name="T93" fmla="*/ 25 h 63"/>
                <a:gd name="T94" fmla="*/ 11 w 38"/>
                <a:gd name="T95" fmla="*/ 27 h 63"/>
                <a:gd name="T96" fmla="*/ 9 w 38"/>
                <a:gd name="T97" fmla="*/ 30 h 63"/>
                <a:gd name="T98" fmla="*/ 9 w 38"/>
                <a:gd name="T99" fmla="*/ 35 h 63"/>
                <a:gd name="T100" fmla="*/ 7 w 38"/>
                <a:gd name="T10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" h="63">
                  <a:moveTo>
                    <a:pt x="29" y="61"/>
                  </a:moveTo>
                  <a:lnTo>
                    <a:pt x="29" y="54"/>
                  </a:lnTo>
                  <a:lnTo>
                    <a:pt x="27" y="58"/>
                  </a:lnTo>
                  <a:lnTo>
                    <a:pt x="24" y="60"/>
                  </a:lnTo>
                  <a:lnTo>
                    <a:pt x="22" y="61"/>
                  </a:lnTo>
                  <a:lnTo>
                    <a:pt x="18" y="63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4" y="19"/>
                  </a:lnTo>
                  <a:lnTo>
                    <a:pt x="27" y="20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61"/>
                  </a:lnTo>
                  <a:lnTo>
                    <a:pt x="29" y="61"/>
                  </a:lnTo>
                  <a:close/>
                  <a:moveTo>
                    <a:pt x="7" y="39"/>
                  </a:moveTo>
                  <a:lnTo>
                    <a:pt x="9" y="44"/>
                  </a:lnTo>
                  <a:lnTo>
                    <a:pt x="9" y="48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2" y="54"/>
                  </a:lnTo>
                  <a:lnTo>
                    <a:pt x="24" y="53"/>
                  </a:lnTo>
                  <a:lnTo>
                    <a:pt x="27" y="52"/>
                  </a:lnTo>
                  <a:lnTo>
                    <a:pt x="28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28" y="31"/>
                  </a:lnTo>
                  <a:lnTo>
                    <a:pt x="27" y="27"/>
                  </a:lnTo>
                  <a:lnTo>
                    <a:pt x="24" y="25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2247" y="628"/>
              <a:ext cx="41" cy="47"/>
            </a:xfrm>
            <a:custGeom>
              <a:avLst/>
              <a:gdLst>
                <a:gd name="T0" fmla="*/ 33 w 41"/>
                <a:gd name="T1" fmla="*/ 32 h 47"/>
                <a:gd name="T2" fmla="*/ 41 w 41"/>
                <a:gd name="T3" fmla="*/ 33 h 47"/>
                <a:gd name="T4" fmla="*/ 40 w 41"/>
                <a:gd name="T5" fmla="*/ 37 h 47"/>
                <a:gd name="T6" fmla="*/ 37 w 41"/>
                <a:gd name="T7" fmla="*/ 41 h 47"/>
                <a:gd name="T8" fmla="*/ 33 w 41"/>
                <a:gd name="T9" fmla="*/ 43 h 47"/>
                <a:gd name="T10" fmla="*/ 30 w 41"/>
                <a:gd name="T11" fmla="*/ 44 h 47"/>
                <a:gd name="T12" fmla="*/ 26 w 41"/>
                <a:gd name="T13" fmla="*/ 45 h 47"/>
                <a:gd name="T14" fmla="*/ 21 w 41"/>
                <a:gd name="T15" fmla="*/ 47 h 47"/>
                <a:gd name="T16" fmla="*/ 15 w 41"/>
                <a:gd name="T17" fmla="*/ 45 h 47"/>
                <a:gd name="T18" fmla="*/ 10 w 41"/>
                <a:gd name="T19" fmla="*/ 43 h 47"/>
                <a:gd name="T20" fmla="*/ 7 w 41"/>
                <a:gd name="T21" fmla="*/ 41 h 47"/>
                <a:gd name="T22" fmla="*/ 3 w 41"/>
                <a:gd name="T23" fmla="*/ 36 h 47"/>
                <a:gd name="T24" fmla="*/ 0 w 41"/>
                <a:gd name="T25" fmla="*/ 31 h 47"/>
                <a:gd name="T26" fmla="*/ 0 w 41"/>
                <a:gd name="T27" fmla="*/ 23 h 47"/>
                <a:gd name="T28" fmla="*/ 0 w 41"/>
                <a:gd name="T29" fmla="*/ 17 h 47"/>
                <a:gd name="T30" fmla="*/ 3 w 41"/>
                <a:gd name="T31" fmla="*/ 11 h 47"/>
                <a:gd name="T32" fmla="*/ 7 w 41"/>
                <a:gd name="T33" fmla="*/ 6 h 47"/>
                <a:gd name="T34" fmla="*/ 10 w 41"/>
                <a:gd name="T35" fmla="*/ 3 h 47"/>
                <a:gd name="T36" fmla="*/ 15 w 41"/>
                <a:gd name="T37" fmla="*/ 1 h 47"/>
                <a:gd name="T38" fmla="*/ 21 w 41"/>
                <a:gd name="T39" fmla="*/ 0 h 47"/>
                <a:gd name="T40" fmla="*/ 26 w 41"/>
                <a:gd name="T41" fmla="*/ 1 h 47"/>
                <a:gd name="T42" fmla="*/ 31 w 41"/>
                <a:gd name="T43" fmla="*/ 3 h 47"/>
                <a:gd name="T44" fmla="*/ 35 w 41"/>
                <a:gd name="T45" fmla="*/ 6 h 47"/>
                <a:gd name="T46" fmla="*/ 38 w 41"/>
                <a:gd name="T47" fmla="*/ 11 h 47"/>
                <a:gd name="T48" fmla="*/ 41 w 41"/>
                <a:gd name="T49" fmla="*/ 16 h 47"/>
                <a:gd name="T50" fmla="*/ 41 w 41"/>
                <a:gd name="T51" fmla="*/ 23 h 47"/>
                <a:gd name="T52" fmla="*/ 41 w 41"/>
                <a:gd name="T53" fmla="*/ 25 h 47"/>
                <a:gd name="T54" fmla="*/ 8 w 41"/>
                <a:gd name="T55" fmla="*/ 25 h 47"/>
                <a:gd name="T56" fmla="*/ 9 w 41"/>
                <a:gd name="T57" fmla="*/ 30 h 47"/>
                <a:gd name="T58" fmla="*/ 10 w 41"/>
                <a:gd name="T59" fmla="*/ 33 h 47"/>
                <a:gd name="T60" fmla="*/ 13 w 41"/>
                <a:gd name="T61" fmla="*/ 36 h 47"/>
                <a:gd name="T62" fmla="*/ 15 w 41"/>
                <a:gd name="T63" fmla="*/ 37 h 47"/>
                <a:gd name="T64" fmla="*/ 18 w 41"/>
                <a:gd name="T65" fmla="*/ 38 h 47"/>
                <a:gd name="T66" fmla="*/ 21 w 41"/>
                <a:gd name="T67" fmla="*/ 39 h 47"/>
                <a:gd name="T68" fmla="*/ 25 w 41"/>
                <a:gd name="T69" fmla="*/ 38 h 47"/>
                <a:gd name="T70" fmla="*/ 29 w 41"/>
                <a:gd name="T71" fmla="*/ 37 h 47"/>
                <a:gd name="T72" fmla="*/ 31 w 41"/>
                <a:gd name="T73" fmla="*/ 36 h 47"/>
                <a:gd name="T74" fmla="*/ 33 w 41"/>
                <a:gd name="T75" fmla="*/ 32 h 47"/>
                <a:gd name="T76" fmla="*/ 8 w 41"/>
                <a:gd name="T77" fmla="*/ 17 h 47"/>
                <a:gd name="T78" fmla="*/ 33 w 41"/>
                <a:gd name="T79" fmla="*/ 17 h 47"/>
                <a:gd name="T80" fmla="*/ 32 w 41"/>
                <a:gd name="T81" fmla="*/ 14 h 47"/>
                <a:gd name="T82" fmla="*/ 30 w 41"/>
                <a:gd name="T83" fmla="*/ 11 h 47"/>
                <a:gd name="T84" fmla="*/ 27 w 41"/>
                <a:gd name="T85" fmla="*/ 9 h 47"/>
                <a:gd name="T86" fmla="*/ 25 w 41"/>
                <a:gd name="T87" fmla="*/ 8 h 47"/>
                <a:gd name="T88" fmla="*/ 21 w 41"/>
                <a:gd name="T89" fmla="*/ 8 h 47"/>
                <a:gd name="T90" fmla="*/ 16 w 41"/>
                <a:gd name="T91" fmla="*/ 8 h 47"/>
                <a:gd name="T92" fmla="*/ 13 w 41"/>
                <a:gd name="T93" fmla="*/ 10 h 47"/>
                <a:gd name="T94" fmla="*/ 10 w 41"/>
                <a:gd name="T95" fmla="*/ 12 h 47"/>
                <a:gd name="T96" fmla="*/ 9 w 41"/>
                <a:gd name="T97" fmla="*/ 15 h 47"/>
                <a:gd name="T98" fmla="*/ 8 w 41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47">
                  <a:moveTo>
                    <a:pt x="33" y="32"/>
                  </a:moveTo>
                  <a:lnTo>
                    <a:pt x="41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6" y="45"/>
                  </a:lnTo>
                  <a:lnTo>
                    <a:pt x="21" y="47"/>
                  </a:lnTo>
                  <a:lnTo>
                    <a:pt x="15" y="45"/>
                  </a:lnTo>
                  <a:lnTo>
                    <a:pt x="10" y="43"/>
                  </a:lnTo>
                  <a:lnTo>
                    <a:pt x="7" y="41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1" y="3"/>
                  </a:lnTo>
                  <a:lnTo>
                    <a:pt x="35" y="6"/>
                  </a:lnTo>
                  <a:lnTo>
                    <a:pt x="38" y="11"/>
                  </a:lnTo>
                  <a:lnTo>
                    <a:pt x="41" y="16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8" y="25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3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1" y="39"/>
                  </a:lnTo>
                  <a:lnTo>
                    <a:pt x="25" y="38"/>
                  </a:lnTo>
                  <a:lnTo>
                    <a:pt x="29" y="37"/>
                  </a:lnTo>
                  <a:lnTo>
                    <a:pt x="31" y="36"/>
                  </a:lnTo>
                  <a:lnTo>
                    <a:pt x="33" y="32"/>
                  </a:lnTo>
                  <a:close/>
                  <a:moveTo>
                    <a:pt x="8" y="17"/>
                  </a:moveTo>
                  <a:lnTo>
                    <a:pt x="33" y="17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9" y="1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258" y="815"/>
              <a:ext cx="1692" cy="3382"/>
            </a:xfrm>
            <a:custGeom>
              <a:avLst/>
              <a:gdLst>
                <a:gd name="T0" fmla="*/ 5 w 1692"/>
                <a:gd name="T1" fmla="*/ 3 h 3382"/>
                <a:gd name="T2" fmla="*/ 0 w 1692"/>
                <a:gd name="T3" fmla="*/ 3 h 3382"/>
                <a:gd name="T4" fmla="*/ 0 w 1692"/>
                <a:gd name="T5" fmla="*/ 3382 h 3382"/>
                <a:gd name="T6" fmla="*/ 1692 w 1692"/>
                <a:gd name="T7" fmla="*/ 3382 h 3382"/>
                <a:gd name="T8" fmla="*/ 1692 w 1692"/>
                <a:gd name="T9" fmla="*/ 0 h 3382"/>
                <a:gd name="T10" fmla="*/ 3 w 1692"/>
                <a:gd name="T11" fmla="*/ 0 h 3382"/>
                <a:gd name="T12" fmla="*/ 3 w 1692"/>
                <a:gd name="T13" fmla="*/ 5 h 3382"/>
                <a:gd name="T14" fmla="*/ 1689 w 1692"/>
                <a:gd name="T15" fmla="*/ 5 h 3382"/>
                <a:gd name="T16" fmla="*/ 1689 w 1692"/>
                <a:gd name="T17" fmla="*/ 3 h 3382"/>
                <a:gd name="T18" fmla="*/ 1687 w 1692"/>
                <a:gd name="T19" fmla="*/ 3 h 3382"/>
                <a:gd name="T20" fmla="*/ 1687 w 1692"/>
                <a:gd name="T21" fmla="*/ 3380 h 3382"/>
                <a:gd name="T22" fmla="*/ 1689 w 1692"/>
                <a:gd name="T23" fmla="*/ 3380 h 3382"/>
                <a:gd name="T24" fmla="*/ 1689 w 1692"/>
                <a:gd name="T25" fmla="*/ 3377 h 3382"/>
                <a:gd name="T26" fmla="*/ 3 w 1692"/>
                <a:gd name="T27" fmla="*/ 3377 h 3382"/>
                <a:gd name="T28" fmla="*/ 3 w 1692"/>
                <a:gd name="T29" fmla="*/ 3380 h 3382"/>
                <a:gd name="T30" fmla="*/ 5 w 1692"/>
                <a:gd name="T31" fmla="*/ 3380 h 3382"/>
                <a:gd name="T32" fmla="*/ 5 w 1692"/>
                <a:gd name="T33" fmla="*/ 3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2" h="3382">
                  <a:moveTo>
                    <a:pt x="5" y="3"/>
                  </a:moveTo>
                  <a:lnTo>
                    <a:pt x="0" y="3"/>
                  </a:lnTo>
                  <a:lnTo>
                    <a:pt x="0" y="3382"/>
                  </a:lnTo>
                  <a:lnTo>
                    <a:pt x="1692" y="3382"/>
                  </a:lnTo>
                  <a:lnTo>
                    <a:pt x="169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1689" y="5"/>
                  </a:lnTo>
                  <a:lnTo>
                    <a:pt x="1689" y="3"/>
                  </a:lnTo>
                  <a:lnTo>
                    <a:pt x="1687" y="3"/>
                  </a:lnTo>
                  <a:lnTo>
                    <a:pt x="1687" y="3380"/>
                  </a:lnTo>
                  <a:lnTo>
                    <a:pt x="1689" y="3380"/>
                  </a:lnTo>
                  <a:lnTo>
                    <a:pt x="1689" y="3377"/>
                  </a:lnTo>
                  <a:lnTo>
                    <a:pt x="3" y="3377"/>
                  </a:lnTo>
                  <a:lnTo>
                    <a:pt x="3" y="3380"/>
                  </a:lnTo>
                  <a:lnTo>
                    <a:pt x="5" y="338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42784"/>
              </p:ext>
            </p:extLst>
          </p:nvPr>
        </p:nvGraphicFramePr>
        <p:xfrm>
          <a:off x="152400" y="4286250"/>
          <a:ext cx="88392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2" name="Equation" r:id="rId4" imgW="4317840" imgH="1218960" progId="Equation.DSMT4">
                  <p:embed/>
                </p:oleObj>
              </mc:Choice>
              <mc:Fallback>
                <p:oleObj name="Equation" r:id="rId4" imgW="4317840" imgH="121896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286250"/>
                        <a:ext cx="8839200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ir/elastic </a:t>
            </a:r>
            <a:r>
              <a:rPr lang="en-US" dirty="0" smtClean="0"/>
              <a:t>model </a:t>
            </a:r>
            <a:r>
              <a:rPr lang="en-US" dirty="0"/>
              <a:t>--- </a:t>
            </a:r>
            <a:r>
              <a:rPr lang="en-US" dirty="0" smtClean="0">
                <a:solidFill>
                  <a:srgbClr val="FF0000"/>
                </a:solidFill>
              </a:rPr>
              <a:t>On shore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0800"/>
              </p:ext>
            </p:extLst>
          </p:nvPr>
        </p:nvGraphicFramePr>
        <p:xfrm>
          <a:off x="1" y="5227320"/>
          <a:ext cx="9143999" cy="1402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9417"/>
                <a:gridCol w="2808605"/>
                <a:gridCol w="2545298"/>
                <a:gridCol w="2540679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Velocity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Velocity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(m/s)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Density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(kg/m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</a:t>
                      </a:r>
                      <a:endParaRPr 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44632" y="1219200"/>
            <a:ext cx="8521563" cy="3657600"/>
            <a:chOff x="244632" y="1219200"/>
            <a:chExt cx="8521563" cy="3657600"/>
          </a:xfrm>
        </p:grpSpPr>
        <p:sp>
          <p:nvSpPr>
            <p:cNvPr id="29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4632" y="1686580"/>
              <a:ext cx="8521563" cy="3190220"/>
              <a:chOff x="244632" y="1686580"/>
              <a:chExt cx="8521563" cy="319022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44632" y="1686580"/>
                <a:ext cx="8521563" cy="3190220"/>
                <a:chOff x="244632" y="1686580"/>
                <a:chExt cx="8521563" cy="319022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295400" y="2362200"/>
                  <a:ext cx="6400800" cy="2514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88901" y="1686580"/>
                  <a:ext cx="8053267" cy="828020"/>
                  <a:chOff x="-204667" y="1538645"/>
                  <a:chExt cx="8053267" cy="828020"/>
                </a:xfrm>
              </p:grpSpPr>
              <p:sp>
                <p:nvSpPr>
                  <p:cNvPr id="47" name="TextBox 20"/>
                  <p:cNvSpPr txBox="1"/>
                  <p:nvPr/>
                </p:nvSpPr>
                <p:spPr>
                  <a:xfrm>
                    <a:off x="4648200" y="1828800"/>
                    <a:ext cx="3200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  <p:sp>
                <p:nvSpPr>
                  <p:cNvPr id="48" name="Explosion 1 47"/>
                  <p:cNvSpPr/>
                  <p:nvPr/>
                </p:nvSpPr>
                <p:spPr>
                  <a:xfrm>
                    <a:off x="1066800" y="1970936"/>
                    <a:ext cx="381000" cy="395729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-204667" y="1538645"/>
                    <a:ext cx="153118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800" b="1" dirty="0" err="1" smtClean="0">
                        <a:solidFill>
                          <a:srgbClr val="0000CC"/>
                        </a:solidFill>
                      </a:rPr>
                      <a:t>Z</a:t>
                    </a:r>
                    <a:r>
                      <a:rPr lang="en-US" sz="2800" b="1" baseline="-25000" dirty="0" err="1" smtClean="0">
                        <a:solidFill>
                          <a:srgbClr val="0000CC"/>
                        </a:solidFill>
                      </a:rPr>
                      <a:t>s</a:t>
                    </a:r>
                    <a:r>
                      <a:rPr lang="en-US" sz="2800" b="1" baseline="-25000" dirty="0" smtClean="0">
                        <a:solidFill>
                          <a:srgbClr val="0000CC"/>
                        </a:solidFill>
                      </a:rPr>
                      <a:t> </a:t>
                    </a:r>
                    <a:r>
                      <a:rPr lang="en-US" sz="2800" b="1" dirty="0" smtClean="0">
                        <a:solidFill>
                          <a:srgbClr val="0000CC"/>
                        </a:solidFill>
                      </a:rPr>
                      <a:t>= 0 m</a:t>
                    </a:r>
                    <a:endParaRPr lang="en-US" sz="2800" b="1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7146584" y="1981200"/>
                  <a:ext cx="16196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0000CC"/>
                      </a:solidFill>
                    </a:rPr>
                    <a:t>F</a:t>
                  </a:r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. </a:t>
                  </a:r>
                  <a:r>
                    <a:rPr lang="en-US" sz="2800" b="1" dirty="0">
                      <a:solidFill>
                        <a:srgbClr val="0000CC"/>
                      </a:solidFill>
                    </a:rPr>
                    <a:t>S</a:t>
                  </a:r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. </a:t>
                  </a:r>
                  <a:r>
                    <a:rPr lang="en-US" sz="2800" b="1" dirty="0">
                      <a:solidFill>
                        <a:srgbClr val="0000CC"/>
                      </a:solidFill>
                    </a:rPr>
                    <a:t>0m </a:t>
                  </a: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3238500" y="2286000"/>
                  <a:ext cx="2247900" cy="304800"/>
                  <a:chOff x="3238500" y="2819400"/>
                  <a:chExt cx="2247900" cy="304800"/>
                </a:xfrm>
                <a:solidFill>
                  <a:srgbClr val="0000CC"/>
                </a:solidFill>
              </p:grpSpPr>
              <p:sp>
                <p:nvSpPr>
                  <p:cNvPr id="42" name="Flowchart: Merge 41"/>
                  <p:cNvSpPr/>
                  <p:nvPr/>
                </p:nvSpPr>
                <p:spPr>
                  <a:xfrm>
                    <a:off x="32385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lowchart: Merge 42"/>
                  <p:cNvSpPr/>
                  <p:nvPr/>
                </p:nvSpPr>
                <p:spPr>
                  <a:xfrm>
                    <a:off x="37338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4" name="Flowchart: Merge 43"/>
                  <p:cNvSpPr/>
                  <p:nvPr/>
                </p:nvSpPr>
                <p:spPr>
                  <a:xfrm>
                    <a:off x="42291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lowchart: Merge 44"/>
                  <p:cNvSpPr/>
                  <p:nvPr/>
                </p:nvSpPr>
                <p:spPr>
                  <a:xfrm>
                    <a:off x="47244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lowchart: Merge 45"/>
                  <p:cNvSpPr/>
                  <p:nvPr/>
                </p:nvSpPr>
                <p:spPr>
                  <a:xfrm>
                    <a:off x="5219700" y="2819400"/>
                    <a:ext cx="266700" cy="304800"/>
                  </a:xfrm>
                  <a:prstGeom prst="flowChartMerge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rgbClr val="0000CC"/>
                      </a:solidFill>
                    </a:endParaRPr>
                  </a:p>
                </p:txBody>
              </p:sp>
            </p:grp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295400" y="2590800"/>
                  <a:ext cx="640080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16"/>
                <p:cNvSpPr txBox="1"/>
                <p:nvPr/>
              </p:nvSpPr>
              <p:spPr>
                <a:xfrm>
                  <a:off x="244632" y="2372380"/>
                  <a:ext cx="18127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800" b="1" dirty="0" smtClean="0">
                      <a:solidFill>
                        <a:srgbClr val="0000CC"/>
                      </a:solidFill>
                    </a:rPr>
                    <a:t>M.S. 1 m</a:t>
                  </a:r>
                  <a:endParaRPr lang="en-US" sz="2800" b="1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715000" y="2188917"/>
                <a:ext cx="711200" cy="554283"/>
                <a:chOff x="5715000" y="2188917"/>
                <a:chExt cx="711200" cy="554283"/>
              </a:xfrm>
            </p:grpSpPr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4511680"/>
                    </p:ext>
                  </p:extLst>
                </p:nvPr>
              </p:nvGraphicFramePr>
              <p:xfrm>
                <a:off x="6002337" y="2188917"/>
                <a:ext cx="423863" cy="5542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9531" name="Equation" r:id="rId4" imgW="164880" imgH="215640" progId="">
                        <p:embed/>
                      </p:oleObj>
                    </mc:Choice>
                    <mc:Fallback>
                      <p:oleObj name="Equation" r:id="rId4" imgW="164880" imgH="215640" progId="">
                        <p:embed/>
                        <p:pic>
                          <p:nvPicPr>
                            <p:cNvPr id="0" name="Picture 1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02337" y="2188917"/>
                              <a:ext cx="423863" cy="55428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Flowchart: Connector 34"/>
                <p:cNvSpPr/>
                <p:nvPr/>
              </p:nvSpPr>
              <p:spPr>
                <a:xfrm>
                  <a:off x="5715000" y="2467393"/>
                  <a:ext cx="137160" cy="137160"/>
                </a:xfrm>
                <a:prstGeom prst="flowChartConnector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Box 5"/>
              <p:cNvSpPr txBox="1"/>
              <p:nvPr/>
            </p:nvSpPr>
            <p:spPr>
              <a:xfrm>
                <a:off x="3276600" y="3515380"/>
                <a:ext cx="1943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/>
                  <a:t>Elastic</a:t>
                </a:r>
                <a:endParaRPr lang="en-US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Reference wave prediction in </a:t>
            </a:r>
            <a:r>
              <a:rPr lang="en-US" b="1" dirty="0" smtClean="0">
                <a:solidFill>
                  <a:srgbClr val="FF0000"/>
                </a:solidFill>
              </a:rPr>
              <a:t>air/earth: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b="1" dirty="0" smtClean="0"/>
              <a:t>wave component</a:t>
            </a:r>
            <a:endParaRPr lang="en-US" b="1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09" y="914400"/>
            <a:ext cx="9239266" cy="5828526"/>
            <a:chOff x="909" y="914400"/>
            <a:chExt cx="9239266" cy="5828526"/>
          </a:xfrm>
        </p:grpSpPr>
        <p:grpSp>
          <p:nvGrpSpPr>
            <p:cNvPr id="3" name="Group 2"/>
            <p:cNvGrpSpPr/>
            <p:nvPr/>
          </p:nvGrpSpPr>
          <p:grpSpPr>
            <a:xfrm>
              <a:off x="909" y="914400"/>
              <a:ext cx="9239266" cy="5486400"/>
              <a:chOff x="909" y="457200"/>
              <a:chExt cx="9239266" cy="54864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" y="457200"/>
                <a:ext cx="3295666" cy="5486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2709" y="457200"/>
                <a:ext cx="3295666" cy="5486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4509" y="457200"/>
                <a:ext cx="3295666" cy="5486400"/>
              </a:xfrm>
              <a:prstGeom prst="rect">
                <a:avLst/>
              </a:prstGeom>
            </p:spPr>
          </p:pic>
        </p:grpSp>
        <p:grpSp>
          <p:nvGrpSpPr>
            <p:cNvPr id="21" name="Group 14"/>
            <p:cNvGrpSpPr/>
            <p:nvPr/>
          </p:nvGrpSpPr>
          <p:grpSpPr>
            <a:xfrm>
              <a:off x="685800" y="6035040"/>
              <a:ext cx="7848600" cy="707886"/>
              <a:chOff x="685800" y="5791200"/>
              <a:chExt cx="7848600" cy="707886"/>
            </a:xfrm>
          </p:grpSpPr>
          <p:grpSp>
            <p:nvGrpSpPr>
              <p:cNvPr id="22" name="Group 8"/>
              <p:cNvGrpSpPr/>
              <p:nvPr/>
            </p:nvGrpSpPr>
            <p:grpSpPr>
              <a:xfrm>
                <a:off x="685800" y="5791200"/>
                <a:ext cx="5410200" cy="707886"/>
                <a:chOff x="685800" y="5791200"/>
                <a:chExt cx="5410200" cy="707886"/>
              </a:xfrm>
            </p:grpSpPr>
            <p:sp>
              <p:nvSpPr>
                <p:cNvPr id="28" name="TextBox 9"/>
                <p:cNvSpPr txBox="1"/>
                <p:nvPr/>
              </p:nvSpPr>
              <p:spPr>
                <a:xfrm>
                  <a:off x="685800" y="5802868"/>
                  <a:ext cx="2057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Input data P</a:t>
                  </a:r>
                  <a:endParaRPr lang="en-US" sz="2000" b="1" dirty="0"/>
                </a:p>
              </p:txBody>
            </p:sp>
            <p:sp>
              <p:nvSpPr>
                <p:cNvPr id="29" name="TextBox 9"/>
                <p:cNvSpPr txBox="1"/>
                <p:nvPr/>
              </p:nvSpPr>
              <p:spPr>
                <a:xfrm>
                  <a:off x="3124200" y="5791200"/>
                  <a:ext cx="2971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Predicted </a:t>
                  </a:r>
                </a:p>
                <a:p>
                  <a:pPr algn="ctr"/>
                  <a:r>
                    <a:rPr lang="en-US" sz="2000" b="1" dirty="0" smtClean="0"/>
                    <a:t>Reference wave P</a:t>
                  </a:r>
                  <a:r>
                    <a:rPr lang="en-US" sz="2000" b="1" baseline="-25000" dirty="0" smtClean="0"/>
                    <a:t>0</a:t>
                  </a:r>
                  <a:endParaRPr lang="en-US" sz="2000" b="1" baseline="-25000" dirty="0"/>
                </a:p>
              </p:txBody>
            </p:sp>
          </p:grpSp>
          <p:sp>
            <p:nvSpPr>
              <p:cNvPr id="23" name="TextBox 9"/>
              <p:cNvSpPr txBox="1"/>
              <p:nvPr/>
            </p:nvSpPr>
            <p:spPr>
              <a:xfrm>
                <a:off x="7010400" y="57912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/>
                  <a:t>P-P</a:t>
                </a:r>
                <a:r>
                  <a:rPr lang="en-US" sz="2000" b="1" baseline="-25000" dirty="0" smtClean="0"/>
                  <a:t>0</a:t>
                </a:r>
                <a:endParaRPr lang="en-US" sz="2000" b="1" baseline="-25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90600" y="3160693"/>
              <a:ext cx="1752600" cy="1487507"/>
              <a:chOff x="762000" y="3048000"/>
              <a:chExt cx="1752600" cy="1487507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rot="16200000" flipV="1">
                <a:off x="1066800" y="3048000"/>
                <a:ext cx="533400" cy="5334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62000" y="3581400"/>
                <a:ext cx="1752600" cy="95410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</a:rPr>
                  <a:t>Rayleigh wave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962400" y="3160693"/>
              <a:ext cx="1752600" cy="1487507"/>
              <a:chOff x="762000" y="3048000"/>
              <a:chExt cx="1752600" cy="1487507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rot="16200000" flipV="1">
                <a:off x="1066800" y="3048000"/>
                <a:ext cx="533400" cy="5334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62000" y="3581400"/>
                <a:ext cx="1752600" cy="95410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</a:rPr>
                  <a:t>Rayleigh wave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934200" y="3160693"/>
              <a:ext cx="1752600" cy="1487507"/>
              <a:chOff x="762000" y="3048000"/>
              <a:chExt cx="1752600" cy="1487507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rot="16200000" flipV="1">
                <a:off x="1066800" y="3048000"/>
                <a:ext cx="533400" cy="5334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62000" y="3581400"/>
                <a:ext cx="1752600" cy="95410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</a:rPr>
                  <a:t>Rayleigh wave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3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Reference wave prediction in </a:t>
            </a:r>
            <a:r>
              <a:rPr lang="en-US" b="1" dirty="0" smtClean="0">
                <a:solidFill>
                  <a:srgbClr val="FF0000"/>
                </a:solidFill>
              </a:rPr>
              <a:t>air/earth: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b="1" dirty="0" smtClean="0"/>
              <a:t>wave </a:t>
            </a:r>
            <a:r>
              <a:rPr lang="en-US" b="1" dirty="0"/>
              <a:t>component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910" y="914401"/>
            <a:ext cx="9239265" cy="5828525"/>
            <a:chOff x="910" y="914401"/>
            <a:chExt cx="9239265" cy="5828525"/>
          </a:xfrm>
        </p:grpSpPr>
        <p:grpSp>
          <p:nvGrpSpPr>
            <p:cNvPr id="37" name="Group 36"/>
            <p:cNvGrpSpPr/>
            <p:nvPr/>
          </p:nvGrpSpPr>
          <p:grpSpPr>
            <a:xfrm>
              <a:off x="910" y="914401"/>
              <a:ext cx="9239265" cy="5486398"/>
              <a:chOff x="910" y="457201"/>
              <a:chExt cx="9239265" cy="5486398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" y="457201"/>
                <a:ext cx="3295665" cy="5486398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2710" y="457201"/>
                <a:ext cx="3295665" cy="5486398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4510" y="457201"/>
                <a:ext cx="3295665" cy="5486398"/>
              </a:xfrm>
              <a:prstGeom prst="rect">
                <a:avLst/>
              </a:prstGeom>
            </p:spPr>
          </p:pic>
        </p:grpSp>
        <p:grpSp>
          <p:nvGrpSpPr>
            <p:cNvPr id="38" name="Group 14"/>
            <p:cNvGrpSpPr/>
            <p:nvPr/>
          </p:nvGrpSpPr>
          <p:grpSpPr>
            <a:xfrm>
              <a:off x="685800" y="6035040"/>
              <a:ext cx="7848600" cy="707886"/>
              <a:chOff x="685800" y="5791200"/>
              <a:chExt cx="7848600" cy="707886"/>
            </a:xfrm>
          </p:grpSpPr>
          <p:grpSp>
            <p:nvGrpSpPr>
              <p:cNvPr id="50" name="Group 8"/>
              <p:cNvGrpSpPr/>
              <p:nvPr/>
            </p:nvGrpSpPr>
            <p:grpSpPr>
              <a:xfrm>
                <a:off x="685800" y="5791200"/>
                <a:ext cx="5410200" cy="707886"/>
                <a:chOff x="685800" y="5791200"/>
                <a:chExt cx="5410200" cy="707886"/>
              </a:xfrm>
            </p:grpSpPr>
            <p:sp>
              <p:nvSpPr>
                <p:cNvPr id="52" name="TextBox 9"/>
                <p:cNvSpPr txBox="1"/>
                <p:nvPr/>
              </p:nvSpPr>
              <p:spPr>
                <a:xfrm>
                  <a:off x="685800" y="5802868"/>
                  <a:ext cx="2057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Input data S</a:t>
                  </a:r>
                  <a:endParaRPr lang="en-US" sz="2000" b="1" dirty="0"/>
                </a:p>
              </p:txBody>
            </p:sp>
            <p:sp>
              <p:nvSpPr>
                <p:cNvPr id="53" name="TextBox 9"/>
                <p:cNvSpPr txBox="1"/>
                <p:nvPr/>
              </p:nvSpPr>
              <p:spPr>
                <a:xfrm>
                  <a:off x="3124200" y="5791200"/>
                  <a:ext cx="2971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Predicted</a:t>
                  </a:r>
                </a:p>
                <a:p>
                  <a:pPr algn="ctr"/>
                  <a:r>
                    <a:rPr lang="en-US" sz="2000" b="1" dirty="0" smtClean="0"/>
                    <a:t>Reference wave S</a:t>
                  </a:r>
                  <a:r>
                    <a:rPr lang="en-US" sz="2000" b="1" baseline="-25000" dirty="0" smtClean="0"/>
                    <a:t>0</a:t>
                  </a:r>
                  <a:endParaRPr lang="en-US" sz="2000" b="1" baseline="-25000" dirty="0"/>
                </a:p>
              </p:txBody>
            </p:sp>
          </p:grpSp>
          <p:sp>
            <p:nvSpPr>
              <p:cNvPr id="51" name="TextBox 9"/>
              <p:cNvSpPr txBox="1"/>
              <p:nvPr/>
            </p:nvSpPr>
            <p:spPr>
              <a:xfrm>
                <a:off x="7010400" y="5791200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/>
                  <a:t>S-S</a:t>
                </a:r>
                <a:r>
                  <a:rPr lang="en-US" sz="2000" b="1" baseline="-25000" dirty="0" smtClean="0"/>
                  <a:t>0</a:t>
                </a:r>
                <a:endParaRPr lang="en-US" sz="2000" b="1" baseline="-250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90600" y="3160693"/>
              <a:ext cx="1752600" cy="1487507"/>
              <a:chOff x="762000" y="3048000"/>
              <a:chExt cx="1752600" cy="1487507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rot="16200000" flipV="1">
                <a:off x="1066800" y="3048000"/>
                <a:ext cx="533400" cy="5334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762000" y="3581400"/>
                <a:ext cx="1752600" cy="95410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</a:rPr>
                  <a:t>Rayleigh wave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962400" y="3160693"/>
              <a:ext cx="1752600" cy="1487507"/>
              <a:chOff x="762000" y="3048000"/>
              <a:chExt cx="1752600" cy="1487507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rot="16200000" flipV="1">
                <a:off x="1066800" y="3048000"/>
                <a:ext cx="533400" cy="5334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62000" y="3581400"/>
                <a:ext cx="1752600" cy="95410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</a:rPr>
                  <a:t>Rayleigh wave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934200" y="3160693"/>
              <a:ext cx="1752600" cy="1487507"/>
              <a:chOff x="762000" y="3048000"/>
              <a:chExt cx="1752600" cy="1487507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16200000" flipV="1">
                <a:off x="1066800" y="3048000"/>
                <a:ext cx="533400" cy="533400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tailEnd type="arrow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762000" y="3581400"/>
                <a:ext cx="1752600" cy="954107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00"/>
                    </a:solidFill>
                  </a:rPr>
                  <a:t>Rayleigh wave</a:t>
                </a:r>
                <a:endParaRPr lang="en-US" sz="28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4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elastic Green’s theorem method</a:t>
            </a:r>
            <a:r>
              <a:rPr lang="en-US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Predicts reference </a:t>
            </a:r>
            <a:r>
              <a:rPr lang="en-US" dirty="0">
                <a:solidFill>
                  <a:srgbClr val="0000CC"/>
                </a:solidFill>
              </a:rPr>
              <a:t>wave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Estimates the wavelet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Removes the ground roll without damaging the reflection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306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CC"/>
                </a:solidFill>
              </a:rPr>
              <a:t>D</a:t>
            </a:r>
            <a:r>
              <a:rPr lang="en-US" sz="2800" dirty="0" smtClean="0">
                <a:solidFill>
                  <a:srgbClr val="0000CC"/>
                </a:solidFill>
              </a:rPr>
              <a:t>ata requirements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C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dirty="0" smtClean="0"/>
          </a:p>
          <a:p>
            <a:pPr marL="400050" lvl="1" indent="0">
              <a:lnSpc>
                <a:spcPct val="100000"/>
              </a:lnSpc>
              <a:buNone/>
            </a:pPr>
            <a:r>
              <a:rPr lang="en-US" sz="2000" dirty="0" smtClean="0"/>
              <a:t>( </a:t>
            </a:r>
            <a:r>
              <a:rPr lang="en-US" sz="2000" dirty="0" err="1" smtClean="0"/>
              <a:t>Weglein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Secrest</a:t>
            </a:r>
            <a:r>
              <a:rPr lang="en-US" sz="2000" dirty="0" smtClean="0"/>
              <a:t> </a:t>
            </a:r>
            <a:r>
              <a:rPr lang="en-US" sz="2000" dirty="0" smtClean="0"/>
              <a:t>1990; </a:t>
            </a:r>
            <a:r>
              <a:rPr lang="en-US" sz="2000" dirty="0" err="1" smtClean="0"/>
              <a:t>Weglein</a:t>
            </a:r>
            <a:r>
              <a:rPr lang="en-US" sz="2000" dirty="0" smtClean="0"/>
              <a:t>, </a:t>
            </a:r>
            <a:r>
              <a:rPr lang="en-US" sz="2000" dirty="0" err="1" smtClean="0"/>
              <a:t>Keho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Secrest</a:t>
            </a:r>
            <a:r>
              <a:rPr lang="en-US" sz="2000" dirty="0" smtClean="0"/>
              <a:t> </a:t>
            </a:r>
            <a:r>
              <a:rPr lang="en-US" sz="2000" dirty="0"/>
              <a:t>1990; </a:t>
            </a:r>
            <a:r>
              <a:rPr lang="en-US" sz="2000" dirty="0" smtClean="0"/>
              <a:t> Corrigan, </a:t>
            </a:r>
            <a:r>
              <a:rPr lang="en-US" sz="2000" dirty="0" err="1" smtClean="0"/>
              <a:t>Weglein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 smtClean="0"/>
              <a:t>Thompson </a:t>
            </a:r>
            <a:r>
              <a:rPr lang="en-US" sz="2000" dirty="0" smtClean="0"/>
              <a:t>1991 )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</a:t>
            </a:r>
            <a:r>
              <a:rPr lang="en-US" dirty="0"/>
              <a:t>&amp; </a:t>
            </a:r>
            <a:r>
              <a:rPr lang="en-US" dirty="0" smtClean="0"/>
              <a:t>Future research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467" y="1219200"/>
            <a:ext cx="9156700" cy="1600200"/>
            <a:chOff x="8467" y="1219200"/>
            <a:chExt cx="9156700" cy="16002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915222"/>
                </p:ext>
              </p:extLst>
            </p:nvPr>
          </p:nvGraphicFramePr>
          <p:xfrm>
            <a:off x="8467" y="1219200"/>
            <a:ext cx="91567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51" name="Equation" r:id="rId4" imgW="3962160" imgH="634680" progId="Equation.DSMT4">
                    <p:embed/>
                  </p:oleObj>
                </mc:Choice>
                <mc:Fallback>
                  <p:oleObj name="Equation" r:id="rId4" imgW="3962160" imgH="634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7" y="1219200"/>
                          <a:ext cx="9156700" cy="160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762000" y="2667000"/>
              <a:ext cx="12954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800600" y="2667000"/>
              <a:ext cx="16002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66415"/>
              </p:ext>
            </p:extLst>
          </p:nvPr>
        </p:nvGraphicFramePr>
        <p:xfrm>
          <a:off x="1780854" y="4572000"/>
          <a:ext cx="4772346" cy="77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2" name="Equation" r:id="rId6" imgW="1091880" imgH="177480" progId="Equation.DSMT4">
                  <p:embed/>
                </p:oleObj>
              </mc:Choice>
              <mc:Fallback>
                <p:oleObj name="Equation" r:id="rId6" imgW="10918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854" y="4572000"/>
                        <a:ext cx="4772346" cy="774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306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</a:rPr>
              <a:t>Back out near surface properties (L. Tang et al.)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</a:t>
            </a:r>
            <a:r>
              <a:rPr lang="en-US" dirty="0"/>
              <a:t>&amp; </a:t>
            </a:r>
            <a:r>
              <a:rPr lang="en-US" dirty="0" smtClean="0"/>
              <a:t>Future research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467" y="1219200"/>
            <a:ext cx="9156700" cy="1600200"/>
            <a:chOff x="8467" y="1219200"/>
            <a:chExt cx="9156700" cy="16002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9464063"/>
                </p:ext>
              </p:extLst>
            </p:nvPr>
          </p:nvGraphicFramePr>
          <p:xfrm>
            <a:off x="8467" y="1219200"/>
            <a:ext cx="91567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4" name="Equation" r:id="rId4" imgW="3962160" imgH="634680" progId="Equation.DSMT4">
                    <p:embed/>
                  </p:oleObj>
                </mc:Choice>
                <mc:Fallback>
                  <p:oleObj name="Equation" r:id="rId4" imgW="3962160" imgH="634680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7" y="1219200"/>
                          <a:ext cx="9156700" cy="160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2514600" y="2667000"/>
              <a:ext cx="16002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81800" y="2667000"/>
              <a:ext cx="12954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22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306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CC"/>
                </a:solidFill>
              </a:rPr>
              <a:t>Extend </a:t>
            </a:r>
            <a:r>
              <a:rPr lang="en-US" sz="2800" dirty="0">
                <a:solidFill>
                  <a:srgbClr val="0000CC"/>
                </a:solidFill>
              </a:rPr>
              <a:t>to near surface with lateral </a:t>
            </a:r>
            <a:r>
              <a:rPr lang="en-US" sz="2800" dirty="0" smtClean="0">
                <a:solidFill>
                  <a:srgbClr val="0000CC"/>
                </a:solidFill>
              </a:rPr>
              <a:t>variance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</a:t>
            </a:r>
            <a:r>
              <a:rPr lang="en-US" dirty="0"/>
              <a:t>&amp; </a:t>
            </a:r>
            <a:r>
              <a:rPr lang="en-US" dirty="0" smtClean="0"/>
              <a:t>Future research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467" y="1219200"/>
            <a:ext cx="9156700" cy="1600200"/>
            <a:chOff x="8467" y="1219200"/>
            <a:chExt cx="9156700" cy="16002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51118"/>
                </p:ext>
              </p:extLst>
            </p:nvPr>
          </p:nvGraphicFramePr>
          <p:xfrm>
            <a:off x="8467" y="1219200"/>
            <a:ext cx="915670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24" name="Equation" r:id="rId4" imgW="3962160" imgH="634680" progId="Equation.DSMT4">
                    <p:embed/>
                  </p:oleObj>
                </mc:Choice>
                <mc:Fallback>
                  <p:oleObj name="Equation" r:id="rId4" imgW="3962160" imgH="634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7" y="1219200"/>
                          <a:ext cx="9156700" cy="160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Connector 9"/>
            <p:cNvCxnSpPr/>
            <p:nvPr/>
          </p:nvCxnSpPr>
          <p:spPr>
            <a:xfrm>
              <a:off x="6781800" y="2667000"/>
              <a:ext cx="12954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4600" y="2667000"/>
              <a:ext cx="16002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4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0355" name="Picture 3" descr="C:\Jing Wu\work\sponsor_logo_May20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2725" y="2133600"/>
            <a:ext cx="6930102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/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Comments/Questions?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1534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/>
              <a:t>Theory of 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Elastic Green’s theorem 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reference wave prediction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07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14600"/>
            <a:ext cx="8229600" cy="1371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Appendix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846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/>
          <a:lstStyle/>
          <a:p>
            <a:r>
              <a:rPr lang="en-US" sz="2800" dirty="0" smtClean="0"/>
              <a:t>For isotropic homogeneous medium </a:t>
            </a:r>
          </a:p>
          <a:p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90600" y="2667000"/>
          <a:ext cx="6919913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Equation" r:id="rId4" imgW="3288960" imgH="1218960" progId="Equation.DSMT4">
                  <p:embed/>
                </p:oleObj>
              </mc:Choice>
              <mc:Fallback>
                <p:oleObj name="Equation" r:id="rId4" imgW="3288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6919913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176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,u</a:t>
            </a:r>
            <a:r>
              <a:rPr lang="en-US" baseline="-25000" dirty="0" err="1" smtClean="0"/>
              <a:t>z</a:t>
            </a:r>
            <a:r>
              <a:rPr lang="en-US" dirty="0" smtClean="0"/>
              <a:t>) space to (P,S) space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84582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For isotropic homogenous medium (Weglein and </a:t>
            </a:r>
            <a:r>
              <a:rPr lang="en-US" sz="2800" dirty="0" err="1" smtClean="0"/>
              <a:t>Stolt</a:t>
            </a:r>
            <a:r>
              <a:rPr lang="en-US" sz="2800" dirty="0" smtClean="0"/>
              <a:t> 1992, Zhang 2006)</a:t>
            </a:r>
            <a:endParaRPr lang="en-US" sz="2800" dirty="0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371600" y="5970587"/>
          <a:ext cx="42751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4" name="Equation" r:id="rId4" imgW="2539800" imgH="482400" progId="Equation.DSMT4">
                  <p:embed/>
                </p:oleObj>
              </mc:Choice>
              <mc:Fallback>
                <p:oleObj name="Equation" r:id="rId4" imgW="2539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70587"/>
                        <a:ext cx="427513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1447800" y="2460625"/>
          <a:ext cx="5868988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5" name="Equation" r:id="rId6" imgW="2361960" imgH="1218960" progId="Equation.DSMT4">
                  <p:embed/>
                </p:oleObj>
              </mc:Choice>
              <mc:Fallback>
                <p:oleObj name="Equation" r:id="rId6" imgW="2361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60625"/>
                        <a:ext cx="5868988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08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304800" y="2217737"/>
          <a:ext cx="3886200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2" name="Equation" r:id="rId4" imgW="1688760" imgH="1752480" progId="Equation.DSMT4">
                  <p:embed/>
                </p:oleObj>
              </mc:Choice>
              <mc:Fallback>
                <p:oleObj name="Equation" r:id="rId4" imgW="168876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7737"/>
                        <a:ext cx="3886200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876800" y="2012950"/>
          <a:ext cx="28194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3" name="Equation" r:id="rId6" imgW="1028520" imgH="1155600" progId="Equation.DSMT4">
                  <p:embed/>
                </p:oleObj>
              </mc:Choice>
              <mc:Fallback>
                <p:oleObj name="Equation" r:id="rId6" imgW="102852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12950"/>
                        <a:ext cx="28194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304800" y="304800"/>
          <a:ext cx="46148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4" name="Equation" r:id="rId8" imgW="1460160" imgH="482400" progId="Equation.DSMT4">
                  <p:embed/>
                </p:oleObj>
              </mc:Choice>
              <mc:Fallback>
                <p:oleObj name="Equation" r:id="rId8" imgW="1460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46148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65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actual medium (inhomogeneous)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09600" y="2135188"/>
          <a:ext cx="4392613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Equation" r:id="rId4" imgW="1866600" imgH="1866600" progId="Equation.DSMT4">
                  <p:embed/>
                </p:oleObj>
              </mc:Choice>
              <mc:Fallback>
                <p:oleObj name="Equation" r:id="rId4" imgW="1866600" imgH="186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5188"/>
                        <a:ext cx="4392613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00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actual medium (inhomogeneous)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09600" y="2135188"/>
          <a:ext cx="4392613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Equation" r:id="rId4" imgW="1866600" imgH="1866600" progId="Equation.DSMT4">
                  <p:embed/>
                </p:oleObj>
              </mc:Choice>
              <mc:Fallback>
                <p:oleObj name="Equation" r:id="rId4" imgW="1866600" imgH="186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5188"/>
                        <a:ext cx="4392613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867402" y="2667000"/>
          <a:ext cx="1714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Equation" r:id="rId6" imgW="571320" imgH="482400" progId="Equation.DSMT4">
                  <p:embed/>
                </p:oleObj>
              </mc:Choice>
              <mc:Fallback>
                <p:oleObj name="Equation" r:id="rId6" imgW="571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2" y="2667000"/>
                        <a:ext cx="17145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49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Green’s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62" y="1143000"/>
            <a:ext cx="8229600" cy="1069032"/>
          </a:xfrm>
        </p:spPr>
        <p:txBody>
          <a:bodyPr/>
          <a:lstStyle/>
          <a:p>
            <a:r>
              <a:rPr lang="en-US" dirty="0" smtClean="0"/>
              <a:t>     Reference medium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3400" y="2743200"/>
            <a:ext cx="5791200" cy="1600200"/>
            <a:chOff x="533400" y="2057400"/>
            <a:chExt cx="5791200" cy="1600200"/>
          </a:xfrm>
        </p:grpSpPr>
        <p:grpSp>
          <p:nvGrpSpPr>
            <p:cNvPr id="14" name="Group 13"/>
            <p:cNvGrpSpPr/>
            <p:nvPr/>
          </p:nvGrpSpPr>
          <p:grpSpPr>
            <a:xfrm>
              <a:off x="533400" y="2057400"/>
              <a:ext cx="5791200" cy="995065"/>
              <a:chOff x="381000" y="2590800"/>
              <a:chExt cx="5791200" cy="9950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1000" y="2590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19600" y="3124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Boundary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2362200" y="2331335"/>
            <a:ext cx="1828800" cy="1250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0" name="Equation" r:id="rId4" imgW="1002960" imgH="685800" progId="Equation.DSMT4">
                    <p:embed/>
                  </p:oleObj>
                </mc:Choice>
                <mc:Fallback>
                  <p:oleObj name="Equation" r:id="rId4" imgW="10029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331335"/>
                          <a:ext cx="1828800" cy="1250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33400" y="3195935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4981"/>
              </p:ext>
            </p:extLst>
          </p:nvPr>
        </p:nvGraphicFramePr>
        <p:xfrm>
          <a:off x="952500" y="990600"/>
          <a:ext cx="5334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1" name="Equation" r:id="rId6" imgW="190440" imgH="291960" progId="Equation.DSMT4">
                  <p:embed/>
                </p:oleObj>
              </mc:Choice>
              <mc:Fallback>
                <p:oleObj name="Equation" r:id="rId6" imgW="190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990600"/>
                        <a:ext cx="5334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07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00" y="1828799"/>
            <a:ext cx="5791200" cy="2667001"/>
            <a:chOff x="1600200" y="1828799"/>
            <a:chExt cx="5791200" cy="2667001"/>
          </a:xfrm>
        </p:grpSpPr>
        <p:grpSp>
          <p:nvGrpSpPr>
            <p:cNvPr id="5" name="Group 13"/>
            <p:cNvGrpSpPr/>
            <p:nvPr/>
          </p:nvGrpSpPr>
          <p:grpSpPr>
            <a:xfrm>
              <a:off x="1676400" y="1828799"/>
              <a:ext cx="5715000" cy="1828802"/>
              <a:chOff x="457200" y="2754923"/>
              <a:chExt cx="5715000" cy="98473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7200" y="2990781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Explosion 1 8"/>
              <p:cNvSpPr/>
              <p:nvPr/>
            </p:nvSpPr>
            <p:spPr>
              <a:xfrm>
                <a:off x="2133600" y="2754923"/>
                <a:ext cx="304800" cy="164124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19600" y="3277997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Boundary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600200" y="3638422"/>
              <a:ext cx="1371600" cy="85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505200" y="2002940"/>
              <a:ext cx="381000" cy="10668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3559644" y="2383956"/>
              <a:ext cx="1034112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886200" y="3047969"/>
              <a:ext cx="1295400" cy="11430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695700" y="3238499"/>
              <a:ext cx="11430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528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86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336297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0" y="33527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7343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0200" y="2057400"/>
            <a:ext cx="5791200" cy="2438403"/>
            <a:chOff x="1600200" y="2057400"/>
            <a:chExt cx="5791200" cy="2438403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3559644" y="2383956"/>
              <a:ext cx="1034112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386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600200" y="2266819"/>
              <a:ext cx="5791200" cy="2228984"/>
              <a:chOff x="1600200" y="2266819"/>
              <a:chExt cx="5791200" cy="222898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00200" y="2266819"/>
                <a:ext cx="5791200" cy="2228984"/>
                <a:chOff x="1600200" y="2266819"/>
                <a:chExt cx="5791200" cy="2228984"/>
              </a:xfrm>
            </p:grpSpPr>
            <p:grpSp>
              <p:nvGrpSpPr>
                <p:cNvPr id="20" name="Group 13"/>
                <p:cNvGrpSpPr/>
                <p:nvPr/>
              </p:nvGrpSpPr>
              <p:grpSpPr>
                <a:xfrm>
                  <a:off x="1676400" y="2266819"/>
                  <a:ext cx="5715000" cy="2228984"/>
                  <a:chOff x="457200" y="2990781"/>
                  <a:chExt cx="5715000" cy="1200222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57200" y="2990781"/>
                    <a:ext cx="1371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   </a:t>
                    </a:r>
                    <a:r>
                      <a:rPr lang="en-US" sz="2400" dirty="0" smtClean="0"/>
                      <a:t>Air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37" name="Explosion 1 36"/>
                  <p:cNvSpPr/>
                  <p:nvPr/>
                </p:nvSpPr>
                <p:spPr>
                  <a:xfrm>
                    <a:off x="1447800" y="4026879"/>
                    <a:ext cx="304800" cy="164124"/>
                  </a:xfrm>
                  <a:prstGeom prst="irregularSeal1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419600" y="3277997"/>
                    <a:ext cx="1752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   </a:t>
                    </a:r>
                    <a:r>
                      <a:rPr lang="en-US" sz="2400" dirty="0" smtClean="0"/>
                      <a:t>Boundary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533400" y="3429000"/>
                    <a:ext cx="3733800" cy="223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1600200" y="3638422"/>
                  <a:ext cx="1371600" cy="857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</a:t>
                  </a:r>
                  <a:r>
                    <a:rPr lang="en-US" sz="2400" dirty="0" smtClean="0"/>
                    <a:t>Elastic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886200" y="3047969"/>
                  <a:ext cx="1295400" cy="114303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6200000" flipH="1">
                  <a:off x="3695700" y="3238499"/>
                  <a:ext cx="1143000" cy="76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2971800" y="335280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P</a:t>
                  </a:r>
                  <a:endParaRPr lang="en-US" sz="28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572000" y="3362979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P</a:t>
                  </a:r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810000" y="3352799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S</a:t>
                  </a:r>
                  <a:endParaRPr lang="en-US" sz="2800" b="1" dirty="0"/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2743200" y="3124202"/>
                <a:ext cx="1219198" cy="106679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0200" y="2057400"/>
            <a:ext cx="5791200" cy="2438400"/>
            <a:chOff x="1600200" y="2057400"/>
            <a:chExt cx="5791200" cy="2438400"/>
          </a:xfrm>
        </p:grpSpPr>
        <p:grpSp>
          <p:nvGrpSpPr>
            <p:cNvPr id="3" name="Group 43"/>
            <p:cNvGrpSpPr/>
            <p:nvPr/>
          </p:nvGrpSpPr>
          <p:grpSpPr>
            <a:xfrm>
              <a:off x="1600200" y="2266820"/>
              <a:ext cx="5791200" cy="2228980"/>
              <a:chOff x="1600200" y="2266820"/>
              <a:chExt cx="5791200" cy="2228980"/>
            </a:xfrm>
          </p:grpSpPr>
          <p:grpSp>
            <p:nvGrpSpPr>
              <p:cNvPr id="4" name="Group 18"/>
              <p:cNvGrpSpPr/>
              <p:nvPr/>
            </p:nvGrpSpPr>
            <p:grpSpPr>
              <a:xfrm>
                <a:off x="1600200" y="2266820"/>
                <a:ext cx="5791200" cy="2228980"/>
                <a:chOff x="1600200" y="2266820"/>
                <a:chExt cx="5791200" cy="2228980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1600200" y="3638422"/>
                  <a:ext cx="1371600" cy="857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</a:t>
                  </a:r>
                  <a:r>
                    <a:rPr lang="en-US" sz="2400" dirty="0" smtClean="0"/>
                    <a:t>Elastic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grpSp>
              <p:nvGrpSpPr>
                <p:cNvPr id="5" name="Group 13"/>
                <p:cNvGrpSpPr/>
                <p:nvPr/>
              </p:nvGrpSpPr>
              <p:grpSpPr>
                <a:xfrm>
                  <a:off x="1676400" y="2266820"/>
                  <a:ext cx="5715000" cy="2152780"/>
                  <a:chOff x="457200" y="2990781"/>
                  <a:chExt cx="5715000" cy="1159189"/>
                </a:xfrm>
              </p:grpSpPr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57200" y="2990781"/>
                    <a:ext cx="1371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   </a:t>
                    </a:r>
                    <a:r>
                      <a:rPr lang="en-US" sz="2400" dirty="0" smtClean="0"/>
                      <a:t>Air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37" name="Explosion 1 36"/>
                  <p:cNvSpPr/>
                  <p:nvPr/>
                </p:nvSpPr>
                <p:spPr>
                  <a:xfrm>
                    <a:off x="1752600" y="3985846"/>
                    <a:ext cx="304800" cy="164124"/>
                  </a:xfrm>
                  <a:prstGeom prst="irregularSeal1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419600" y="3277997"/>
                    <a:ext cx="1752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    </a:t>
                    </a:r>
                    <a:r>
                      <a:rPr lang="en-US" sz="2400" dirty="0" smtClean="0"/>
                      <a:t>Boundary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533400" y="3429000"/>
                    <a:ext cx="3733800" cy="223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886200" y="3047969"/>
                  <a:ext cx="1295400" cy="114303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6200000" flipH="1">
                  <a:off x="3695700" y="3238499"/>
                  <a:ext cx="1143000" cy="762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3048000" y="335280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S</a:t>
                  </a:r>
                  <a:endParaRPr lang="en-US" sz="28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572000" y="3362979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P</a:t>
                  </a:r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810000" y="3352799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S</a:t>
                  </a:r>
                  <a:endParaRPr lang="en-US" sz="2800" b="1" dirty="0"/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2933701" y="3238501"/>
                <a:ext cx="1142998" cy="76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3559644" y="2383956"/>
              <a:ext cx="1034112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386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859" y="2664127"/>
            <a:ext cx="265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Perturbation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06730"/>
            <a:ext cx="418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Actual medium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776" y="2438400"/>
            <a:ext cx="2165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Reference</a:t>
            </a:r>
          </a:p>
          <a:p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medium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20673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2348" y="2660904"/>
            <a:ext cx="31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Active source</a:t>
            </a:r>
          </a:p>
        </p:txBody>
      </p:sp>
      <p:sp>
        <p:nvSpPr>
          <p:cNvPr id="12" name="Plus 11"/>
          <p:cNvSpPr/>
          <p:nvPr/>
        </p:nvSpPr>
        <p:spPr>
          <a:xfrm>
            <a:off x="2052094" y="2555250"/>
            <a:ext cx="919706" cy="79755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31596" y="3429000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 “Passive source” 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5219377"/>
            <a:ext cx="31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“Source”</a:t>
            </a:r>
          </a:p>
        </p:txBody>
      </p:sp>
      <p:sp>
        <p:nvSpPr>
          <p:cNvPr id="15" name="Right Brace 14"/>
          <p:cNvSpPr/>
          <p:nvPr/>
        </p:nvSpPr>
        <p:spPr>
          <a:xfrm rot="16200000" flipH="1">
            <a:off x="5563247" y="2690967"/>
            <a:ext cx="838200" cy="3887492"/>
          </a:xfrm>
          <a:prstGeom prst="rightBrace">
            <a:avLst>
              <a:gd name="adj1" fmla="val 59539"/>
              <a:gd name="adj2" fmla="val 4928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Boundary condition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At two sides of the boundary (z=0)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                               </a:t>
            </a:r>
            <a:r>
              <a:rPr lang="en-US" sz="2400" dirty="0" smtClean="0"/>
              <a:t>(Aki &amp; Richards, 2002)</a:t>
            </a:r>
          </a:p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1143000"/>
            <a:ext cx="5791200" cy="1600200"/>
            <a:chOff x="533400" y="2057400"/>
            <a:chExt cx="5791200" cy="1600200"/>
          </a:xfrm>
        </p:grpSpPr>
        <p:grpSp>
          <p:nvGrpSpPr>
            <p:cNvPr id="5" name="Group 13"/>
            <p:cNvGrpSpPr/>
            <p:nvPr/>
          </p:nvGrpSpPr>
          <p:grpSpPr>
            <a:xfrm>
              <a:off x="533400" y="2057400"/>
              <a:ext cx="5791200" cy="995065"/>
              <a:chOff x="381000" y="2590800"/>
              <a:chExt cx="5791200" cy="9950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81000" y="2590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19600" y="3124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Boundary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362200" y="2331335"/>
            <a:ext cx="1828800" cy="1250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94" name="Equation" r:id="rId4" imgW="1002960" imgH="685800" progId="Equation.DSMT4">
                    <p:embed/>
                  </p:oleObj>
                </mc:Choice>
                <mc:Fallback>
                  <p:oleObj name="Equation" r:id="rId4" imgW="10029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331335"/>
                          <a:ext cx="1828800" cy="1250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33400" y="3195935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aphicFrame>
        <p:nvGraphicFramePr>
          <p:cNvPr id="95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1195"/>
              </p:ext>
            </p:extLst>
          </p:nvPr>
        </p:nvGraphicFramePr>
        <p:xfrm>
          <a:off x="838200" y="4038600"/>
          <a:ext cx="2590800" cy="231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5" name="Equation" r:id="rId6" imgW="825480" imgH="736560" progId="Equation.DSMT4">
                  <p:embed/>
                </p:oleObj>
              </mc:Choice>
              <mc:Fallback>
                <p:oleObj name="Equation" r:id="rId6" imgW="825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2590800" cy="231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470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8588" y="0"/>
          <a:ext cx="36020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Equation" r:id="rId4" imgW="1587240" imgH="1041120" progId="Equation.DSMT4">
                  <p:embed/>
                </p:oleObj>
              </mc:Choice>
              <mc:Fallback>
                <p:oleObj name="Equation" r:id="rId4" imgW="15872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0"/>
                        <a:ext cx="360203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4419600" y="909935"/>
            <a:ext cx="4114800" cy="461665"/>
            <a:chOff x="4114800" y="990600"/>
            <a:chExt cx="41148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99060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The constitutive relation</a:t>
              </a:r>
              <a:endParaRPr lang="en-US" sz="2400" dirty="0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4191000" y="1143000"/>
              <a:ext cx="381000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6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8588" y="0"/>
          <a:ext cx="36020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2" name="Equation" r:id="rId4" imgW="1587240" imgH="1041120" progId="Equation.DSMT4">
                  <p:embed/>
                </p:oleObj>
              </mc:Choice>
              <mc:Fallback>
                <p:oleObj name="Equation" r:id="rId4" imgW="15872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0"/>
                        <a:ext cx="360203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419600" y="909935"/>
            <a:ext cx="4114800" cy="461665"/>
            <a:chOff x="4114800" y="990600"/>
            <a:chExt cx="41148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99060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The constitutive relation</a:t>
              </a:r>
              <a:endParaRPr lang="en-US" sz="2400" dirty="0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4191000" y="1143000"/>
              <a:ext cx="381000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627313" y="2438400"/>
          <a:ext cx="6440487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6" imgW="3035160" imgH="2095200" progId="Equation.DSMT4">
                  <p:embed/>
                </p:oleObj>
              </mc:Choice>
              <mc:Fallback>
                <p:oleObj name="Equation" r:id="rId6" imgW="3035160" imgH="209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38400"/>
                        <a:ext cx="6440487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8588" y="0"/>
          <a:ext cx="36020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0" name="Equation" r:id="rId4" imgW="1587240" imgH="1041120" progId="Equation.DSMT4">
                  <p:embed/>
                </p:oleObj>
              </mc:Choice>
              <mc:Fallback>
                <p:oleObj name="Equation" r:id="rId4" imgW="15872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0"/>
                        <a:ext cx="360203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4419600" y="909935"/>
            <a:ext cx="4114800" cy="461665"/>
            <a:chOff x="4114800" y="990600"/>
            <a:chExt cx="411480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990600"/>
              <a:ext cx="411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The constitutive relation</a:t>
              </a:r>
              <a:endParaRPr lang="en-US" sz="2400" dirty="0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4191000" y="1143000"/>
              <a:ext cx="381000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627313" y="2438400"/>
          <a:ext cx="6440487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1" name="Equation" r:id="rId6" imgW="3035160" imgH="2095200" progId="Equation.DSMT4">
                  <p:embed/>
                </p:oleObj>
              </mc:Choice>
              <mc:Fallback>
                <p:oleObj name="Equation" r:id="rId6" imgW="3035160" imgH="209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38400"/>
                        <a:ext cx="6440487" cy="444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227012" y="2895600"/>
          <a:ext cx="2135188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2" name="Equation" r:id="rId8" imgW="825480" imgH="1193760" progId="Equation.DSMT4">
                  <p:embed/>
                </p:oleObj>
              </mc:Choice>
              <mc:Fallback>
                <p:oleObj name="Equation" r:id="rId8" imgW="82548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" y="2895600"/>
                        <a:ext cx="2135188" cy="3087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457200" y="457199"/>
            <a:ext cx="8001000" cy="2667002"/>
            <a:chOff x="1600200" y="1828798"/>
            <a:chExt cx="8001000" cy="2667002"/>
          </a:xfrm>
        </p:grpSpPr>
        <p:grpSp>
          <p:nvGrpSpPr>
            <p:cNvPr id="4" name="Group 13"/>
            <p:cNvGrpSpPr/>
            <p:nvPr/>
          </p:nvGrpSpPr>
          <p:grpSpPr>
            <a:xfrm>
              <a:off x="1676400" y="1828798"/>
              <a:ext cx="7924800" cy="1494644"/>
              <a:chOff x="457200" y="2754923"/>
              <a:chExt cx="7924800" cy="80480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7200" y="2990781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Explosion 1 8"/>
              <p:cNvSpPr/>
              <p:nvPr/>
            </p:nvSpPr>
            <p:spPr>
              <a:xfrm>
                <a:off x="2133600" y="2754923"/>
                <a:ext cx="304800" cy="164124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19600" y="3277997"/>
                <a:ext cx="3962400" cy="281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800" dirty="0" smtClean="0"/>
                  <a:t>Boundary at depth 0</a:t>
                </a:r>
                <a:endParaRPr lang="en-US" sz="28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600200" y="3638422"/>
              <a:ext cx="1371600" cy="85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505200" y="2002940"/>
              <a:ext cx="381000" cy="10668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3559644" y="2307755"/>
              <a:ext cx="1034112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886200" y="3047969"/>
              <a:ext cx="1295400" cy="11430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695700" y="3238499"/>
              <a:ext cx="11430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528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86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336297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0" y="33527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en-US" sz="2800" b="1" dirty="0"/>
            </a:p>
          </p:txBody>
        </p:sp>
      </p:grp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11200" y="3294063"/>
          <a:ext cx="6197600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0" name="Equation" r:id="rId4" imgW="3136680" imgH="1803240" progId="Equation.DSMT4">
                  <p:embed/>
                </p:oleObj>
              </mc:Choice>
              <mc:Fallback>
                <p:oleObj name="Equation" r:id="rId4" imgW="313668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294063"/>
                        <a:ext cx="6197600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990600" y="228600"/>
          <a:ext cx="12623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1" name="Equation" r:id="rId6" imgW="901440" imgH="380880" progId="Equation.DSMT4">
                  <p:embed/>
                </p:oleObj>
              </mc:Choice>
              <mc:Fallback>
                <p:oleObj name="Equation" r:id="rId6" imgW="901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126238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6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0" y="762000"/>
          <a:ext cx="7918450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4" name="Equation" r:id="rId4" imgW="3149280" imgH="1396800" progId="Equation.DSMT4">
                  <p:embed/>
                </p:oleObj>
              </mc:Choice>
              <mc:Fallback>
                <p:oleObj name="Equation" r:id="rId4" imgW="31492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7918450" cy="351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862138" y="4267200"/>
          <a:ext cx="5724525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5" name="Equation" r:id="rId6" imgW="3288960" imgH="1320480" progId="Equation.DSMT4">
                  <p:embed/>
                </p:oleObj>
              </mc:Choice>
              <mc:Fallback>
                <p:oleObj name="Equation" r:id="rId6" imgW="328896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4267200"/>
                        <a:ext cx="5724525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z</a:t>
            </a:r>
            <a:r>
              <a:rPr lang="en-US" sz="2800" dirty="0" smtClean="0">
                <a:sym typeface="Symbol"/>
              </a:rPr>
              <a:t>0, by using the boundary condition, The coefficients can be confirmed. </a:t>
            </a:r>
            <a:endParaRPr lang="en-US" sz="2800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546100" y="2514600"/>
          <a:ext cx="59944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8" name="Equation" r:id="rId4" imgW="3530520" imgH="1447560" progId="Equation.DSMT4">
                  <p:embed/>
                </p:oleObj>
              </mc:Choice>
              <mc:Fallback>
                <p:oleObj name="Equation" r:id="rId4" imgW="353052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514600"/>
                        <a:ext cx="59944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49225" y="5008563"/>
          <a:ext cx="8999538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9" name="Equation" r:id="rId6" imgW="5041800" imgH="888840" progId="Equation.DSMT4">
                  <p:embed/>
                </p:oleObj>
              </mc:Choice>
              <mc:Fallback>
                <p:oleObj name="Equation" r:id="rId6" imgW="50418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5008563"/>
                        <a:ext cx="8999538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95600" y="5105400"/>
            <a:ext cx="4495800" cy="461665"/>
            <a:chOff x="3581400" y="6172200"/>
            <a:chExt cx="449580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581400" y="6172200"/>
              <a:ext cx="8382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air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10668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elastic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240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2"/>
          <p:cNvGrpSpPr/>
          <p:nvPr/>
        </p:nvGrpSpPr>
        <p:grpSpPr>
          <a:xfrm>
            <a:off x="457200" y="261288"/>
            <a:ext cx="7543800" cy="2272490"/>
            <a:chOff x="1600200" y="2013887"/>
            <a:chExt cx="7543800" cy="2272490"/>
          </a:xfrm>
        </p:grpSpPr>
        <p:grpSp>
          <p:nvGrpSpPr>
            <p:cNvPr id="19" name="Group 13"/>
            <p:cNvGrpSpPr/>
            <p:nvPr/>
          </p:nvGrpSpPr>
          <p:grpSpPr>
            <a:xfrm>
              <a:off x="1676400" y="2266821"/>
              <a:ext cx="7467600" cy="1924181"/>
              <a:chOff x="457200" y="2990781"/>
              <a:chExt cx="7467600" cy="10360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57200" y="2990781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Explosion 1 29"/>
              <p:cNvSpPr/>
              <p:nvPr/>
            </p:nvSpPr>
            <p:spPr>
              <a:xfrm>
                <a:off x="1447800" y="3862754"/>
                <a:ext cx="304800" cy="164124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19600" y="3277997"/>
                <a:ext cx="3505200" cy="281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800" dirty="0" smtClean="0"/>
                  <a:t>Boundary at depth 0</a:t>
                </a:r>
                <a:endParaRPr lang="en-US" sz="28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600200" y="3428999"/>
              <a:ext cx="1371600" cy="85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819400" y="3069771"/>
              <a:ext cx="1066800" cy="96882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3559644" y="2340443"/>
              <a:ext cx="1034112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886200" y="3047969"/>
              <a:ext cx="1295400" cy="11430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695700" y="3238499"/>
              <a:ext cx="11430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71800" y="336297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86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336297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0" y="33527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en-US" sz="2800" b="1" dirty="0"/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914400" y="2286000"/>
          <a:ext cx="12623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2" name="Equation" r:id="rId4" imgW="901440" imgH="380880" progId="Equation.DSMT4">
                  <p:embed/>
                </p:oleObj>
              </mc:Choice>
              <mc:Fallback>
                <p:oleObj name="Equation" r:id="rId4" imgW="901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126238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38175" y="3294063"/>
          <a:ext cx="6346825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3" name="Equation" r:id="rId6" imgW="3213000" imgH="1803240" progId="Equation.DSMT4">
                  <p:embed/>
                </p:oleObj>
              </mc:Choice>
              <mc:Fallback>
                <p:oleObj name="Equation" r:id="rId6" imgW="32130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3294063"/>
                        <a:ext cx="6346825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boundary condition at z=0</a:t>
            </a:r>
            <a:endParaRPr lang="en-US" sz="2800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2550" y="2209800"/>
          <a:ext cx="8924925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2" name="Equation" r:id="rId4" imgW="4978080" imgH="2590560" progId="Equation.DSMT4">
                  <p:embed/>
                </p:oleObj>
              </mc:Choice>
              <mc:Fallback>
                <p:oleObj name="Equation" r:id="rId4" imgW="497808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2209800"/>
                        <a:ext cx="8924925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14600" y="2205335"/>
            <a:ext cx="4495800" cy="461665"/>
            <a:chOff x="3581400" y="6172200"/>
            <a:chExt cx="44958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581400" y="6172200"/>
              <a:ext cx="8382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air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0400" y="6172200"/>
              <a:ext cx="10668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elastic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39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457200" y="261288"/>
            <a:ext cx="7924800" cy="2272490"/>
            <a:chOff x="1600200" y="2013887"/>
            <a:chExt cx="7924800" cy="2272490"/>
          </a:xfrm>
        </p:grpSpPr>
        <p:grpSp>
          <p:nvGrpSpPr>
            <p:cNvPr id="3" name="Group 13"/>
            <p:cNvGrpSpPr/>
            <p:nvPr/>
          </p:nvGrpSpPr>
          <p:grpSpPr>
            <a:xfrm>
              <a:off x="1676400" y="2266822"/>
              <a:ext cx="7848600" cy="2000378"/>
              <a:chOff x="457200" y="2990781"/>
              <a:chExt cx="7848600" cy="107712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57200" y="2990781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Explosion 1 29"/>
              <p:cNvSpPr/>
              <p:nvPr/>
            </p:nvSpPr>
            <p:spPr>
              <a:xfrm>
                <a:off x="1752600" y="3903783"/>
                <a:ext cx="304800" cy="164124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19600" y="3277997"/>
                <a:ext cx="3886200" cy="281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800" dirty="0" smtClean="0"/>
                  <a:t>Boundary at depth 0</a:t>
                </a:r>
                <a:endParaRPr lang="en-US" sz="28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600200" y="3428999"/>
              <a:ext cx="1371600" cy="85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009900" y="3162299"/>
              <a:ext cx="9906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3559644" y="2340443"/>
              <a:ext cx="1034112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886200" y="3047969"/>
              <a:ext cx="1295400" cy="11430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695700" y="3238499"/>
              <a:ext cx="11430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71800" y="336297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8600" y="22859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336297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0" y="3352799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</a:t>
              </a:r>
              <a:endParaRPr lang="en-US" sz="2800" b="1" dirty="0"/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990600" y="2362200"/>
          <a:ext cx="12623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0" name="Equation" r:id="rId4" imgW="901440" imgH="380880" progId="Equation.DSMT4">
                  <p:embed/>
                </p:oleObj>
              </mc:Choice>
              <mc:Fallback>
                <p:oleObj name="Equation" r:id="rId4" imgW="9014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126238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11188" y="3294063"/>
          <a:ext cx="6399212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1" name="Equation" r:id="rId6" imgW="3238200" imgH="1803240" progId="Equation.DSMT4">
                  <p:embed/>
                </p:oleObj>
              </mc:Choice>
              <mc:Fallback>
                <p:oleObj name="Equation" r:id="rId6" imgW="32382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94063"/>
                        <a:ext cx="6399212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Off-shore: </a:t>
            </a:r>
            <a:r>
              <a:rPr lang="en-US" b="1" dirty="0" smtClean="0">
                <a:solidFill>
                  <a:srgbClr val="0000CC"/>
                </a:solidFill>
              </a:rPr>
              <a:t>reference medium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80160" y="1219200"/>
            <a:ext cx="7482840" cy="3543300"/>
            <a:chOff x="1280160" y="1219200"/>
            <a:chExt cx="7482840" cy="3543300"/>
          </a:xfrm>
        </p:grpSpPr>
        <p:sp>
          <p:nvSpPr>
            <p:cNvPr id="11" name="Rectangle 10"/>
            <p:cNvSpPr/>
            <p:nvPr/>
          </p:nvSpPr>
          <p:spPr>
            <a:xfrm>
              <a:off x="1280160" y="2059632"/>
              <a:ext cx="6400800" cy="270286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2571750" y="207033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Water ( Acoustic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) </a:t>
              </a:r>
              <a:endParaRPr lang="en-US" sz="2800" b="1" dirty="0"/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18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/>
          <a:lstStyle/>
          <a:p>
            <a:r>
              <a:rPr lang="en-US" sz="2800" dirty="0" smtClean="0"/>
              <a:t>With boundary condition at z=0</a:t>
            </a:r>
          </a:p>
          <a:p>
            <a:endParaRPr 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61925" y="2136775"/>
          <a:ext cx="8878888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Equation" r:id="rId4" imgW="4952880" imgH="2590560" progId="Equation.DSMT4">
                  <p:embed/>
                </p:oleObj>
              </mc:Choice>
              <mc:Fallback>
                <p:oleObj name="Equation" r:id="rId4" imgW="495288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136775"/>
                        <a:ext cx="8878888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14600" y="2205335"/>
            <a:ext cx="4572000" cy="461665"/>
            <a:chOff x="3505200" y="6396335"/>
            <a:chExt cx="45720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505200" y="6396335"/>
              <a:ext cx="8382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air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0400" y="6396335"/>
              <a:ext cx="106680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elastic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8733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686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both source and receiver are below the boundary</a:t>
            </a:r>
            <a:endParaRPr lang="en-US" sz="2800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38138" y="2136775"/>
          <a:ext cx="8501062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4" name="Equation" r:id="rId4" imgW="4356000" imgH="2184120" progId="Equation.DSMT4">
                  <p:embed/>
                </p:oleObj>
              </mc:Choice>
              <mc:Fallback>
                <p:oleObj name="Equation" r:id="rId4" imgW="435600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136775"/>
                        <a:ext cx="8501062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83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8800"/>
            <a:ext cx="8229600" cy="3124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Green’s theorem </a:t>
            </a:r>
            <a:br>
              <a:rPr lang="en-US" sz="4400" dirty="0" smtClean="0"/>
            </a:br>
            <a:r>
              <a:rPr lang="en-US" sz="4400" dirty="0" smtClean="0"/>
              <a:t>reference wavefield prediction derivation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7556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93663" y="1985962"/>
          <a:ext cx="9050337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0" name="Equation" r:id="rId4" imgW="5371920" imgH="2755800" progId="Equation.DSMT4">
                  <p:embed/>
                </p:oleObj>
              </mc:Choice>
              <mc:Fallback>
                <p:oleObj name="Equation" r:id="rId4" imgW="5371920" imgH="275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1985962"/>
                        <a:ext cx="9050337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81000" y="76200"/>
            <a:ext cx="5334000" cy="1905000"/>
            <a:chOff x="381000" y="76200"/>
            <a:chExt cx="5256696" cy="1905000"/>
          </a:xfrm>
        </p:grpSpPr>
        <p:grpSp>
          <p:nvGrpSpPr>
            <p:cNvPr id="19" name="Group 18"/>
            <p:cNvGrpSpPr/>
            <p:nvPr/>
          </p:nvGrpSpPr>
          <p:grpSpPr>
            <a:xfrm>
              <a:off x="381000" y="76200"/>
              <a:ext cx="5256696" cy="1905000"/>
              <a:chOff x="533400" y="1524000"/>
              <a:chExt cx="5180512" cy="19050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71600" y="15240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400" y="25908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sz="2400" dirty="0" smtClean="0"/>
                  <a:t>Earth          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8" name="Explosion 1 7"/>
              <p:cNvSpPr/>
              <p:nvPr/>
            </p:nvSpPr>
            <p:spPr>
              <a:xfrm>
                <a:off x="914400" y="1905000"/>
                <a:ext cx="228600" cy="152400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Merge 8"/>
              <p:cNvSpPr/>
              <p:nvPr/>
            </p:nvSpPr>
            <p:spPr>
              <a:xfrm>
                <a:off x="2590800" y="1905000"/>
                <a:ext cx="152400" cy="304800"/>
              </a:xfrm>
              <a:prstGeom prst="flowChartMerg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609600" y="2208212"/>
                <a:ext cx="434340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101015" y="2057400"/>
                <a:ext cx="6128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 smtClean="0"/>
                  <a:t>m.s</a:t>
                </a:r>
                <a:r>
                  <a:rPr lang="en-US" sz="2000" dirty="0" smtClean="0"/>
                  <a:t>.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533400" y="2133600"/>
                <a:ext cx="4495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533400" y="2209800"/>
                <a:ext cx="4572000" cy="1219200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5299" name="Object 3"/>
              <p:cNvGraphicFramePr>
                <a:graphicFrameLocks noChangeAspect="1"/>
              </p:cNvGraphicFramePr>
              <p:nvPr/>
            </p:nvGraphicFramePr>
            <p:xfrm>
              <a:off x="666382" y="1549400"/>
              <a:ext cx="891761" cy="376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11" name="Equation" r:id="rId6" imgW="901440" imgH="380880" progId="Equation.DSMT4">
                      <p:embed/>
                    </p:oleObj>
                  </mc:Choice>
                  <mc:Fallback>
                    <p:oleObj name="Equation" r:id="rId6" imgW="901440" imgH="380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382" y="1549400"/>
                            <a:ext cx="891761" cy="376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00" name="Object 4"/>
              <p:cNvGraphicFramePr>
                <a:graphicFrameLocks noChangeAspect="1"/>
              </p:cNvGraphicFramePr>
              <p:nvPr/>
            </p:nvGraphicFramePr>
            <p:xfrm>
              <a:off x="2742464" y="1666875"/>
              <a:ext cx="846391" cy="360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12" name="Equation" r:id="rId8" imgW="863280" imgH="368280" progId="Equation.DSMT4">
                      <p:embed/>
                    </p:oleObj>
                  </mc:Choice>
                  <mc:Fallback>
                    <p:oleObj name="Equation" r:id="rId8" imgW="863280" imgH="3682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2464" y="1666875"/>
                            <a:ext cx="846391" cy="360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301" name="Object 5"/>
              <p:cNvGraphicFramePr>
                <a:graphicFrameLocks noChangeAspect="1"/>
              </p:cNvGraphicFramePr>
              <p:nvPr/>
            </p:nvGraphicFramePr>
            <p:xfrm>
              <a:off x="2861365" y="2514600"/>
              <a:ext cx="666474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13" name="Equation" r:id="rId10" imgW="672840" imgH="368280" progId="Equation.DSMT4">
                      <p:embed/>
                    </p:oleObj>
                  </mc:Choice>
                  <mc:Fallback>
                    <p:oleObj name="Equation" r:id="rId10" imgW="672840" imgH="3682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1365" y="2514600"/>
                            <a:ext cx="666474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0" name="Straight Arrow Connector 19"/>
              <p:cNvCxnSpPr>
                <a:stCxn id="8" idx="3"/>
                <a:endCxn id="9" idx="2"/>
              </p:cNvCxnSpPr>
              <p:nvPr/>
            </p:nvCxnSpPr>
            <p:spPr>
              <a:xfrm>
                <a:off x="1143000" y="1998768"/>
                <a:ext cx="1524000" cy="21103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2667000" y="2209800"/>
                <a:ext cx="457200" cy="381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962400" y="10668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F0"/>
                  </a:solidFill>
                </a:rPr>
                <a:t>   v</a:t>
              </a:r>
              <a:endParaRPr lang="en-US" sz="4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29200" y="438090"/>
            <a:ext cx="70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e.s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796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-27345" y="1066799"/>
          <a:ext cx="919357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2" name="Equation" r:id="rId4" imgW="5956200" imgH="3251160" progId="Equation.DSMT4">
                  <p:embed/>
                </p:oleObj>
              </mc:Choice>
              <mc:Fallback>
                <p:oleObj name="Equation" r:id="rId4" imgW="5956200" imgH="3251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345" y="1066799"/>
                        <a:ext cx="9193570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5486400"/>
            <a:ext cx="3810000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Green’s Second Identity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813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-27345" y="1066799"/>
          <a:ext cx="919357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0" name="Equation" r:id="rId4" imgW="5956200" imgH="3251160" progId="Equation.DSMT4">
                  <p:embed/>
                </p:oleObj>
              </mc:Choice>
              <mc:Fallback>
                <p:oleObj name="Equation" r:id="rId4" imgW="5956200" imgH="3251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345" y="1066799"/>
                        <a:ext cx="9193570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5486400"/>
            <a:ext cx="4038600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Green’s Second Identity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957697" y="4974448"/>
            <a:ext cx="3133265" cy="5410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167384" y="4953000"/>
          <a:ext cx="480816" cy="4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384" y="4953000"/>
                        <a:ext cx="480816" cy="4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339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48405" y="2133600"/>
          <a:ext cx="909559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4" imgW="4851360" imgH="812520" progId="Equation.DSMT4">
                  <p:embed/>
                </p:oleObj>
              </mc:Choice>
              <mc:Fallback>
                <p:oleObj name="Equation" r:id="rId4" imgW="48513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5" y="2133600"/>
                        <a:ext cx="909559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04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58750" y="1524000"/>
          <a:ext cx="883285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4" name="Equation" r:id="rId4" imgW="5346360" imgH="1117440" progId="Equation.DSMT4">
                  <p:embed/>
                </p:oleObj>
              </mc:Choice>
              <mc:Fallback>
                <p:oleObj name="Equation" r:id="rId4" imgW="53463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524000"/>
                        <a:ext cx="8832850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 wave prediction</a:t>
            </a:r>
            <a:r>
              <a:rPr lang="en-US" sz="2800" dirty="0"/>
              <a:t> </a:t>
            </a:r>
            <a:r>
              <a:rPr lang="en-US" sz="2800" dirty="0" smtClean="0"/>
              <a:t>in (x, </a:t>
            </a:r>
            <a:r>
              <a:rPr lang="en-US" sz="2800" dirty="0" smtClean="0">
                <a:sym typeface="Symbol"/>
              </a:rPr>
              <a:t>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62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58750" y="1524000"/>
          <a:ext cx="883285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2" name="Equation" r:id="rId4" imgW="5346360" imgH="1117440" progId="Equation.DSMT4">
                  <p:embed/>
                </p:oleObj>
              </mc:Choice>
              <mc:Fallback>
                <p:oleObj name="Equation" r:id="rId4" imgW="53463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524000"/>
                        <a:ext cx="8832850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152400" y="3581400"/>
          <a:ext cx="8841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3" name="Equation" r:id="rId6" imgW="5346360" imgH="1612800" progId="Equation.DSMT4">
                  <p:embed/>
                </p:oleObj>
              </mc:Choice>
              <mc:Fallback>
                <p:oleObj name="Equation" r:id="rId6" imgW="534636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1400"/>
                        <a:ext cx="8841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 wave prediction</a:t>
            </a:r>
            <a:r>
              <a:rPr lang="en-US" sz="2800" dirty="0"/>
              <a:t> </a:t>
            </a:r>
            <a:r>
              <a:rPr lang="en-US" sz="2800" dirty="0" smtClean="0"/>
              <a:t>in (k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/>
              </a:rPr>
              <a:t>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44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Reference wave prediction</a:t>
            </a:r>
            <a:r>
              <a:rPr lang="en-US" sz="2800" dirty="0"/>
              <a:t> </a:t>
            </a:r>
            <a:r>
              <a:rPr lang="en-US" sz="2800" dirty="0" smtClean="0"/>
              <a:t>in (k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/>
              </a:rPr>
              <a:t>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77813" y="2116138"/>
          <a:ext cx="8718550" cy="337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Equation" r:id="rId4" imgW="5257800" imgH="2031840" progId="Equation.DSMT4">
                  <p:embed/>
                </p:oleObj>
              </mc:Choice>
              <mc:Fallback>
                <p:oleObj name="Equation" r:id="rId4" imgW="5257800" imgH="2031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2116138"/>
                        <a:ext cx="8718550" cy="337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66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Off-shore: </a:t>
            </a:r>
            <a:r>
              <a:rPr lang="en-US" b="1" dirty="0">
                <a:solidFill>
                  <a:srgbClr val="0000CC"/>
                </a:solidFill>
              </a:rPr>
              <a:t>reference </a:t>
            </a:r>
            <a:r>
              <a:rPr lang="en-US" b="1" dirty="0" smtClean="0">
                <a:solidFill>
                  <a:srgbClr val="0000CC"/>
                </a:solidFill>
              </a:rPr>
              <a:t>medium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0160" y="1219200"/>
            <a:ext cx="7482840" cy="3543300"/>
            <a:chOff x="1280160" y="1219200"/>
            <a:chExt cx="7482840" cy="3543300"/>
          </a:xfrm>
        </p:grpSpPr>
        <p:grpSp>
          <p:nvGrpSpPr>
            <p:cNvPr id="21" name="Group 20"/>
            <p:cNvGrpSpPr/>
            <p:nvPr/>
          </p:nvGrpSpPr>
          <p:grpSpPr>
            <a:xfrm>
              <a:off x="1280160" y="1828800"/>
              <a:ext cx="7482840" cy="2933700"/>
              <a:chOff x="1280160" y="1828800"/>
              <a:chExt cx="7482840" cy="293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280160" y="2059632"/>
                <a:ext cx="6400800" cy="27028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16"/>
              <p:cNvSpPr txBox="1"/>
              <p:nvPr/>
            </p:nvSpPr>
            <p:spPr>
              <a:xfrm>
                <a:off x="7467600" y="27387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 smtClean="0"/>
                  <a:t>M. S.</a:t>
                </a:r>
                <a:endParaRPr lang="en-US" sz="2400" b="1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295400" y="3048000"/>
                <a:ext cx="61722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3238500" y="2743200"/>
                <a:ext cx="2743200" cy="304800"/>
                <a:chOff x="3238500" y="2743200"/>
                <a:chExt cx="2743200" cy="304800"/>
              </a:xfrm>
              <a:solidFill>
                <a:srgbClr val="0000CC"/>
              </a:solidFill>
            </p:grpSpPr>
            <p:sp>
              <p:nvSpPr>
                <p:cNvPr id="30" name="Flowchart: Merge 29"/>
                <p:cNvSpPr/>
                <p:nvPr/>
              </p:nvSpPr>
              <p:spPr>
                <a:xfrm>
                  <a:off x="32385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1" name="Flowchart: Merge 30"/>
                <p:cNvSpPr/>
                <p:nvPr/>
              </p:nvSpPr>
              <p:spPr>
                <a:xfrm>
                  <a:off x="37338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2" name="Flowchart: Merge 31"/>
                <p:cNvSpPr/>
                <p:nvPr/>
              </p:nvSpPr>
              <p:spPr>
                <a:xfrm>
                  <a:off x="42291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3" name="Flowchart: Merge 32"/>
                <p:cNvSpPr/>
                <p:nvPr/>
              </p:nvSpPr>
              <p:spPr>
                <a:xfrm>
                  <a:off x="47244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4" name="Flowchart: Merge 33"/>
                <p:cNvSpPr/>
                <p:nvPr/>
              </p:nvSpPr>
              <p:spPr>
                <a:xfrm>
                  <a:off x="52197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5" name="Flowchart: Merge 34"/>
                <p:cNvSpPr/>
                <p:nvPr/>
              </p:nvSpPr>
              <p:spPr>
                <a:xfrm>
                  <a:off x="5715000" y="2743200"/>
                  <a:ext cx="266700" cy="304800"/>
                </a:xfrm>
                <a:prstGeom prst="flowChartMerg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29" name="TextBox 16"/>
              <p:cNvSpPr txBox="1"/>
              <p:nvPr/>
            </p:nvSpPr>
            <p:spPr>
              <a:xfrm>
                <a:off x="74676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F</a:t>
                </a:r>
                <a:r>
                  <a:rPr lang="en-US" sz="2400" b="1" dirty="0" smtClean="0"/>
                  <a:t>. S.</a:t>
                </a:r>
                <a:endParaRPr lang="en-US" sz="2400" b="1" dirty="0"/>
              </a:p>
            </p:txBody>
          </p:sp>
        </p:grpSp>
        <p:sp>
          <p:nvSpPr>
            <p:cNvPr id="22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23" name="TextBox 5"/>
            <p:cNvSpPr txBox="1"/>
            <p:nvPr/>
          </p:nvSpPr>
          <p:spPr>
            <a:xfrm>
              <a:off x="2571750" y="207033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Water ( Acoustic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/>
                <a:t>)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42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895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Reciprocity of Green’s function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259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457200" y="0"/>
          <a:ext cx="560157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4" imgW="2717640" imgH="3327120" progId="Equation.DSMT4">
                  <p:embed/>
                </p:oleObj>
              </mc:Choice>
              <mc:Fallback>
                <p:oleObj name="Equation" r:id="rId4" imgW="271764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0"/>
                        <a:ext cx="560157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42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7200" y="0"/>
            <a:ext cx="8686800" cy="6858000"/>
            <a:chOff x="457200" y="0"/>
            <a:chExt cx="86868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0"/>
              <a:ext cx="8153400" cy="6858000"/>
              <a:chOff x="457200" y="0"/>
              <a:chExt cx="8153400" cy="6858000"/>
            </a:xfrm>
          </p:grpSpPr>
          <p:graphicFrame>
            <p:nvGraphicFramePr>
              <p:cNvPr id="151555" name="Object 3"/>
              <p:cNvGraphicFramePr>
                <a:graphicFrameLocks noChangeAspect="1"/>
              </p:cNvGraphicFramePr>
              <p:nvPr/>
            </p:nvGraphicFramePr>
            <p:xfrm>
              <a:off x="457200" y="0"/>
              <a:ext cx="5601574" cy="685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74" name="Equation" r:id="rId4" imgW="2717640" imgH="3327120" progId="Equation.DSMT4">
                      <p:embed/>
                    </p:oleObj>
                  </mc:Choice>
                  <mc:Fallback>
                    <p:oleObj name="Equation" r:id="rId4" imgW="2717640" imgH="3327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" y="0"/>
                            <a:ext cx="5601574" cy="685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Oval 6"/>
              <p:cNvSpPr/>
              <p:nvPr/>
            </p:nvSpPr>
            <p:spPr>
              <a:xfrm>
                <a:off x="1295400" y="533400"/>
                <a:ext cx="3048000" cy="12192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4400" y="1521767"/>
                <a:ext cx="3886200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Even, only real part left</a:t>
                </a:r>
                <a:endParaRPr lang="en-US" sz="2400" dirty="0"/>
              </a:p>
            </p:txBody>
          </p:sp>
        </p:grpSp>
        <p:graphicFrame>
          <p:nvGraphicFramePr>
            <p:cNvPr id="151558" name="Object 6"/>
            <p:cNvGraphicFramePr>
              <a:graphicFrameLocks noChangeAspect="1"/>
            </p:cNvGraphicFramePr>
            <p:nvPr/>
          </p:nvGraphicFramePr>
          <p:xfrm>
            <a:off x="4666245" y="0"/>
            <a:ext cx="447775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75" name="Equation" r:id="rId6" imgW="2577960" imgH="482400" progId="Equation.DSMT4">
                    <p:embed/>
                  </p:oleObj>
                </mc:Choice>
                <mc:Fallback>
                  <p:oleObj name="Equation" r:id="rId6" imgW="25779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6245" y="0"/>
                          <a:ext cx="4477755" cy="838200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057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609600" y="76200"/>
          <a:ext cx="5035739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quation" r:id="rId4" imgW="2527200" imgH="3403440" progId="Equation.DSMT4">
                  <p:embed/>
                </p:oleObj>
              </mc:Choice>
              <mc:Fallback>
                <p:oleObj name="Equation" r:id="rId4" imgW="2527200" imgH="340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"/>
                        <a:ext cx="5035739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19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609600" y="76200"/>
          <a:ext cx="5035739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2" name="Equation" r:id="rId4" imgW="2527200" imgH="3403440" progId="Equation.DSMT4">
                  <p:embed/>
                </p:oleObj>
              </mc:Choice>
              <mc:Fallback>
                <p:oleObj name="Equation" r:id="rId4" imgW="2527200" imgH="340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"/>
                        <a:ext cx="5035739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447800" y="533400"/>
            <a:ext cx="18288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28600"/>
            <a:ext cx="3581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Odd, only image part left</a:t>
            </a:r>
            <a:endParaRPr lang="en-US" sz="2400" dirty="0"/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5486400" y="914400"/>
          <a:ext cx="3352800" cy="20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3" name="Equation" r:id="rId6" imgW="1612800" imgH="965160" progId="Equation.DSMT4">
                  <p:embed/>
                </p:oleObj>
              </mc:Choice>
              <mc:Fallback>
                <p:oleObj name="Equation" r:id="rId6" imgW="16128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14400"/>
                        <a:ext cx="3352800" cy="20064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81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79450" y="1219200"/>
          <a:ext cx="538353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8" name="Equation" r:id="rId4" imgW="2298600" imgH="241200" progId="Equation.DSMT4">
                  <p:embed/>
                </p:oleObj>
              </mc:Choice>
              <mc:Fallback>
                <p:oleObj name="Equation" r:id="rId4" imgW="229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219200"/>
                        <a:ext cx="538353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228600" y="1752600"/>
          <a:ext cx="8821738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9" name="Equation" r:id="rId6" imgW="4876560" imgH="2006280" progId="Equation.DSMT4">
                  <p:embed/>
                </p:oleObj>
              </mc:Choice>
              <mc:Fallback>
                <p:oleObj name="Equation" r:id="rId6" imgW="487656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8821738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6375400" y="4876800"/>
          <a:ext cx="2101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0" name="Equation" r:id="rId8" imgW="1168200" imgH="253800" progId="Equation.DSMT4">
                  <p:embed/>
                </p:oleObj>
              </mc:Choice>
              <mc:Fallback>
                <p:oleObj name="Equation" r:id="rId8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876800"/>
                        <a:ext cx="2101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743325" y="4495800"/>
          <a:ext cx="1930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1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495800"/>
                        <a:ext cx="1930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104256" y="4724400"/>
          <a:ext cx="340094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92" name="Equation" r:id="rId12" imgW="2539800" imgH="1422360" progId="Equation.DSMT4">
                  <p:embed/>
                </p:oleObj>
              </mc:Choice>
              <mc:Fallback>
                <p:oleObj name="Equation" r:id="rId12" imgW="253980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6" y="4724400"/>
                        <a:ext cx="3400944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2590800" y="2971800"/>
            <a:ext cx="274320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7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Boundary condition (acoustic/elastic)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Displacement</a:t>
            </a:r>
          </a:p>
          <a:p>
            <a:pPr lvl="1"/>
            <a:r>
              <a:rPr lang="en-US" dirty="0" smtClean="0"/>
              <a:t>X: viscid is low along the boundary, can be discontinuous;</a:t>
            </a:r>
          </a:p>
          <a:p>
            <a:pPr lvl="1"/>
            <a:r>
              <a:rPr lang="en-US" dirty="0" smtClean="0"/>
              <a:t>Z: no </a:t>
            </a:r>
            <a:r>
              <a:rPr lang="en-US" dirty="0" err="1" smtClean="0"/>
              <a:t>cavitation</a:t>
            </a:r>
            <a:r>
              <a:rPr lang="en-US" dirty="0" smtClean="0"/>
              <a:t> in the earth along the boundary, continuous.</a:t>
            </a:r>
          </a:p>
          <a:p>
            <a:endParaRPr lang="en-US" dirty="0" smtClean="0"/>
          </a:p>
          <a:p>
            <a:r>
              <a:rPr lang="en-US" dirty="0" smtClean="0"/>
              <a:t>Traction</a:t>
            </a:r>
          </a:p>
          <a:p>
            <a:pPr lvl="1"/>
            <a:r>
              <a:rPr lang="en-US" dirty="0" smtClean="0"/>
              <a:t>Same magnitudes and opposite directions;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dirty="0" smtClean="0"/>
              <a:t>Boundary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3766"/>
            <a:ext cx="8229600" cy="10690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At two side of the boundary (z=0)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914400"/>
            <a:ext cx="5791200" cy="1600200"/>
            <a:chOff x="533400" y="2057400"/>
            <a:chExt cx="5791200" cy="1600200"/>
          </a:xfrm>
        </p:grpSpPr>
        <p:grpSp>
          <p:nvGrpSpPr>
            <p:cNvPr id="5" name="Group 13"/>
            <p:cNvGrpSpPr/>
            <p:nvPr/>
          </p:nvGrpSpPr>
          <p:grpSpPr>
            <a:xfrm>
              <a:off x="533400" y="2057400"/>
              <a:ext cx="5791200" cy="995065"/>
              <a:chOff x="381000" y="2590800"/>
              <a:chExt cx="5791200" cy="9950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81000" y="2590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Air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Explosion 1 8"/>
              <p:cNvSpPr/>
              <p:nvPr/>
            </p:nvSpPr>
            <p:spPr>
              <a:xfrm>
                <a:off x="914400" y="3276600"/>
                <a:ext cx="228600" cy="152400"/>
              </a:xfrm>
              <a:prstGeom prst="irregularSeal1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19600" y="3124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2400" dirty="0" smtClean="0"/>
                  <a:t>Boundary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533400" y="3429000"/>
                <a:ext cx="3733800" cy="2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362200" y="2331335"/>
            <a:ext cx="1828800" cy="1250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98" name="Equation" r:id="rId4" imgW="1002960" imgH="685800" progId="Equation.DSMT4">
                    <p:embed/>
                  </p:oleObj>
                </mc:Choice>
                <mc:Fallback>
                  <p:oleObj name="Equation" r:id="rId4" imgW="10029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331335"/>
                          <a:ext cx="1828800" cy="1250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33400" y="3195935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sz="2400" dirty="0" smtClean="0"/>
                <a:t>Elastic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304800" y="3562524"/>
            <a:ext cx="3733800" cy="1458912"/>
            <a:chOff x="304800" y="3352800"/>
            <a:chExt cx="3733800" cy="1458912"/>
          </a:xfrm>
        </p:grpSpPr>
        <p:sp>
          <p:nvSpPr>
            <p:cNvPr id="14" name="Rectangle 13"/>
            <p:cNvSpPr/>
            <p:nvPr/>
          </p:nvSpPr>
          <p:spPr>
            <a:xfrm>
              <a:off x="1295400" y="3962400"/>
              <a:ext cx="1524000" cy="152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04800" y="4036368"/>
              <a:ext cx="3733800" cy="22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555274" y="3702526"/>
              <a:ext cx="5486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1555274" y="4388326"/>
              <a:ext cx="5486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57400" y="3352800"/>
            <a:ext cx="351017" cy="145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99" name="Equation" r:id="rId6" imgW="164880" imgH="685800" progId="Equation.DSMT4">
                    <p:embed/>
                  </p:oleObj>
                </mc:Choice>
                <mc:Fallback>
                  <p:oleObj name="Equation" r:id="rId6" imgW="16488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352800"/>
                          <a:ext cx="351017" cy="145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505200" y="4724400"/>
          <a:ext cx="4953000" cy="173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Equation" r:id="rId8" imgW="2031840" imgH="711000" progId="Equation.DSMT4">
                  <p:embed/>
                </p:oleObj>
              </mc:Choice>
              <mc:Fallback>
                <p:oleObj name="Equation" r:id="rId8" imgW="2031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4953000" cy="1732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685800" y="5005388"/>
          <a:ext cx="23352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Equation" r:id="rId10" imgW="1206360" imgH="482400" progId="Equation.DSMT4">
                  <p:embed/>
                </p:oleObj>
              </mc:Choice>
              <mc:Fallback>
                <p:oleObj name="Equation" r:id="rId10" imgW="1206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5388"/>
                        <a:ext cx="23352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>
          <a:xfrm>
            <a:off x="5715000" y="5029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Off-shore: </a:t>
            </a:r>
            <a:r>
              <a:rPr lang="en-US" b="1" dirty="0">
                <a:solidFill>
                  <a:srgbClr val="0000CC"/>
                </a:solidFill>
              </a:rPr>
              <a:t>reference medium </a:t>
            </a:r>
            <a:r>
              <a:rPr lang="en-US" b="1" dirty="0" smtClean="0">
                <a:solidFill>
                  <a:srgbClr val="FF0000"/>
                </a:solidFill>
              </a:rPr>
              <a:t>+ “source”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80160" y="1219200"/>
            <a:ext cx="7482840" cy="3543300"/>
            <a:chOff x="1280160" y="1219200"/>
            <a:chExt cx="7482840" cy="3543300"/>
          </a:xfrm>
        </p:grpSpPr>
        <p:sp>
          <p:nvSpPr>
            <p:cNvPr id="5" name="Rectangle 4"/>
            <p:cNvSpPr/>
            <p:nvPr/>
          </p:nvSpPr>
          <p:spPr>
            <a:xfrm>
              <a:off x="1280160" y="2059632"/>
              <a:ext cx="6400800" cy="270286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lowchart: Document 70"/>
            <p:cNvSpPr/>
            <p:nvPr/>
          </p:nvSpPr>
          <p:spPr>
            <a:xfrm flipV="1">
              <a:off x="1280160" y="3314700"/>
              <a:ext cx="6400800" cy="1447800"/>
            </a:xfrm>
            <a:prstGeom prst="flowChartDocument">
              <a:avLst/>
            </a:prstGeom>
            <a:solidFill>
              <a:srgbClr val="663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Explosion 1 57"/>
            <p:cNvSpPr/>
            <p:nvPr/>
          </p:nvSpPr>
          <p:spPr>
            <a:xfrm>
              <a:off x="1905000" y="2209800"/>
              <a:ext cx="381000" cy="395729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3276600" y="38100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 Earth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95400" y="3048000"/>
              <a:ext cx="61722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238500" y="2743200"/>
              <a:ext cx="2743200" cy="304800"/>
              <a:chOff x="3238500" y="2743200"/>
              <a:chExt cx="2743200" cy="304800"/>
            </a:xfrm>
            <a:solidFill>
              <a:srgbClr val="0000CC"/>
            </a:solidFill>
          </p:grpSpPr>
          <p:sp>
            <p:nvSpPr>
              <p:cNvPr id="20" name="Flowchart: Merge 19"/>
              <p:cNvSpPr/>
              <p:nvPr/>
            </p:nvSpPr>
            <p:spPr>
              <a:xfrm>
                <a:off x="32385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" name="Flowchart: Merge 20"/>
              <p:cNvSpPr/>
              <p:nvPr/>
            </p:nvSpPr>
            <p:spPr>
              <a:xfrm>
                <a:off x="37338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2" name="Flowchart: Merge 21"/>
              <p:cNvSpPr/>
              <p:nvPr/>
            </p:nvSpPr>
            <p:spPr>
              <a:xfrm>
                <a:off x="42291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3" name="Flowchart: Merge 22"/>
              <p:cNvSpPr/>
              <p:nvPr/>
            </p:nvSpPr>
            <p:spPr>
              <a:xfrm>
                <a:off x="47244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4" name="Flowchart: Merge 23"/>
              <p:cNvSpPr/>
              <p:nvPr/>
            </p:nvSpPr>
            <p:spPr>
              <a:xfrm>
                <a:off x="52197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6" name="Flowchart: Merge 25"/>
              <p:cNvSpPr/>
              <p:nvPr/>
            </p:nvSpPr>
            <p:spPr>
              <a:xfrm>
                <a:off x="5715000" y="2743200"/>
                <a:ext cx="266700" cy="304800"/>
              </a:xfrm>
              <a:prstGeom prst="flowChartMerg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27" name="TextBox 16"/>
            <p:cNvSpPr txBox="1"/>
            <p:nvPr/>
          </p:nvSpPr>
          <p:spPr>
            <a:xfrm>
              <a:off x="7467600" y="27387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/>
                <a:t>M. S.</a:t>
              </a:r>
              <a:endParaRPr lang="en-US" sz="2400" b="1" dirty="0"/>
            </a:p>
          </p:txBody>
        </p:sp>
        <p:sp>
          <p:nvSpPr>
            <p:cNvPr id="29" name="TextBox 16"/>
            <p:cNvSpPr txBox="1"/>
            <p:nvPr/>
          </p:nvSpPr>
          <p:spPr>
            <a:xfrm>
              <a:off x="7467600" y="1828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</a:t>
              </a:r>
              <a:r>
                <a:rPr lang="en-US" sz="2400" b="1" dirty="0" smtClean="0"/>
                <a:t>. S.</a:t>
              </a:r>
              <a:endParaRPr lang="en-US" sz="2400" b="1" dirty="0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3276600" y="12192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 Air </a:t>
              </a:r>
              <a:endParaRPr lang="en-US" sz="2800" b="1" dirty="0"/>
            </a:p>
          </p:txBody>
        </p:sp>
        <p:sp>
          <p:nvSpPr>
            <p:cNvPr id="33" name="TextBox 5"/>
            <p:cNvSpPr txBox="1"/>
            <p:nvPr/>
          </p:nvSpPr>
          <p:spPr>
            <a:xfrm>
              <a:off x="2571750" y="207033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Water ( Acoustic )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1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6206</TotalTime>
  <Words>1345</Words>
  <Application>Microsoft Office PowerPoint</Application>
  <PresentationFormat>On-screen Show (4:3)</PresentationFormat>
  <Paragraphs>528</Paragraphs>
  <Slides>87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Office Theme</vt:lpstr>
      <vt:lpstr>Equation</vt:lpstr>
      <vt:lpstr>PowerPoint Presentation</vt:lpstr>
      <vt:lpstr>Problem</vt:lpstr>
      <vt:lpstr>Problem</vt:lpstr>
      <vt:lpstr>Problem</vt:lpstr>
      <vt:lpstr>PowerPoint Presentation</vt:lpstr>
      <vt:lpstr>PowerPoint Presentation</vt:lpstr>
      <vt:lpstr>Off-shore: reference medium</vt:lpstr>
      <vt:lpstr>Off-shore: reference medium</vt:lpstr>
      <vt:lpstr>Off-shore: reference medium + “source”</vt:lpstr>
      <vt:lpstr>Off-shore: reference wave</vt:lpstr>
      <vt:lpstr>Off-shore: reference wave</vt:lpstr>
      <vt:lpstr>On-shore: reference medium</vt:lpstr>
      <vt:lpstr>On-shore: reference medium</vt:lpstr>
      <vt:lpstr>On-shore: reference medium + “source”</vt:lpstr>
      <vt:lpstr>On-shore: reference wave</vt:lpstr>
      <vt:lpstr>On-shore: reference wave</vt:lpstr>
      <vt:lpstr>On-shore: reference wave</vt:lpstr>
      <vt:lpstr>On-shore: reference wave prediction in (x,)</vt:lpstr>
      <vt:lpstr>On-shore: reference wave prediction in (x,)</vt:lpstr>
      <vt:lpstr>On-shore: reference wave prediction in (x,)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On-shore: reference wave prediction in (kx,)</vt:lpstr>
      <vt:lpstr>On-shore: reference wave prediction in (kx,)</vt:lpstr>
      <vt:lpstr>Wavelet Estimation</vt:lpstr>
      <vt:lpstr>Numerical Evaluation</vt:lpstr>
      <vt:lpstr>Water (acoustic) /elastic model --- OBC</vt:lpstr>
      <vt:lpstr>Water (acoustic) /elastic model --- OBC</vt:lpstr>
      <vt:lpstr>Reference wave prediction in water/earth: P wave component</vt:lpstr>
      <vt:lpstr>Actual wavelet </vt:lpstr>
      <vt:lpstr>Estimated wavelet from P0</vt:lpstr>
      <vt:lpstr>Reference wave prediction in water/earth: S wave component</vt:lpstr>
      <vt:lpstr>Actual wavelet </vt:lpstr>
      <vt:lpstr>Estimated wavelet from S0</vt:lpstr>
      <vt:lpstr>Air/elastic model --- On shore</vt:lpstr>
      <vt:lpstr>Reference wave prediction in air/earth: P wave component</vt:lpstr>
      <vt:lpstr>Reference wave prediction in air/earth: S wave component</vt:lpstr>
      <vt:lpstr>Summary</vt:lpstr>
      <vt:lpstr>Discussion &amp; Future research</vt:lpstr>
      <vt:lpstr>Discussion &amp; Future research</vt:lpstr>
      <vt:lpstr>Discussion &amp; Future research</vt:lpstr>
      <vt:lpstr>PowerPoint Presentation</vt:lpstr>
      <vt:lpstr>PowerPoint Presentation</vt:lpstr>
      <vt:lpstr>PowerPoint Presentation</vt:lpstr>
      <vt:lpstr>PowerPoint Presentation</vt:lpstr>
      <vt:lpstr>(ux,uz) space to (P,S) space</vt:lpstr>
      <vt:lpstr>PowerPoint Presentation</vt:lpstr>
      <vt:lpstr>PowerPoint Presentation</vt:lpstr>
      <vt:lpstr>PowerPoint Presentation</vt:lpstr>
      <vt:lpstr>Green’s Function</vt:lpstr>
      <vt:lpstr>PowerPoint Presentation</vt:lpstr>
      <vt:lpstr>PowerPoint Presentation</vt:lpstr>
      <vt:lpstr>PowerPoint Presentation</vt:lpstr>
      <vt:lpstr>Boundary condition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Green’s theorem  reference wavefield prediction derivation</vt:lpstr>
      <vt:lpstr>PowerPoint Presentation</vt:lpstr>
      <vt:lpstr>PowerPoint Presentation</vt:lpstr>
      <vt:lpstr>PowerPoint Presentation</vt:lpstr>
      <vt:lpstr>PowerPoint Presentation</vt:lpstr>
      <vt:lpstr>Reference wave prediction in (x, )</vt:lpstr>
      <vt:lpstr>Reference wave prediction in (kx, )</vt:lpstr>
      <vt:lpstr>Reference wave prediction in (kx, )</vt:lpstr>
      <vt:lpstr>Reciprocity of Green’s function</vt:lpstr>
      <vt:lpstr>PowerPoint Presentation</vt:lpstr>
      <vt:lpstr>PowerPoint Presentation</vt:lpstr>
      <vt:lpstr>PowerPoint Presentation</vt:lpstr>
      <vt:lpstr>PowerPoint Presentation</vt:lpstr>
      <vt:lpstr>Appendix</vt:lpstr>
      <vt:lpstr>Boundary condition (acoustic/elastic)</vt:lpstr>
      <vt:lpstr>Boundary condition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Wu</dc:creator>
  <cp:lastModifiedBy>Lin</cp:lastModifiedBy>
  <cp:revision>269</cp:revision>
  <cp:lastPrinted>2014-05-23T16:14:39Z</cp:lastPrinted>
  <dcterms:created xsi:type="dcterms:W3CDTF">2006-08-16T00:00:00Z</dcterms:created>
  <dcterms:modified xsi:type="dcterms:W3CDTF">2014-05-28T17:37:22Z</dcterms:modified>
</cp:coreProperties>
</file>